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0"/>
  </p:notesMasterIdLst>
  <p:handoutMasterIdLst>
    <p:handoutMasterId r:id="rId31"/>
  </p:handoutMasterIdLst>
  <p:sldIdLst>
    <p:sldId id="277" r:id="rId2"/>
    <p:sldId id="291" r:id="rId3"/>
    <p:sldId id="287" r:id="rId4"/>
    <p:sldId id="305" r:id="rId5"/>
    <p:sldId id="315" r:id="rId6"/>
    <p:sldId id="316" r:id="rId7"/>
    <p:sldId id="317" r:id="rId8"/>
    <p:sldId id="318" r:id="rId9"/>
    <p:sldId id="319" r:id="rId10"/>
    <p:sldId id="292" r:id="rId11"/>
    <p:sldId id="293" r:id="rId12"/>
    <p:sldId id="298" r:id="rId13"/>
    <p:sldId id="295" r:id="rId14"/>
    <p:sldId id="294" r:id="rId15"/>
    <p:sldId id="296" r:id="rId16"/>
    <p:sldId id="297" r:id="rId17"/>
    <p:sldId id="300" r:id="rId18"/>
    <p:sldId id="303" r:id="rId19"/>
    <p:sldId id="301" r:id="rId20"/>
    <p:sldId id="304" r:id="rId21"/>
    <p:sldId id="307" r:id="rId22"/>
    <p:sldId id="308" r:id="rId23"/>
    <p:sldId id="302" r:id="rId24"/>
    <p:sldId id="320" r:id="rId25"/>
    <p:sldId id="322" r:id="rId26"/>
    <p:sldId id="323" r:id="rId27"/>
    <p:sldId id="306" r:id="rId28"/>
    <p:sldId id="282"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ssa Muller" initials="AM" lastIdx="8" clrIdx="0">
    <p:extLst>
      <p:ext uri="{19B8F6BF-5375-455C-9EA6-DF929625EA0E}">
        <p15:presenceInfo xmlns:p15="http://schemas.microsoft.com/office/powerpoint/2012/main" userId="S-1-5-21-1606980848-1425521274-839522115-21168" providerId="AD"/>
      </p:ext>
    </p:extLst>
  </p:cmAuthor>
  <p:cmAuthor id="2" name="Randy Spaulding (SBE)" initials="RS(" lastIdx="6" clrIdx="1">
    <p:extLst>
      <p:ext uri="{19B8F6BF-5375-455C-9EA6-DF929625EA0E}">
        <p15:presenceInfo xmlns:p15="http://schemas.microsoft.com/office/powerpoint/2012/main" userId="S-1-5-21-1606980848-1425521274-839522115-214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84A3"/>
    <a:srgbClr val="696F9B"/>
    <a:srgbClr val="6273A2"/>
    <a:srgbClr val="5772AD"/>
    <a:srgbClr val="6080A4"/>
    <a:srgbClr val="6171A3"/>
    <a:srgbClr val="5E84A6"/>
    <a:srgbClr val="9C319F"/>
    <a:srgbClr val="548BB0"/>
    <a:srgbClr val="4D87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12" autoAdjust="0"/>
    <p:restoredTop sz="94592" autoAdjust="0"/>
  </p:normalViewPr>
  <p:slideViewPr>
    <p:cSldViewPr snapToGrid="0">
      <p:cViewPr varScale="1">
        <p:scale>
          <a:sx n="109" d="100"/>
          <a:sy n="109" d="100"/>
        </p:scale>
        <p:origin x="276" y="78"/>
      </p:cViewPr>
      <p:guideLst>
        <p:guide pos="3840"/>
        <p:guide orient="horz" pos="2160"/>
      </p:guideLst>
    </p:cSldViewPr>
  </p:slid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D71D7-55AC-46BD-81B3-09AB2F9EFBD8}" type="datetimeFigureOut">
              <a:rPr lang="en-US" smtClean="0"/>
              <a:t>2/26/2020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424F-BB59-4F4E-9822-4CA3E770FFD2}" type="datetimeFigureOut">
              <a:rPr lang="en-US" smtClean="0"/>
              <a:t>2/26/2020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5" name="Group 14"/>
          <p:cNvGrpSpPr/>
          <p:nvPr userDrawn="1"/>
        </p:nvGrpSpPr>
        <p:grpSpPr>
          <a:xfrm>
            <a:off x="-3109" y="3854074"/>
            <a:ext cx="12207240" cy="2419282"/>
            <a:chOff x="-3109" y="4006474"/>
            <a:chExt cx="12207240" cy="2419282"/>
          </a:xfrm>
        </p:grpSpPr>
        <p:sp>
          <p:nvSpPr>
            <p:cNvPr id="8" name="Rectangle 7"/>
            <p:cNvSpPr/>
            <p:nvPr/>
          </p:nvSpPr>
          <p:spPr>
            <a:xfrm>
              <a:off x="9346" y="6334316"/>
              <a:ext cx="12188825" cy="91440"/>
            </a:xfrm>
            <a:prstGeom prst="rect">
              <a:avLst/>
            </a:prstGeom>
            <a:solidFill>
              <a:srgbClr val="B0A09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userDrawn="1"/>
          </p:nvSpPr>
          <p:spPr>
            <a:xfrm>
              <a:off x="-3109" y="4006474"/>
              <a:ext cx="12207240" cy="91440"/>
            </a:xfrm>
            <a:prstGeom prst="rect">
              <a:avLst/>
            </a:prstGeom>
            <a:solidFill>
              <a:srgbClr val="B0A097"/>
            </a:solidFill>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9346" y="4097914"/>
              <a:ext cx="12182654" cy="2221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Logo" descr="Washington State Board of Education"/>
          <p:cNvGrpSpPr/>
          <p:nvPr userDrawn="1"/>
        </p:nvGrpSpPr>
        <p:grpSpPr>
          <a:xfrm>
            <a:off x="4474657" y="393143"/>
            <a:ext cx="3068516" cy="3072025"/>
            <a:chOff x="3094892" y="315021"/>
            <a:chExt cx="3068516" cy="3072025"/>
          </a:xfrm>
        </p:grpSpPr>
        <p:sp>
          <p:nvSpPr>
            <p:cNvPr id="11" name="Oval 10"/>
            <p:cNvSpPr/>
            <p:nvPr userDrawn="1"/>
          </p:nvSpPr>
          <p:spPr>
            <a:xfrm>
              <a:off x="3094892" y="315021"/>
              <a:ext cx="3068516" cy="3072025"/>
            </a:xfrm>
            <a:prstGeom prst="ellipse">
              <a:avLst/>
            </a:prstGeom>
            <a:solidFill>
              <a:srgbClr val="FFFFFF"/>
            </a:solidFill>
            <a:ln>
              <a:noFill/>
            </a:ln>
            <a:effectLst>
              <a:outerShdw blurRad="38100" dist="25400" dir="5400000" algn="t"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White </a:t>
              </a:r>
              <a:r>
                <a:rPr lang="en-US" sz="1800" dirty="0" err="1" smtClean="0"/>
                <a:t>White</a:t>
              </a:r>
              <a:endParaRPr lang="en-US" sz="1800"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80101" y="401988"/>
              <a:ext cx="2898091" cy="2898091"/>
            </a:xfrm>
            <a:prstGeom prst="rect">
              <a:avLst/>
            </a:prstGeom>
          </p:spPr>
        </p:pic>
      </p:grpSp>
      <p:sp>
        <p:nvSpPr>
          <p:cNvPr id="2" name="Title 1"/>
          <p:cNvSpPr>
            <a:spLocks noGrp="1"/>
          </p:cNvSpPr>
          <p:nvPr>
            <p:ph type="ctrTitle"/>
          </p:nvPr>
        </p:nvSpPr>
        <p:spPr>
          <a:xfrm>
            <a:off x="517880" y="4038776"/>
            <a:ext cx="11159414" cy="786296"/>
          </a:xfrm>
        </p:spPr>
        <p:txBody>
          <a:bodyPr anchor="b">
            <a:normAutofit/>
          </a:bodyPr>
          <a:lstStyle>
            <a:lvl1pPr algn="ctr">
              <a:lnSpc>
                <a:spcPct val="85000"/>
              </a:lnSpc>
              <a:defRPr sz="4000" b="1" spc="150" baseline="0">
                <a:solidFill>
                  <a:schemeClr val="tx1">
                    <a:lumMod val="85000"/>
                    <a:lumOff val="1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17880" y="5035419"/>
            <a:ext cx="11159414" cy="1008701"/>
          </a:xfrm>
        </p:spPr>
        <p:txBody>
          <a:bodyPr lIns="91440" rIns="91440">
            <a:normAutofit/>
          </a:bodyPr>
          <a:lstStyle>
            <a:lvl1pPr marL="0" indent="0" algn="ctr">
              <a:buNone/>
              <a:defRPr sz="2000" cap="none" spc="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A401CE58-D042-4FA3-BE53-A361EB7E6A69}" type="datetime1">
              <a:rPr lang="en-US" smtClean="0"/>
              <a:t>2/26/2020</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smtClean="0"/>
              <a:t>Add a footer</a:t>
            </a: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12162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 Text">
    <p:spTree>
      <p:nvGrpSpPr>
        <p:cNvPr id="1" name=""/>
        <p:cNvGrpSpPr/>
        <p:nvPr/>
      </p:nvGrpSpPr>
      <p:grpSpPr>
        <a:xfrm>
          <a:off x="0" y="0"/>
          <a:ext cx="0" cy="0"/>
          <a:chOff x="0" y="0"/>
          <a:chExt cx="0" cy="0"/>
        </a:xfrm>
      </p:grpSpPr>
      <p:sp>
        <p:nvSpPr>
          <p:cNvPr id="10" name="Title 9"/>
          <p:cNvSpPr>
            <a:spLocks noGrp="1"/>
          </p:cNvSpPr>
          <p:nvPr>
            <p:ph type="title"/>
          </p:nvPr>
        </p:nvSpPr>
        <p:spPr>
          <a:xfrm>
            <a:off x="1097280" y="334228"/>
            <a:ext cx="10058400" cy="133264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16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11" name="Text Placeholder 10"/>
          <p:cNvSpPr>
            <a:spLocks noGrp="1"/>
          </p:cNvSpPr>
          <p:nvPr>
            <p:ph type="body" sz="quarter" idx="13"/>
          </p:nvPr>
        </p:nvSpPr>
        <p:spPr>
          <a:xfrm>
            <a:off x="1096963" y="2617788"/>
            <a:ext cx="4938712" cy="337413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16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13" name="Text Placeholder 12"/>
          <p:cNvSpPr>
            <a:spLocks noGrp="1"/>
          </p:cNvSpPr>
          <p:nvPr>
            <p:ph type="body" sz="quarter" idx="14"/>
          </p:nvPr>
        </p:nvSpPr>
        <p:spPr>
          <a:xfrm>
            <a:off x="6218238" y="2617788"/>
            <a:ext cx="4937125" cy="337413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970418-C470-4324-8337-D1BACF804844}" type="datetime1">
              <a:rPr lang="en-US" smtClean="0"/>
              <a:t>2/26/2020</a:t>
            </a:fld>
            <a:endParaRPr lang="en-US" dirty="0"/>
          </a:p>
        </p:txBody>
      </p:sp>
      <p:sp>
        <p:nvSpPr>
          <p:cNvPr id="8" name="Footer Placeholder 7"/>
          <p:cNvSpPr>
            <a:spLocks noGrp="1"/>
          </p:cNvSpPr>
          <p:nvPr>
            <p:ph type="ftr" sz="quarter" idx="11"/>
          </p:nvPr>
        </p:nvSpPr>
        <p:spPr/>
        <p:txBody>
          <a:bodyPr/>
          <a:lstStyle/>
          <a:p>
            <a:r>
              <a:rPr lang="en-US" dirty="0" smtClean="0"/>
              <a:t>Add a footer</a:t>
            </a:r>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082690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 Graphic, Data, Media">
    <p:spTree>
      <p:nvGrpSpPr>
        <p:cNvPr id="1" name=""/>
        <p:cNvGrpSpPr/>
        <p:nvPr/>
      </p:nvGrpSpPr>
      <p:grpSpPr>
        <a:xfrm>
          <a:off x="0" y="0"/>
          <a:ext cx="0" cy="0"/>
          <a:chOff x="0" y="0"/>
          <a:chExt cx="0" cy="0"/>
        </a:xfrm>
      </p:grpSpPr>
      <p:sp>
        <p:nvSpPr>
          <p:cNvPr id="10" name="Title 9"/>
          <p:cNvSpPr>
            <a:spLocks noGrp="1"/>
          </p:cNvSpPr>
          <p:nvPr>
            <p:ph type="title"/>
          </p:nvPr>
        </p:nvSpPr>
        <p:spPr>
          <a:xfrm>
            <a:off x="1097280" y="334228"/>
            <a:ext cx="10058400" cy="133264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16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1097280" y="2582334"/>
            <a:ext cx="4937760" cy="3378200"/>
          </a:xfrm>
        </p:spPr>
        <p:txBody>
          <a:bodyPr/>
          <a:lstStyle>
            <a:lvl1pPr marL="0" indent="0">
              <a:buFontTx/>
              <a:buNone/>
              <a:defRPr/>
            </a:lvl1pPr>
            <a:lvl2pPr marL="486918" indent="-285750">
              <a:buFont typeface="Wingdings" panose="05000000000000000000" pitchFamily="2" charset="2"/>
              <a:buChar char="§"/>
              <a:defRPr/>
            </a:lvl2pPr>
            <a:lvl3pPr marL="669798" indent="-285750">
              <a:buFont typeface="Wingdings" panose="05000000000000000000" pitchFamily="2" charset="2"/>
              <a:buChar char="§"/>
              <a:defRPr/>
            </a:lvl3pPr>
            <a:lvl4pPr marL="738378" indent="-171450">
              <a:buFont typeface="Wingdings" panose="05000000000000000000" pitchFamily="2" charset="2"/>
              <a:buChar char="§"/>
              <a:defRPr/>
            </a:lvl4pPr>
            <a:lvl5pPr marL="921258" indent="-171450">
              <a:buFont typeface="Wingdings" panose="05000000000000000000" pitchFamily="2" charset="2"/>
              <a:buChar char="§"/>
              <a:defRPr/>
            </a:lvl5pPr>
          </a:lstStyle>
          <a:p>
            <a:pPr lvl="0"/>
            <a:r>
              <a:rPr lang="en-US" dirty="0" smtClean="0"/>
              <a:t>Edit Master text styles</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16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6217920" y="2582334"/>
            <a:ext cx="4937760" cy="3378200"/>
          </a:xfrm>
        </p:spPr>
        <p:txBody>
          <a:bodyPr/>
          <a:lstStyle>
            <a:lvl1pPr marL="0" indent="0">
              <a:buFontTx/>
              <a:buNone/>
              <a:defRPr/>
            </a:lvl1pPr>
            <a:lvl2pPr marL="486918" indent="-285750">
              <a:buFont typeface="Wingdings" panose="05000000000000000000" pitchFamily="2" charset="2"/>
              <a:buChar char="§"/>
              <a:defRPr/>
            </a:lvl2pPr>
            <a:lvl3pPr marL="669798" indent="-285750">
              <a:buFont typeface="Wingdings" panose="05000000000000000000" pitchFamily="2" charset="2"/>
              <a:buChar char="§"/>
              <a:defRPr/>
            </a:lvl3pPr>
            <a:lvl4pPr marL="738378" indent="-171450">
              <a:buFont typeface="Wingdings" panose="05000000000000000000" pitchFamily="2" charset="2"/>
              <a:buChar char="§"/>
              <a:defRPr/>
            </a:lvl4pPr>
            <a:lvl5pPr marL="921258" indent="-171450">
              <a:buFont typeface="Wingdings" panose="05000000000000000000" pitchFamily="2" charset="2"/>
              <a:buChar char="§"/>
              <a:defRPr/>
            </a:lvl5pPr>
          </a:lstStyle>
          <a:p>
            <a:pPr lvl="0"/>
            <a:r>
              <a:rPr lang="en-US" dirty="0" smtClean="0"/>
              <a:t>Edit Master text styles</a:t>
            </a:r>
          </a:p>
        </p:txBody>
      </p:sp>
      <p:sp>
        <p:nvSpPr>
          <p:cNvPr id="7" name="Date Placeholder 6"/>
          <p:cNvSpPr>
            <a:spLocks noGrp="1"/>
          </p:cNvSpPr>
          <p:nvPr>
            <p:ph type="dt" sz="half" idx="10"/>
          </p:nvPr>
        </p:nvSpPr>
        <p:spPr/>
        <p:txBody>
          <a:bodyPr/>
          <a:lstStyle/>
          <a:p>
            <a:fld id="{48970418-C470-4324-8337-D1BACF804844}" type="datetime1">
              <a:rPr lang="en-US" smtClean="0"/>
              <a:t>2/26/2020</a:t>
            </a:fld>
            <a:endParaRPr lang="en-US" dirty="0"/>
          </a:p>
        </p:txBody>
      </p:sp>
      <p:sp>
        <p:nvSpPr>
          <p:cNvPr id="8" name="Footer Placeholder 7"/>
          <p:cNvSpPr>
            <a:spLocks noGrp="1"/>
          </p:cNvSpPr>
          <p:nvPr>
            <p:ph type="ftr" sz="quarter" idx="11"/>
          </p:nvPr>
        </p:nvSpPr>
        <p:spPr/>
        <p:txBody>
          <a:bodyPr/>
          <a:lstStyle/>
          <a:p>
            <a:r>
              <a:rPr lang="en-US" dirty="0" smtClean="0"/>
              <a:t>Add a footer</a:t>
            </a:r>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553877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Large Media Content">
    <p:spTree>
      <p:nvGrpSpPr>
        <p:cNvPr id="1" name=""/>
        <p:cNvGrpSpPr/>
        <p:nvPr/>
      </p:nvGrpSpPr>
      <p:grpSpPr>
        <a:xfrm>
          <a:off x="0" y="0"/>
          <a:ext cx="0" cy="0"/>
          <a:chOff x="0" y="0"/>
          <a:chExt cx="0" cy="0"/>
        </a:xfrm>
      </p:grpSpPr>
      <p:sp>
        <p:nvSpPr>
          <p:cNvPr id="8" name="Title 7"/>
          <p:cNvSpPr>
            <a:spLocks noGrp="1"/>
          </p:cNvSpPr>
          <p:nvPr>
            <p:ph type="title"/>
          </p:nvPr>
        </p:nvSpPr>
        <p:spPr>
          <a:xfrm>
            <a:off x="240030" y="162779"/>
            <a:ext cx="10856596" cy="294422"/>
          </a:xfrm>
        </p:spPr>
        <p:txBody>
          <a:bodyPr/>
          <a:lstStyle>
            <a:lvl1pPr>
              <a:defRPr sz="2400"/>
            </a:lvl1pPr>
          </a:lstStyle>
          <a:p>
            <a:r>
              <a:rPr lang="en-US" dirty="0" smtClean="0"/>
              <a:t>Click to edit Master title style</a:t>
            </a:r>
            <a:endParaRPr lang="en-US" dirty="0"/>
          </a:p>
        </p:txBody>
      </p:sp>
      <p:sp>
        <p:nvSpPr>
          <p:cNvPr id="3" name="Content Placeholder 2"/>
          <p:cNvSpPr>
            <a:spLocks noGrp="1"/>
          </p:cNvSpPr>
          <p:nvPr>
            <p:ph sz="half" idx="1"/>
          </p:nvPr>
        </p:nvSpPr>
        <p:spPr>
          <a:xfrm>
            <a:off x="240030" y="457201"/>
            <a:ext cx="10856595" cy="6002584"/>
          </a:xfrm>
        </p:spPr>
        <p:txBody>
          <a:bodyPr/>
          <a:lstStyle>
            <a:lvl1pPr marL="0" indent="0">
              <a:buFontTx/>
              <a:buNone/>
              <a:defRPr/>
            </a:lvl1pPr>
            <a:lvl2pPr marL="486918" indent="-285750">
              <a:buFont typeface="Wingdings" panose="05000000000000000000" pitchFamily="2" charset="2"/>
              <a:buChar char="§"/>
              <a:defRPr/>
            </a:lvl2pPr>
            <a:lvl3pPr marL="669798" indent="-285750">
              <a:buFont typeface="Wingdings" panose="05000000000000000000" pitchFamily="2" charset="2"/>
              <a:buChar char="§"/>
              <a:defRPr/>
            </a:lvl3pPr>
            <a:lvl4pPr marL="738378" indent="-171450">
              <a:buFont typeface="Wingdings" panose="05000000000000000000" pitchFamily="2" charset="2"/>
              <a:buChar char="§"/>
              <a:defRPr/>
            </a:lvl4pPr>
            <a:lvl5pPr marL="921258" indent="-171450">
              <a:buFont typeface="Wingdings" panose="05000000000000000000" pitchFamily="2" charset="2"/>
              <a:buChar char="§"/>
              <a:defRPr/>
            </a:lvl5pPr>
          </a:lstStyle>
          <a:p>
            <a:pPr lvl="0"/>
            <a:r>
              <a:rPr lang="en-US" dirty="0" smtClean="0"/>
              <a:t>Edit Master text styles</a:t>
            </a:r>
          </a:p>
        </p:txBody>
      </p:sp>
      <p:sp>
        <p:nvSpPr>
          <p:cNvPr id="5" name="Date Placeholder 4"/>
          <p:cNvSpPr>
            <a:spLocks noGrp="1"/>
          </p:cNvSpPr>
          <p:nvPr>
            <p:ph type="dt" sz="half" idx="10"/>
          </p:nvPr>
        </p:nvSpPr>
        <p:spPr/>
        <p:txBody>
          <a:bodyPr/>
          <a:lstStyle/>
          <a:p>
            <a:fld id="{5CD833D4-7A87-410D-87FB-ABAD1B5BABCD}" type="datetime1">
              <a:rPr lang="en-US" smtClean="0"/>
              <a:t>2/26/2020</a:t>
            </a:fld>
            <a:endParaRPr lang="en-US" dirty="0"/>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803424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00025" y="286603"/>
            <a:ext cx="10955655" cy="1450757"/>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BB3A503E-E2A2-4FAF-BB2C-D641B3155DE4}" type="datetime1">
              <a:rPr lang="en-US" smtClean="0"/>
              <a:t>2/26/2020</a:t>
            </a:fld>
            <a:endParaRPr lang="en-US" dirty="0"/>
          </a:p>
        </p:txBody>
      </p:sp>
      <p:sp>
        <p:nvSpPr>
          <p:cNvPr id="4" name="Footer Placeholder 3"/>
          <p:cNvSpPr>
            <a:spLocks noGrp="1"/>
          </p:cNvSpPr>
          <p:nvPr>
            <p:ph type="ftr" sz="quarter" idx="11"/>
          </p:nvPr>
        </p:nvSpPr>
        <p:spPr/>
        <p:txBody>
          <a:bodyPr/>
          <a:lstStyle/>
          <a:p>
            <a:r>
              <a:rPr lang="en-US" smtClean="0"/>
              <a:t>Add a footer</a:t>
            </a:r>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308513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11530" y="238978"/>
            <a:ext cx="10058400" cy="1450757"/>
          </a:xfr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811530" y="1807634"/>
            <a:ext cx="10058400" cy="4023360"/>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44ABE46-4D89-4F6D-B2D3-136AC6AFDF39}" type="datetime1">
              <a:rPr lang="en-US" smtClean="0"/>
              <a:t>2/26/2020</a:t>
            </a:fld>
            <a:endParaRPr lang="en-US" dirty="0"/>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80660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ectangle 8"/>
          <p:cNvSpPr/>
          <p:nvPr userDrawn="1"/>
        </p:nvSpPr>
        <p:spPr>
          <a:xfrm>
            <a:off x="9391650" y="0"/>
            <a:ext cx="1820833" cy="68249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9572625" y="414778"/>
            <a:ext cx="1371600" cy="5757421"/>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838200" y="414778"/>
            <a:ext cx="8439150" cy="5757422"/>
          </a:xfrm>
        </p:spPr>
        <p:txBody>
          <a:bodyPr vert="eaVert" lIns="45720" tIns="0" rIns="45720" bIns="0"/>
          <a:lstStyle>
            <a:lvl1pPr marL="285750" indent="-285750">
              <a:buFont typeface="Wingdings" panose="05000000000000000000" pitchFamily="2" charset="2"/>
              <a:buChar char="§"/>
              <a:defRPr/>
            </a:lvl1pPr>
            <a:lvl2pPr marL="486918" indent="-285750">
              <a:buFont typeface="Wingdings" panose="05000000000000000000" pitchFamily="2" charset="2"/>
              <a:buChar char="§"/>
              <a:defRPr/>
            </a:lvl2pPr>
            <a:lvl3pPr marL="669798" indent="-285750">
              <a:buFont typeface="Wingdings" panose="05000000000000000000" pitchFamily="2" charset="2"/>
              <a:buChar char="§"/>
              <a:defRPr/>
            </a:lvl3pPr>
            <a:lvl4pPr marL="738378" indent="-171450">
              <a:buFont typeface="Wingdings" panose="05000000000000000000" pitchFamily="2" charset="2"/>
              <a:buChar char="§"/>
              <a:defRPr/>
            </a:lvl4pPr>
            <a:lvl5pPr marL="921258" indent="-171450">
              <a:buFont typeface="Wingdings" panose="05000000000000000000" pitchFamily="2" charset="2"/>
              <a:buChar char="§"/>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1097281" y="6459785"/>
            <a:ext cx="1664970" cy="365125"/>
          </a:xfrm>
        </p:spPr>
        <p:txBody>
          <a:bodyPr/>
          <a:lstStyle/>
          <a:p>
            <a:fld id="{AAFBDE83-A487-4A1C-B05D-45412FC9F7EE}" type="datetime1">
              <a:rPr lang="en-US" smtClean="0"/>
              <a:t>2/26/2020</a:t>
            </a:fld>
            <a:endParaRPr lang="en-US" dirty="0"/>
          </a:p>
        </p:txBody>
      </p:sp>
      <p:sp>
        <p:nvSpPr>
          <p:cNvPr id="5" name="Footer Placeholder 4"/>
          <p:cNvSpPr>
            <a:spLocks noGrp="1"/>
          </p:cNvSpPr>
          <p:nvPr>
            <p:ph type="ftr" sz="quarter" idx="11"/>
          </p:nvPr>
        </p:nvSpPr>
        <p:spPr>
          <a:xfrm>
            <a:off x="2905125" y="6459785"/>
            <a:ext cx="4933950" cy="365125"/>
          </a:xfrm>
        </p:spPr>
        <p:txBody>
          <a:bodyPr/>
          <a:lstStyle/>
          <a:p>
            <a:r>
              <a:rPr lang="en-US" smtClean="0"/>
              <a:t>Add a footer</a:t>
            </a:r>
            <a:endParaRPr lang="en-US" dirty="0"/>
          </a:p>
        </p:txBody>
      </p:sp>
      <p:sp>
        <p:nvSpPr>
          <p:cNvPr id="6" name="Slide Number Placeholder 5"/>
          <p:cNvSpPr>
            <a:spLocks noGrp="1"/>
          </p:cNvSpPr>
          <p:nvPr>
            <p:ph type="sldNum" sz="quarter" idx="12"/>
          </p:nvPr>
        </p:nvSpPr>
        <p:spPr>
          <a:xfrm>
            <a:off x="7965325" y="6475660"/>
            <a:ext cx="1312025" cy="365125"/>
          </a:xfrm>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15159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2_Section Header-">
    <p:bg>
      <p:bgPr>
        <a:solidFill>
          <a:srgbClr val="F2EFE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758952"/>
            <a:ext cx="10058400" cy="3566160"/>
          </a:xfrm>
        </p:spPr>
        <p:txBody>
          <a:bodyPr anchor="b" anchorCtr="0">
            <a:normAutofit/>
          </a:bodyPr>
          <a:lstStyle>
            <a:lvl1pPr algn="ctr">
              <a:lnSpc>
                <a:spcPct val="85000"/>
              </a:lnSpc>
              <a:defRPr sz="4500" b="0">
                <a:solidFill>
                  <a:schemeClr val="tx1">
                    <a:lumMod val="85000"/>
                    <a:lumOff val="1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lgn="ctr">
              <a:buNone/>
              <a:defRPr sz="1800" cap="none" spc="0" baseline="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Edit Master text styles</a:t>
            </a:r>
          </a:p>
        </p:txBody>
      </p:sp>
      <p:sp>
        <p:nvSpPr>
          <p:cNvPr id="4" name="Date Placeholder 3"/>
          <p:cNvSpPr>
            <a:spLocks noGrp="1"/>
          </p:cNvSpPr>
          <p:nvPr>
            <p:ph type="dt" sz="half" idx="10"/>
          </p:nvPr>
        </p:nvSpPr>
        <p:spPr/>
        <p:txBody>
          <a:bodyPr/>
          <a:lstStyle/>
          <a:p>
            <a:fld id="{A659CD75-EA5E-443D-98E4-824302738E41}" type="datetime1">
              <a:rPr lang="en-US" smtClean="0"/>
              <a:t>2/26/2020</a:t>
            </a:fld>
            <a:endParaRPr lang="en-US" dirty="0"/>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a:xfrm>
            <a:off x="10184129" y="6485185"/>
            <a:ext cx="971551" cy="365125"/>
          </a:xfrm>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118014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CE974F5B-5BF5-4D4C-8E8B-C2E08706DBA2}" type="datetime1">
              <a:rPr lang="en-US" smtClean="0"/>
              <a:t>2/26/2020</a:t>
            </a:fld>
            <a:endParaRPr lang="en-US" dirty="0"/>
          </a:p>
        </p:txBody>
      </p:sp>
      <p:sp>
        <p:nvSpPr>
          <p:cNvPr id="8" name="Footer Placeholder 7"/>
          <p:cNvSpPr>
            <a:spLocks noGrp="1"/>
          </p:cNvSpPr>
          <p:nvPr>
            <p:ph type="ftr" sz="quarter" idx="11"/>
          </p:nvPr>
        </p:nvSpPr>
        <p:spPr/>
        <p:txBody>
          <a:bodyPr/>
          <a:lstStyle>
            <a:lvl1pPr>
              <a:defRPr>
                <a:solidFill>
                  <a:schemeClr val="tx1"/>
                </a:solidFill>
              </a:defRPr>
            </a:lvl1pPr>
          </a:lstStyle>
          <a:p>
            <a:r>
              <a:rPr lang="en-US" dirty="0" smtClean="0"/>
              <a:t>Add a footer</a:t>
            </a:r>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21020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8" name="Rectangle 7"/>
          <p:cNvSpPr/>
          <p:nvPr/>
        </p:nvSpPr>
        <p:spPr>
          <a:xfrm>
            <a:off x="9346" y="6058091"/>
            <a:ext cx="12188825" cy="91440"/>
          </a:xfrm>
          <a:prstGeom prst="rect">
            <a:avLst/>
          </a:prstGeom>
          <a:solidFill>
            <a:srgbClr val="B0A09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userDrawn="1"/>
        </p:nvSpPr>
        <p:spPr>
          <a:xfrm>
            <a:off x="-6033" y="4251959"/>
            <a:ext cx="12207240" cy="91440"/>
          </a:xfrm>
          <a:prstGeom prst="rect">
            <a:avLst/>
          </a:prstGeom>
          <a:solidFill>
            <a:srgbClr val="B0A097"/>
          </a:solidFill>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9346" y="4343399"/>
            <a:ext cx="12182654" cy="1700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userDrawn="1">
            <p:ph type="ctrTitle"/>
          </p:nvPr>
        </p:nvSpPr>
        <p:spPr>
          <a:xfrm>
            <a:off x="517880" y="4530188"/>
            <a:ext cx="11159414" cy="786296"/>
          </a:xfrm>
        </p:spPr>
        <p:txBody>
          <a:bodyPr anchor="b">
            <a:normAutofit/>
          </a:bodyPr>
          <a:lstStyle>
            <a:lvl1pPr algn="ctr">
              <a:lnSpc>
                <a:spcPct val="85000"/>
              </a:lnSpc>
              <a:defRPr sz="3300" b="0" spc="110" baseline="0">
                <a:solidFill>
                  <a:schemeClr val="tx1">
                    <a:lumMod val="85000"/>
                    <a:lumOff val="15000"/>
                  </a:schemeClr>
                </a:solidFill>
              </a:defRPr>
            </a:lvl1pPr>
          </a:lstStyle>
          <a:p>
            <a:r>
              <a:rPr lang="en-US" dirty="0" smtClean="0"/>
              <a:t>Click to edit Master title style</a:t>
            </a:r>
            <a:endParaRPr lang="en-US" dirty="0"/>
          </a:p>
        </p:txBody>
      </p:sp>
      <p:sp>
        <p:nvSpPr>
          <p:cNvPr id="4" name="Date Placeholder 3"/>
          <p:cNvSpPr>
            <a:spLocks noGrp="1"/>
          </p:cNvSpPr>
          <p:nvPr userDrawn="1">
            <p:ph type="dt" sz="half" idx="10"/>
          </p:nvPr>
        </p:nvSpPr>
        <p:spPr/>
        <p:txBody>
          <a:bodyPr/>
          <a:lstStyle>
            <a:lvl1pPr>
              <a:defRPr>
                <a:solidFill>
                  <a:schemeClr val="tx1"/>
                </a:solidFill>
              </a:defRPr>
            </a:lvl1pPr>
          </a:lstStyle>
          <a:p>
            <a:fld id="{BF87F88C-DEFF-415B-A9EB-8E7C1FDBD744}" type="datetime1">
              <a:rPr lang="en-US" smtClean="0"/>
              <a:t>2/26/2020</a:t>
            </a:fld>
            <a:endParaRPr lang="en-US" dirty="0"/>
          </a:p>
        </p:txBody>
      </p:sp>
      <p:sp>
        <p:nvSpPr>
          <p:cNvPr id="5" name="Footer Placeholder 4"/>
          <p:cNvSpPr>
            <a:spLocks noGrp="1"/>
          </p:cNvSpPr>
          <p:nvPr userDrawn="1">
            <p:ph type="ftr" sz="quarter" idx="11"/>
          </p:nvPr>
        </p:nvSpPr>
        <p:spPr/>
        <p:txBody>
          <a:bodyPr/>
          <a:lstStyle>
            <a:lvl1pPr>
              <a:defRPr>
                <a:solidFill>
                  <a:schemeClr val="tx1"/>
                </a:solidFill>
              </a:defRPr>
            </a:lvl1pPr>
          </a:lstStyle>
          <a:p>
            <a:r>
              <a:rPr lang="en-US" smtClean="0"/>
              <a:t>Add a footer</a:t>
            </a:r>
            <a:endParaRPr lang="en-US" dirty="0"/>
          </a:p>
        </p:txBody>
      </p:sp>
      <p:sp>
        <p:nvSpPr>
          <p:cNvPr id="6" name="Slide Number Placeholder 5"/>
          <p:cNvSpPr>
            <a:spLocks noGrp="1"/>
          </p:cNvSpPr>
          <p:nvPr userDrawn="1">
            <p:ph type="sldNum" sz="quarter" idx="12"/>
          </p:nvPr>
        </p:nvSpPr>
        <p:spPr/>
        <p:txBody>
          <a:bodyPr/>
          <a:lstStyle>
            <a:lvl1pPr>
              <a:defRPr>
                <a:solidFill>
                  <a:schemeClr val="tx1"/>
                </a:solidFill>
              </a:defRPr>
            </a:lvl1pPr>
          </a:lstStyle>
          <a:p>
            <a:fld id="{4FAB73BC-B049-4115-A692-8D63A059BFB8}" type="slidenum">
              <a:rPr lang="en-US" smtClean="0"/>
              <a:pPr/>
              <a:t>‹#›</a:t>
            </a:fld>
            <a:endParaRPr lang="en-US" dirty="0"/>
          </a:p>
        </p:txBody>
      </p:sp>
      <p:grpSp>
        <p:nvGrpSpPr>
          <p:cNvPr id="13" name="Group 12"/>
          <p:cNvGrpSpPr/>
          <p:nvPr userDrawn="1"/>
        </p:nvGrpSpPr>
        <p:grpSpPr>
          <a:xfrm>
            <a:off x="4474657" y="497918"/>
            <a:ext cx="3068516" cy="3072025"/>
            <a:chOff x="3094892" y="315021"/>
            <a:chExt cx="3068516" cy="3072025"/>
          </a:xfrm>
        </p:grpSpPr>
        <p:sp>
          <p:nvSpPr>
            <p:cNvPr id="11" name="Oval 10"/>
            <p:cNvSpPr/>
            <p:nvPr userDrawn="1"/>
          </p:nvSpPr>
          <p:spPr>
            <a:xfrm>
              <a:off x="3094892" y="315021"/>
              <a:ext cx="3068516" cy="3072025"/>
            </a:xfrm>
            <a:prstGeom prst="ellipse">
              <a:avLst/>
            </a:prstGeom>
            <a:solidFill>
              <a:srgbClr val="FFFFFF"/>
            </a:solidFill>
            <a:ln>
              <a:noFill/>
            </a:ln>
            <a:effectLst>
              <a:outerShdw blurRad="38100" dist="25400" dir="5400000" algn="t"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80101" y="401988"/>
              <a:ext cx="2898091" cy="2898091"/>
            </a:xfrm>
            <a:prstGeom prst="rect">
              <a:avLst/>
            </a:prstGeom>
          </p:spPr>
        </p:pic>
      </p:grpSp>
    </p:spTree>
    <p:extLst>
      <p:ext uri="{BB962C8B-B14F-4D97-AF65-F5344CB8AC3E}">
        <p14:creationId xmlns:p14="http://schemas.microsoft.com/office/powerpoint/2010/main" val="3318158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dirty="0" smtClean="0"/>
              <a:t>Click to edit Master title style</a:t>
            </a:r>
            <a:endParaRPr lang="en-US" dirty="0"/>
          </a:p>
        </p:txBody>
      </p:sp>
      <p:sp>
        <p:nvSpPr>
          <p:cNvPr id="5" name="Text Placeholder 4"/>
          <p:cNvSpPr>
            <a:spLocks noGrp="1"/>
          </p:cNvSpPr>
          <p:nvPr>
            <p:ph type="body" sz="quarter" idx="13"/>
          </p:nvPr>
        </p:nvSpPr>
        <p:spPr>
          <a:xfrm>
            <a:off x="1096963" y="1839913"/>
            <a:ext cx="10058400" cy="4503737"/>
          </a:xfrm>
        </p:spPr>
        <p:txBody>
          <a:bodyPr/>
          <a:lstStyle>
            <a:lvl1pPr marL="285750" indent="-285750">
              <a:buFont typeface="Wingdings" panose="05000000000000000000" pitchFamily="2" charset="2"/>
              <a:buChar char="§"/>
              <a:defRPr/>
            </a:lvl1pPr>
            <a:lvl2pPr marL="486918" indent="-285750">
              <a:buFont typeface="Wingdings" panose="05000000000000000000" pitchFamily="2" charset="2"/>
              <a:buChar char="§"/>
              <a:defRPr/>
            </a:lvl2pPr>
            <a:lvl3pPr marL="669798" indent="-285750">
              <a:buFont typeface="Wingdings" panose="05000000000000000000" pitchFamily="2" charset="2"/>
              <a:buChar char="§"/>
              <a:defRPr/>
            </a:lvl3pPr>
            <a:lvl4pPr marL="738378" indent="-171450">
              <a:buFont typeface="Wingdings" panose="05000000000000000000" pitchFamily="2" charset="2"/>
              <a:buChar char="§"/>
              <a:defRPr/>
            </a:lvl4pPr>
            <a:lvl5pPr marL="921258" indent="-171450">
              <a:buFont typeface="Wingdings" panose="05000000000000000000" pitchFamily="2" charset="2"/>
              <a:buChar char="§"/>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A5470504-8333-4446-B84A-5799F1129BDF}" type="datetime1">
              <a:rPr lang="en-US" smtClean="0"/>
              <a:t>2/26/2020</a:t>
            </a:fld>
            <a:endParaRPr lang="en-US" dirty="0"/>
          </a:p>
        </p:txBody>
      </p:sp>
      <p:sp>
        <p:nvSpPr>
          <p:cNvPr id="8" name="Footer Placeholder 7"/>
          <p:cNvSpPr>
            <a:spLocks noGrp="1"/>
          </p:cNvSpPr>
          <p:nvPr>
            <p:ph type="ftr" sz="quarter" idx="11"/>
          </p:nvPr>
        </p:nvSpPr>
        <p:spPr/>
        <p:txBody>
          <a:bodyPr/>
          <a:lstStyle/>
          <a:p>
            <a:r>
              <a:rPr lang="en-US" smtClean="0"/>
              <a:t>Add a footer</a:t>
            </a:r>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317062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Data, Graphic, or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p:txBody>
          <a:bodyPr/>
          <a:lstStyle>
            <a:lvl1pPr marL="0" indent="0">
              <a:buFontTx/>
              <a:buNone/>
              <a:defRPr/>
            </a:lvl1pPr>
            <a:lvl4pPr>
              <a:buClr>
                <a:srgbClr val="8B0000"/>
              </a:buClr>
              <a:defRPr/>
            </a:lvl4pPr>
          </a:lstStyle>
          <a:p>
            <a:pPr lvl="0"/>
            <a:r>
              <a:rPr lang="en-US" dirty="0" smtClean="0"/>
              <a:t>Click icon to insert item</a:t>
            </a:r>
          </a:p>
        </p:txBody>
      </p:sp>
      <p:sp>
        <p:nvSpPr>
          <p:cNvPr id="7" name="Date Placeholder 6"/>
          <p:cNvSpPr>
            <a:spLocks noGrp="1"/>
          </p:cNvSpPr>
          <p:nvPr>
            <p:ph type="dt" sz="half" idx="10"/>
          </p:nvPr>
        </p:nvSpPr>
        <p:spPr/>
        <p:txBody>
          <a:bodyPr/>
          <a:lstStyle/>
          <a:p>
            <a:fld id="{A5470504-8333-4446-B84A-5799F1129BDF}" type="datetime1">
              <a:rPr lang="en-US" smtClean="0"/>
              <a:t>2/26/2020</a:t>
            </a:fld>
            <a:endParaRPr lang="en-US" dirty="0"/>
          </a:p>
        </p:txBody>
      </p:sp>
      <p:sp>
        <p:nvSpPr>
          <p:cNvPr id="8" name="Footer Placeholder 7"/>
          <p:cNvSpPr>
            <a:spLocks noGrp="1"/>
          </p:cNvSpPr>
          <p:nvPr>
            <p:ph type="ftr" sz="quarter" idx="11"/>
          </p:nvPr>
        </p:nvSpPr>
        <p:spPr/>
        <p:txBody>
          <a:bodyPr/>
          <a:lstStyle/>
          <a:p>
            <a:r>
              <a:rPr lang="en-US" smtClean="0"/>
              <a:t>Add a footer</a:t>
            </a:r>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476295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solidFill>
                  <a:schemeClr val="tx1">
                    <a:lumMod val="85000"/>
                    <a:lumOff val="15000"/>
                  </a:schemeClr>
                </a:solidFill>
              </a:defRPr>
            </a:lvl1pPr>
          </a:lstStyle>
          <a:p>
            <a:r>
              <a:rPr lang="en-US" dirty="0" smtClean="0"/>
              <a:t>Click to edit Master title style</a:t>
            </a:r>
            <a:endParaRPr lang="en-US" dirty="0"/>
          </a:p>
        </p:txBody>
      </p:sp>
      <p:sp>
        <p:nvSpPr>
          <p:cNvPr id="5" name="Chart Placeholder 4"/>
          <p:cNvSpPr>
            <a:spLocks noGrp="1"/>
          </p:cNvSpPr>
          <p:nvPr>
            <p:ph type="chart" sz="quarter" idx="13"/>
          </p:nvPr>
        </p:nvSpPr>
        <p:spPr>
          <a:xfrm>
            <a:off x="1097280" y="1971675"/>
            <a:ext cx="10058400" cy="4488110"/>
          </a:xfrm>
        </p:spPr>
        <p:txBody>
          <a:bodyPr/>
          <a:lstStyle>
            <a:lvl1pPr marL="0" indent="0">
              <a:buFontTx/>
              <a:buNone/>
              <a:defRPr/>
            </a:lvl1pPr>
          </a:lstStyle>
          <a:p>
            <a:r>
              <a:rPr lang="en-US" dirty="0" smtClean="0"/>
              <a:t>Click icon to add chart</a:t>
            </a:r>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3891159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solidFill>
                  <a:schemeClr val="tx1">
                    <a:lumMod val="85000"/>
                    <a:lumOff val="15000"/>
                  </a:schemeClr>
                </a:solidFill>
              </a:defRPr>
            </a:lvl1pPr>
          </a:lstStyle>
          <a:p>
            <a:r>
              <a:rPr lang="en-US" dirty="0" smtClean="0"/>
              <a:t>Click to edit Master title style</a:t>
            </a:r>
            <a:endParaRPr lang="en-US" dirty="0"/>
          </a:p>
        </p:txBody>
      </p:sp>
      <p:sp>
        <p:nvSpPr>
          <p:cNvPr id="4" name="Picture Placeholder 3"/>
          <p:cNvSpPr>
            <a:spLocks noGrp="1"/>
          </p:cNvSpPr>
          <p:nvPr>
            <p:ph type="pic" sz="quarter" idx="13" hasCustomPrompt="1"/>
          </p:nvPr>
        </p:nvSpPr>
        <p:spPr>
          <a:xfrm>
            <a:off x="1096963" y="1971675"/>
            <a:ext cx="10058717" cy="4286250"/>
          </a:xfrm>
        </p:spPr>
        <p:txBody>
          <a:bodyPr/>
          <a:lstStyle>
            <a:lvl1pPr marL="0" indent="0">
              <a:buFontTx/>
              <a:buNone/>
              <a:defRPr baseline="0"/>
            </a:lvl1pPr>
          </a:lstStyle>
          <a:p>
            <a:r>
              <a:rPr lang="en-US" dirty="0" smtClean="0"/>
              <a:t>Click to insert photo</a:t>
            </a:r>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1246580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097279" y="1845734"/>
            <a:ext cx="6741796" cy="4023360"/>
          </a:xfrm>
        </p:spPr>
        <p:txBody>
          <a:bodyPr/>
          <a:lstStyle>
            <a:lvl1pPr marL="0" indent="0">
              <a:buFontTx/>
              <a:buNone/>
              <a:defRPr/>
            </a:lvl1pPr>
            <a:lvl2pPr marL="486918" indent="-285750">
              <a:buFont typeface="Wingdings" panose="05000000000000000000" pitchFamily="2" charset="2"/>
              <a:buChar char="§"/>
              <a:defRPr/>
            </a:lvl2pPr>
            <a:lvl3pPr marL="669798" indent="-285750">
              <a:buFont typeface="Wingdings" panose="05000000000000000000" pitchFamily="2" charset="2"/>
              <a:buChar char="§"/>
              <a:defRPr/>
            </a:lvl3pPr>
            <a:lvl4pPr marL="738378" indent="-171450">
              <a:buFont typeface="Wingdings" panose="05000000000000000000" pitchFamily="2" charset="2"/>
              <a:buChar char="§"/>
              <a:defRPr/>
            </a:lvl4pPr>
            <a:lvl5pPr marL="921258" indent="-171450">
              <a:buFont typeface="Wingdings" panose="05000000000000000000" pitchFamily="2" charset="2"/>
              <a:buChar char="§"/>
              <a:defRPr/>
            </a:lvl5pPr>
          </a:lstStyle>
          <a:p>
            <a:pPr lvl="0"/>
            <a:r>
              <a:rPr lang="en-US" dirty="0" smtClean="0"/>
              <a:t>Edit Master text styles</a:t>
            </a:r>
          </a:p>
        </p:txBody>
      </p:sp>
      <p:sp>
        <p:nvSpPr>
          <p:cNvPr id="9" name="Text Placeholder 8"/>
          <p:cNvSpPr>
            <a:spLocks noGrp="1"/>
          </p:cNvSpPr>
          <p:nvPr>
            <p:ph type="body" sz="quarter" idx="13" hasCustomPrompt="1"/>
          </p:nvPr>
        </p:nvSpPr>
        <p:spPr>
          <a:xfrm>
            <a:off x="8001000" y="1846263"/>
            <a:ext cx="3154363" cy="4189412"/>
          </a:xfrm>
        </p:spPr>
        <p:txBody>
          <a:bodyPr/>
          <a:lstStyle>
            <a:lvl1pPr marL="0" indent="0">
              <a:buFontTx/>
              <a:buNone/>
              <a:defRPr/>
            </a:lvl1pPr>
          </a:lstStyle>
          <a:p>
            <a:pPr lvl="0"/>
            <a:r>
              <a:rPr lang="en-US" dirty="0" smtClean="0"/>
              <a:t>Caption text</a:t>
            </a:r>
            <a:endParaRPr lang="en-US" dirty="0"/>
          </a:p>
        </p:txBody>
      </p:sp>
      <p:sp>
        <p:nvSpPr>
          <p:cNvPr id="5" name="Date Placeholder 4"/>
          <p:cNvSpPr>
            <a:spLocks noGrp="1"/>
          </p:cNvSpPr>
          <p:nvPr>
            <p:ph type="dt" sz="half" idx="10"/>
          </p:nvPr>
        </p:nvSpPr>
        <p:spPr/>
        <p:txBody>
          <a:bodyPr/>
          <a:lstStyle/>
          <a:p>
            <a:fld id="{EF9AFC22-3E17-4B54-A758-8A8C50EF75BC}" type="datetime1">
              <a:rPr lang="en-US" smtClean="0"/>
              <a:t>2/26/2020</a:t>
            </a:fld>
            <a:endParaRPr lang="en-US" dirty="0"/>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835621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 Tex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dirty="0" smtClean="0"/>
              <a:t>Click to edit Master title style</a:t>
            </a:r>
            <a:endParaRPr lang="en-US" dirty="0"/>
          </a:p>
        </p:txBody>
      </p:sp>
      <p:sp>
        <p:nvSpPr>
          <p:cNvPr id="9" name="Text Placeholder 8"/>
          <p:cNvSpPr>
            <a:spLocks noGrp="1"/>
          </p:cNvSpPr>
          <p:nvPr>
            <p:ph type="body" sz="quarter" idx="13"/>
          </p:nvPr>
        </p:nvSpPr>
        <p:spPr>
          <a:xfrm>
            <a:off x="1096962" y="1846262"/>
            <a:ext cx="5029200" cy="402336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4"/>
          </p:nvPr>
        </p:nvSpPr>
        <p:spPr>
          <a:xfrm>
            <a:off x="6261100" y="1846263"/>
            <a:ext cx="4894263" cy="4022725"/>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92A0127E-EE6C-4EEA-A0F3-CEB506F0DB14}" type="datetime1">
              <a:rPr lang="en-US" smtClean="0"/>
              <a:t>2/26/2020</a:t>
            </a:fld>
            <a:endParaRPr lang="en-US" dirty="0"/>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8436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 Graphic, Data, Media">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dirty="0" smtClean="0"/>
              <a:t>Click to edit Master title style</a:t>
            </a:r>
            <a:endParaRPr lang="en-US" dirty="0"/>
          </a:p>
        </p:txBody>
      </p:sp>
      <p:sp>
        <p:nvSpPr>
          <p:cNvPr id="3" name="Content Placeholder 2"/>
          <p:cNvSpPr>
            <a:spLocks noGrp="1"/>
          </p:cNvSpPr>
          <p:nvPr>
            <p:ph sz="half" idx="1" hasCustomPrompt="1"/>
          </p:nvPr>
        </p:nvSpPr>
        <p:spPr>
          <a:xfrm>
            <a:off x="1097279" y="1845734"/>
            <a:ext cx="4937760" cy="4023360"/>
          </a:xfrm>
        </p:spPr>
        <p:txBody>
          <a:bodyPr/>
          <a:lstStyle>
            <a:lvl1pPr marL="0" indent="0">
              <a:buFont typeface="Wingdings" panose="05000000000000000000" pitchFamily="2" charset="2"/>
              <a:buNone/>
              <a:defRPr baseline="0"/>
            </a:lvl1pPr>
            <a:lvl2pPr marL="486918" indent="-285750">
              <a:buFont typeface="Wingdings" panose="05000000000000000000" pitchFamily="2" charset="2"/>
              <a:buChar char="§"/>
              <a:defRPr/>
            </a:lvl2pPr>
            <a:lvl3pPr marL="669798" indent="-285750">
              <a:buFont typeface="Wingdings" panose="05000000000000000000" pitchFamily="2" charset="2"/>
              <a:buChar char="§"/>
              <a:defRPr/>
            </a:lvl3pPr>
            <a:lvl4pPr marL="738378" indent="-171450">
              <a:buFont typeface="Wingdings" panose="05000000000000000000" pitchFamily="2" charset="2"/>
              <a:buChar char="§"/>
              <a:defRPr/>
            </a:lvl4pPr>
            <a:lvl5pPr marL="921258" indent="-171450">
              <a:buFont typeface="Wingdings" panose="05000000000000000000" pitchFamily="2" charset="2"/>
              <a:buChar char="§"/>
              <a:defRPr/>
            </a:lvl5pPr>
          </a:lstStyle>
          <a:p>
            <a:pPr lvl="0"/>
            <a:r>
              <a:rPr lang="en-US" dirty="0" smtClean="0"/>
              <a:t>Click Icon to insert item</a:t>
            </a:r>
            <a:endParaRPr lang="en-US" dirty="0"/>
          </a:p>
        </p:txBody>
      </p:sp>
      <p:sp>
        <p:nvSpPr>
          <p:cNvPr id="4" name="Content Placeholder 3"/>
          <p:cNvSpPr>
            <a:spLocks noGrp="1"/>
          </p:cNvSpPr>
          <p:nvPr>
            <p:ph sz="half" idx="2" hasCustomPrompt="1"/>
          </p:nvPr>
        </p:nvSpPr>
        <p:spPr>
          <a:xfrm>
            <a:off x="6217920" y="1845735"/>
            <a:ext cx="4937760" cy="4023360"/>
          </a:xfrm>
        </p:spPr>
        <p:txBody>
          <a:bodyPr/>
          <a:lstStyle>
            <a:lvl1pPr marL="0" indent="0">
              <a:buFontTx/>
              <a:buNone/>
              <a:defRPr/>
            </a:lvl1pPr>
            <a:lvl2pPr marL="486918" indent="-285750">
              <a:buFont typeface="Wingdings" panose="05000000000000000000" pitchFamily="2" charset="2"/>
              <a:buChar char="§"/>
              <a:defRPr/>
            </a:lvl2pPr>
            <a:lvl3pPr marL="669798" indent="-285750">
              <a:buFont typeface="Wingdings" panose="05000000000000000000" pitchFamily="2" charset="2"/>
              <a:buChar char="§"/>
              <a:defRPr/>
            </a:lvl3pPr>
            <a:lvl4pPr marL="738378" indent="-171450">
              <a:buFont typeface="Wingdings" panose="05000000000000000000" pitchFamily="2" charset="2"/>
              <a:buChar char="§"/>
              <a:defRPr/>
            </a:lvl4pPr>
            <a:lvl5pPr marL="921258" indent="-171450">
              <a:buFont typeface="Wingdings" panose="05000000000000000000" pitchFamily="2" charset="2"/>
              <a:buChar char="§"/>
              <a:defRPr/>
            </a:lvl5pPr>
          </a:lstStyle>
          <a:p>
            <a:pPr lvl="0"/>
            <a:r>
              <a:rPr lang="en-US" dirty="0" smtClean="0"/>
              <a:t>Click Icon to insert item</a:t>
            </a:r>
          </a:p>
        </p:txBody>
      </p:sp>
      <p:sp>
        <p:nvSpPr>
          <p:cNvPr id="5" name="Date Placeholder 4"/>
          <p:cNvSpPr>
            <a:spLocks noGrp="1"/>
          </p:cNvSpPr>
          <p:nvPr>
            <p:ph type="dt" sz="half" idx="10"/>
          </p:nvPr>
        </p:nvSpPr>
        <p:spPr/>
        <p:txBody>
          <a:bodyPr/>
          <a:lstStyle/>
          <a:p>
            <a:fld id="{92A0127E-EE6C-4EEA-A0F3-CEB506F0DB14}" type="datetime1">
              <a:rPr lang="en-US" smtClean="0"/>
              <a:t>2/26/2020</a:t>
            </a:fld>
            <a:endParaRPr lang="en-US" dirty="0"/>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166700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EFEE"/>
        </a:solidFill>
        <a:effectLst/>
      </p:bgPr>
    </p:bg>
    <p:spTree>
      <p:nvGrpSpPr>
        <p:cNvPr id="1" name=""/>
        <p:cNvGrpSpPr/>
        <p:nvPr/>
      </p:nvGrpSpPr>
      <p:grpSpPr>
        <a:xfrm>
          <a:off x="0" y="0"/>
          <a:ext cx="0" cy="0"/>
          <a:chOff x="0" y="0"/>
          <a:chExt cx="0" cy="0"/>
        </a:xfrm>
      </p:grpSpPr>
      <p:sp>
        <p:nvSpPr>
          <p:cNvPr id="7" name="Rectangle 6"/>
          <p:cNvSpPr/>
          <p:nvPr/>
        </p:nvSpPr>
        <p:spPr>
          <a:xfrm rot="5400000">
            <a:off x="8277225" y="2943224"/>
            <a:ext cx="6858000" cy="971551"/>
          </a:xfrm>
          <a:prstGeom prst="rect">
            <a:avLst/>
          </a:prstGeom>
          <a:solidFill>
            <a:srgbClr val="B0A09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ctr"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chemeClr val="tx1"/>
                </a:solidFill>
              </a:defRPr>
            </a:lvl1pPr>
          </a:lstStyle>
          <a:p>
            <a:fld id="{83C389E8-EBF2-4FC9-9AB1-1FFA989D637D}" type="datetime1">
              <a:rPr lang="en-US" smtClean="0"/>
              <a:t>2/26/2020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chemeClr val="tx1"/>
                </a:solidFill>
              </a:defRPr>
            </a:lvl1pPr>
          </a:lstStyle>
          <a:p>
            <a:r>
              <a:rPr lang="en-US" dirty="0" smtClean="0"/>
              <a:t>Add a footer</a:t>
            </a:r>
            <a:endParaRPr lang="en-US" dirty="0"/>
          </a:p>
        </p:txBody>
      </p:sp>
      <p:sp>
        <p:nvSpPr>
          <p:cNvPr id="6" name="Slide Number Placeholder 5"/>
          <p:cNvSpPr>
            <a:spLocks noGrp="1"/>
          </p:cNvSpPr>
          <p:nvPr>
            <p:ph type="sldNum" sz="quarter" idx="4"/>
          </p:nvPr>
        </p:nvSpPr>
        <p:spPr>
          <a:xfrm>
            <a:off x="11220449" y="6485185"/>
            <a:ext cx="971551" cy="365125"/>
          </a:xfrm>
          <a:prstGeom prst="rect">
            <a:avLst/>
          </a:prstGeom>
        </p:spPr>
        <p:txBody>
          <a:bodyPr vert="horz" lIns="91440" tIns="45720" rIns="91440" bIns="45720" rtlCol="0" anchor="ctr"/>
          <a:lstStyle>
            <a:lvl1pPr algn="r">
              <a:defRPr sz="1050">
                <a:solidFill>
                  <a:schemeClr val="tx1"/>
                </a:solidFill>
              </a:defRPr>
            </a:lvl1pPr>
          </a:lstStyle>
          <a:p>
            <a:fld id="{E31375A4-56A4-47D6-9801-1991572033F7}" type="slidenum">
              <a:rPr lang="en-US" smtClean="0"/>
              <a:pPr/>
              <a:t>‹#›</a:t>
            </a:fld>
            <a:endParaRPr lang="en-US" dirty="0"/>
          </a:p>
        </p:txBody>
      </p:sp>
      <p:grpSp>
        <p:nvGrpSpPr>
          <p:cNvPr id="13" name="Group 12"/>
          <p:cNvGrpSpPr/>
          <p:nvPr userDrawn="1"/>
        </p:nvGrpSpPr>
        <p:grpSpPr>
          <a:xfrm>
            <a:off x="11336482" y="280461"/>
            <a:ext cx="731520" cy="731520"/>
            <a:chOff x="8326367" y="284176"/>
            <a:chExt cx="731520" cy="731520"/>
          </a:xfrm>
        </p:grpSpPr>
        <p:sp>
          <p:nvSpPr>
            <p:cNvPr id="12" name="Oval 11"/>
            <p:cNvSpPr/>
            <p:nvPr userDrawn="1"/>
          </p:nvSpPr>
          <p:spPr>
            <a:xfrm>
              <a:off x="8326367" y="284176"/>
              <a:ext cx="731520" cy="731520"/>
            </a:xfrm>
            <a:prstGeom prst="ellipse">
              <a:avLst/>
            </a:prstGeom>
            <a:solidFill>
              <a:srgbClr val="FFFFFF"/>
            </a:solidFill>
            <a:ln>
              <a:noFill/>
            </a:ln>
            <a:effectLst>
              <a:outerShdw blurRad="25400" dist="25400" dir="5400000" algn="t"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a:blip r:embed="rId19"/>
            <a:stretch>
              <a:fillRect/>
            </a:stretch>
          </p:blipFill>
          <p:spPr>
            <a:xfrm>
              <a:off x="8350721" y="305482"/>
              <a:ext cx="682811" cy="688908"/>
            </a:xfrm>
            <a:prstGeom prst="rect">
              <a:avLst/>
            </a:prstGeom>
          </p:spPr>
        </p:pic>
      </p:grpSp>
    </p:spTree>
    <p:extLst>
      <p:ext uri="{BB962C8B-B14F-4D97-AF65-F5344CB8AC3E}">
        <p14:creationId xmlns:p14="http://schemas.microsoft.com/office/powerpoint/2010/main" val="933061983"/>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80" r:id="rId3"/>
    <p:sldLayoutId id="2147483662" r:id="rId4"/>
    <p:sldLayoutId id="2147483674" r:id="rId5"/>
    <p:sldLayoutId id="2147483677" r:id="rId6"/>
    <p:sldLayoutId id="2147483675" r:id="rId7"/>
    <p:sldLayoutId id="2147483678" r:id="rId8"/>
    <p:sldLayoutId id="2147483664" r:id="rId9"/>
    <p:sldLayoutId id="2147483679" r:id="rId10"/>
    <p:sldLayoutId id="2147483665" r:id="rId11"/>
    <p:sldLayoutId id="2147483676" r:id="rId12"/>
    <p:sldLayoutId id="2147483666" r:id="rId13"/>
    <p:sldLayoutId id="2147483670" r:id="rId14"/>
    <p:sldLayoutId id="2147483671" r:id="rId15"/>
    <p:sldLayoutId id="2147483663" r:id="rId16"/>
    <p:sldLayoutId id="214748366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85000"/>
        </a:lnSpc>
        <a:spcBef>
          <a:spcPct val="0"/>
        </a:spcBef>
        <a:buNone/>
        <a:defRPr sz="30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rgbClr val="8B0000"/>
        </a:buClr>
        <a:buSzPct val="100000"/>
        <a:buFont typeface="Wingdings" panose="05000000000000000000" pitchFamily="2" charset="2"/>
        <a:buChar char="Ø"/>
        <a:defRPr sz="165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rgbClr val="8B0000"/>
        </a:buClr>
        <a:buFont typeface="Arial" panose="020B0604020202020204" pitchFamily="34" charset="0"/>
        <a:buChar char="•"/>
        <a:defRPr sz="15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rgbClr val="8B0000"/>
        </a:buClr>
        <a:buFont typeface="Wingdings" panose="05000000000000000000" pitchFamily="2" charset="2"/>
        <a:buChar char="§"/>
        <a:defRPr sz="135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rgbClr val="8B0000"/>
        </a:buClr>
        <a:buFont typeface="Calibri" pitchFamily="34" charset="0"/>
        <a:buChar char="◦"/>
        <a:defRPr sz="1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rgbClr val="8B0000"/>
        </a:buClr>
        <a:buFont typeface="Calibri" panose="020F0502020204030204" pitchFamily="34" charset="0"/>
        <a:buChar char="▫"/>
        <a:defRPr sz="1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School Recognition – Phase II</a:t>
            </a:r>
            <a:endParaRPr lang="en-US" dirty="0"/>
          </a:p>
        </p:txBody>
      </p:sp>
      <p:sp>
        <p:nvSpPr>
          <p:cNvPr id="3" name="Subtitle 2"/>
          <p:cNvSpPr>
            <a:spLocks noGrp="1"/>
          </p:cNvSpPr>
          <p:nvPr>
            <p:ph type="subTitle" idx="1"/>
          </p:nvPr>
        </p:nvSpPr>
        <p:spPr/>
        <p:txBody>
          <a:bodyPr>
            <a:normAutofit/>
          </a:bodyPr>
          <a:lstStyle/>
          <a:p>
            <a:r>
              <a:rPr lang="en-US" sz="2400" dirty="0" smtClean="0">
                <a:solidFill>
                  <a:schemeClr val="tx1">
                    <a:lumMod val="75000"/>
                    <a:lumOff val="25000"/>
                  </a:schemeClr>
                </a:solidFill>
              </a:rPr>
              <a:t>Washington State Board of Education </a:t>
            </a:r>
          </a:p>
          <a:p>
            <a:pPr>
              <a:lnSpc>
                <a:spcPct val="0"/>
              </a:lnSpc>
            </a:pPr>
            <a:r>
              <a:rPr lang="en-US" sz="2400" dirty="0" smtClean="0">
                <a:solidFill>
                  <a:schemeClr val="tx1">
                    <a:lumMod val="75000"/>
                    <a:lumOff val="25000"/>
                  </a:schemeClr>
                </a:solidFill>
              </a:rPr>
              <a:t>September 12, 2019</a:t>
            </a:r>
            <a:endParaRPr lang="en-US" sz="2400" dirty="0">
              <a:solidFill>
                <a:schemeClr val="tx1">
                  <a:lumMod val="85000"/>
                  <a:lumOff val="15000"/>
                </a:schemeClr>
              </a:solidFill>
            </a:endParaRPr>
          </a:p>
        </p:txBody>
      </p:sp>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Phase I Results</a:t>
            </a:r>
            <a:endParaRPr lang="en-US" b="1" dirty="0"/>
          </a:p>
        </p:txBody>
      </p:sp>
      <p:sp>
        <p:nvSpPr>
          <p:cNvPr id="3" name="Slide Number Placeholder 2"/>
          <p:cNvSpPr>
            <a:spLocks noGrp="1"/>
          </p:cNvSpPr>
          <p:nvPr>
            <p:ph type="sldNum" sz="quarter" idx="12"/>
          </p:nvPr>
        </p:nvSpPr>
        <p:spPr/>
        <p:txBody>
          <a:bodyPr/>
          <a:lstStyle/>
          <a:p>
            <a:fld id="{4FAB73BC-B049-4115-A692-8D63A059BFB8}" type="slidenum">
              <a:rPr lang="en-US" smtClean="0"/>
              <a:pPr/>
              <a:t>10</a:t>
            </a:fld>
            <a:endParaRPr lang="en-US" dirty="0"/>
          </a:p>
        </p:txBody>
      </p:sp>
    </p:spTree>
    <p:extLst>
      <p:ext uri="{BB962C8B-B14F-4D97-AF65-F5344CB8AC3E}">
        <p14:creationId xmlns:p14="http://schemas.microsoft.com/office/powerpoint/2010/main" val="3313145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015255"/>
          </a:xfrm>
        </p:spPr>
        <p:txBody>
          <a:bodyPr>
            <a:normAutofit/>
          </a:bodyPr>
          <a:lstStyle/>
          <a:p>
            <a:pPr algn="ctr"/>
            <a:r>
              <a:rPr lang="en-US" sz="3600" dirty="0" smtClean="0"/>
              <a:t>216 Schools Earned Recognition</a:t>
            </a:r>
            <a:endParaRPr lang="en-US" sz="3600" dirty="0"/>
          </a:p>
        </p:txBody>
      </p:sp>
      <p:graphicFrame>
        <p:nvGraphicFramePr>
          <p:cNvPr id="6" name="Table 5" descr="Approximately 54 percent of the Phase I recognized schools (117/216) were identified for Tier 1-3 supports in the winter 2018 WSIF."/>
          <p:cNvGraphicFramePr>
            <a:graphicFrameLocks noGrp="1"/>
          </p:cNvGraphicFramePr>
          <p:nvPr>
            <p:extLst>
              <p:ext uri="{D42A27DB-BD31-4B8C-83A1-F6EECF244321}">
                <p14:modId xmlns:p14="http://schemas.microsoft.com/office/powerpoint/2010/main" val="2006736541"/>
              </p:ext>
            </p:extLst>
          </p:nvPr>
        </p:nvGraphicFramePr>
        <p:xfrm>
          <a:off x="1097280" y="1709209"/>
          <a:ext cx="9325329" cy="4627991"/>
        </p:xfrm>
        <a:graphic>
          <a:graphicData uri="http://schemas.openxmlformats.org/drawingml/2006/table">
            <a:tbl>
              <a:tblPr firstRow="1" firstCol="1" bandRow="1">
                <a:tableStyleId>{B301B821-A1FF-4177-AEE7-76D212191A09}</a:tableStyleId>
              </a:tblPr>
              <a:tblGrid>
                <a:gridCol w="2777295">
                  <a:extLst>
                    <a:ext uri="{9D8B030D-6E8A-4147-A177-3AD203B41FA5}">
                      <a16:colId xmlns:a16="http://schemas.microsoft.com/office/drawing/2014/main" val="1457119954"/>
                    </a:ext>
                  </a:extLst>
                </a:gridCol>
                <a:gridCol w="906651">
                  <a:extLst>
                    <a:ext uri="{9D8B030D-6E8A-4147-A177-3AD203B41FA5}">
                      <a16:colId xmlns:a16="http://schemas.microsoft.com/office/drawing/2014/main" val="666421573"/>
                    </a:ext>
                  </a:extLst>
                </a:gridCol>
                <a:gridCol w="1108129">
                  <a:extLst>
                    <a:ext uri="{9D8B030D-6E8A-4147-A177-3AD203B41FA5}">
                      <a16:colId xmlns:a16="http://schemas.microsoft.com/office/drawing/2014/main" val="1403586475"/>
                    </a:ext>
                  </a:extLst>
                </a:gridCol>
                <a:gridCol w="906651">
                  <a:extLst>
                    <a:ext uri="{9D8B030D-6E8A-4147-A177-3AD203B41FA5}">
                      <a16:colId xmlns:a16="http://schemas.microsoft.com/office/drawing/2014/main" val="2821102498"/>
                    </a:ext>
                  </a:extLst>
                </a:gridCol>
                <a:gridCol w="1425844">
                  <a:extLst>
                    <a:ext uri="{9D8B030D-6E8A-4147-A177-3AD203B41FA5}">
                      <a16:colId xmlns:a16="http://schemas.microsoft.com/office/drawing/2014/main" val="3018413968"/>
                    </a:ext>
                  </a:extLst>
                </a:gridCol>
                <a:gridCol w="1410346">
                  <a:extLst>
                    <a:ext uri="{9D8B030D-6E8A-4147-A177-3AD203B41FA5}">
                      <a16:colId xmlns:a16="http://schemas.microsoft.com/office/drawing/2014/main" val="1727001422"/>
                    </a:ext>
                  </a:extLst>
                </a:gridCol>
                <a:gridCol w="790413">
                  <a:extLst>
                    <a:ext uri="{9D8B030D-6E8A-4147-A177-3AD203B41FA5}">
                      <a16:colId xmlns:a16="http://schemas.microsoft.com/office/drawing/2014/main" val="4018466159"/>
                    </a:ext>
                  </a:extLst>
                </a:gridCol>
              </a:tblGrid>
              <a:tr h="1157438">
                <a:tc>
                  <a:txBody>
                    <a:bodyPr/>
                    <a:lstStyle/>
                    <a:p>
                      <a:pPr marL="0" marR="0">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rPr>
                        <a:t>Closing Gaps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rPr>
                        <a:t>Closing Gaps and Growth</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rPr>
                        <a:t>Growth</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rPr>
                        <a:t>Growth and Achievement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rPr>
                        <a:t>Achievement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rPr>
                        <a:t>Total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6321297"/>
                  </a:ext>
                </a:extLst>
              </a:tr>
              <a:tr h="690783">
                <a:tc>
                  <a:txBody>
                    <a:bodyPr/>
                    <a:lstStyle/>
                    <a:p>
                      <a:pPr marL="0" marR="0">
                        <a:lnSpc>
                          <a:spcPct val="107000"/>
                        </a:lnSpc>
                        <a:spcBef>
                          <a:spcPts val="0"/>
                        </a:spcBef>
                        <a:spcAft>
                          <a:spcPts val="0"/>
                        </a:spcAft>
                      </a:pPr>
                      <a:r>
                        <a:rPr lang="en-US" sz="1800" dirty="0">
                          <a:effectLst/>
                        </a:rPr>
                        <a:t>Tier 3: Comprehensive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effectLst/>
                        </a:rPr>
                        <a:t>24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smtClean="0">
                          <a:effectLst/>
                        </a:rPr>
                        <a:t>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28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066838"/>
                  </a:ext>
                </a:extLst>
              </a:tr>
              <a:tr h="472511">
                <a:tc>
                  <a:txBody>
                    <a:bodyPr/>
                    <a:lstStyle/>
                    <a:p>
                      <a:pPr marL="0" marR="0">
                        <a:lnSpc>
                          <a:spcPct val="107000"/>
                        </a:lnSpc>
                        <a:spcBef>
                          <a:spcPts val="0"/>
                        </a:spcBef>
                        <a:spcAft>
                          <a:spcPts val="0"/>
                        </a:spcAft>
                      </a:pPr>
                      <a:r>
                        <a:rPr lang="en-US" sz="1800">
                          <a:effectLst/>
                        </a:rPr>
                        <a:t>Tier 2: Targeted 3+ Groups or Low EL Progress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13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effectLst/>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15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8047120"/>
                  </a:ext>
                </a:extLst>
              </a:tr>
              <a:tr h="720890">
                <a:tc>
                  <a:txBody>
                    <a:bodyPr/>
                    <a:lstStyle/>
                    <a:p>
                      <a:pPr marL="0" marR="0">
                        <a:lnSpc>
                          <a:spcPct val="107000"/>
                        </a:lnSpc>
                        <a:spcBef>
                          <a:spcPts val="0"/>
                        </a:spcBef>
                        <a:spcAft>
                          <a:spcPts val="0"/>
                        </a:spcAft>
                      </a:pPr>
                      <a:r>
                        <a:rPr lang="en-US" sz="1800">
                          <a:effectLst/>
                        </a:rPr>
                        <a:t>Tier 1: Targeted 1-2 Groups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71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effectLst/>
                        </a:rPr>
                        <a:t>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74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3542658"/>
                  </a:ext>
                </a:extLst>
              </a:tr>
              <a:tr h="735943">
                <a:tc>
                  <a:txBody>
                    <a:bodyPr/>
                    <a:lstStyle/>
                    <a:p>
                      <a:pPr marL="0" marR="0">
                        <a:lnSpc>
                          <a:spcPct val="107000"/>
                        </a:lnSpc>
                        <a:spcBef>
                          <a:spcPts val="0"/>
                        </a:spcBef>
                        <a:spcAft>
                          <a:spcPts val="0"/>
                        </a:spcAft>
                      </a:pPr>
                      <a:r>
                        <a:rPr lang="en-US" sz="1800">
                          <a:effectLst/>
                        </a:rPr>
                        <a:t>Foundational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30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effectLst/>
                        </a:rPr>
                        <a:t>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effectLst/>
                        </a:rPr>
                        <a:t>68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99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1107430"/>
                  </a:ext>
                </a:extLst>
              </a:tr>
              <a:tr h="735943">
                <a:tc>
                  <a:txBody>
                    <a:bodyPr/>
                    <a:lstStyle/>
                    <a:p>
                      <a:pPr marL="0" marR="0" algn="r">
                        <a:lnSpc>
                          <a:spcPct val="107000"/>
                        </a:lnSpc>
                        <a:spcBef>
                          <a:spcPts val="0"/>
                        </a:spcBef>
                        <a:spcAft>
                          <a:spcPts val="0"/>
                        </a:spcAft>
                      </a:pPr>
                      <a:r>
                        <a:rPr lang="en-US" sz="1800">
                          <a:effectLst/>
                        </a:rPr>
                        <a:t>Total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99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smtClean="0">
                          <a:effectLst/>
                        </a:rPr>
                        <a:t>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39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effectLst/>
                        </a:rPr>
                        <a:t>68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effectLst/>
                        </a:rPr>
                        <a:t>216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5790930"/>
                  </a:ext>
                </a:extLst>
              </a:tr>
            </a:tbl>
          </a:graphicData>
        </a:graphic>
      </p:graphicFrame>
      <p:sp>
        <p:nvSpPr>
          <p:cNvPr id="4" name="Slide Number Placeholder 3"/>
          <p:cNvSpPr>
            <a:spLocks noGrp="1"/>
          </p:cNvSpPr>
          <p:nvPr>
            <p:ph type="sldNum" sz="quarter" idx="12"/>
          </p:nvPr>
        </p:nvSpPr>
        <p:spPr/>
        <p:txBody>
          <a:bodyPr/>
          <a:lstStyle/>
          <a:p>
            <a:fld id="{E31375A4-56A4-47D6-9801-1991572033F7}" type="slidenum">
              <a:rPr lang="en-US" smtClean="0"/>
              <a:pPr/>
              <a:t>11</a:t>
            </a:fld>
            <a:endParaRPr lang="en-US"/>
          </a:p>
        </p:txBody>
      </p:sp>
    </p:spTree>
    <p:extLst>
      <p:ext uri="{BB962C8B-B14F-4D97-AF65-F5344CB8AC3E}">
        <p14:creationId xmlns:p14="http://schemas.microsoft.com/office/powerpoint/2010/main" val="116635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753302"/>
          </a:xfrm>
        </p:spPr>
        <p:txBody>
          <a:bodyPr>
            <a:normAutofit/>
          </a:bodyPr>
          <a:lstStyle/>
          <a:p>
            <a:pPr algn="ctr"/>
            <a:r>
              <a:rPr lang="en-US" sz="3600" dirty="0" smtClean="0"/>
              <a:t>Recognition – Achievement Route</a:t>
            </a:r>
            <a:endParaRPr lang="en-US" sz="3600" dirty="0"/>
          </a:p>
        </p:txBody>
      </p:sp>
      <p:graphicFrame>
        <p:nvGraphicFramePr>
          <p:cNvPr id="6" name="Content Placeholder 5" descr="We see evidence of performance differences based on school level."/>
          <p:cNvGraphicFramePr>
            <a:graphicFrameLocks noGrp="1"/>
          </p:cNvGraphicFramePr>
          <p:nvPr>
            <p:ph sz="half" idx="1"/>
            <p:extLst/>
          </p:nvPr>
        </p:nvGraphicFramePr>
        <p:xfrm>
          <a:off x="887507" y="2949390"/>
          <a:ext cx="9888069" cy="3235824"/>
        </p:xfrm>
        <a:graphic>
          <a:graphicData uri="http://schemas.openxmlformats.org/drawingml/2006/table">
            <a:tbl>
              <a:tblPr firstRow="1" firstCol="1" bandRow="1">
                <a:tableStyleId>{B301B821-A1FF-4177-AEE7-76D212191A09}</a:tableStyleId>
              </a:tblPr>
              <a:tblGrid>
                <a:gridCol w="2524611">
                  <a:extLst>
                    <a:ext uri="{9D8B030D-6E8A-4147-A177-3AD203B41FA5}">
                      <a16:colId xmlns:a16="http://schemas.microsoft.com/office/drawing/2014/main" val="3267518332"/>
                    </a:ext>
                  </a:extLst>
                </a:gridCol>
                <a:gridCol w="986177">
                  <a:extLst>
                    <a:ext uri="{9D8B030D-6E8A-4147-A177-3AD203B41FA5}">
                      <a16:colId xmlns:a16="http://schemas.microsoft.com/office/drawing/2014/main" val="2663432102"/>
                    </a:ext>
                  </a:extLst>
                </a:gridCol>
                <a:gridCol w="1147707">
                  <a:extLst>
                    <a:ext uri="{9D8B030D-6E8A-4147-A177-3AD203B41FA5}">
                      <a16:colId xmlns:a16="http://schemas.microsoft.com/office/drawing/2014/main" val="194694439"/>
                    </a:ext>
                  </a:extLst>
                </a:gridCol>
                <a:gridCol w="951793">
                  <a:extLst>
                    <a:ext uri="{9D8B030D-6E8A-4147-A177-3AD203B41FA5}">
                      <a16:colId xmlns:a16="http://schemas.microsoft.com/office/drawing/2014/main" val="89177806"/>
                    </a:ext>
                  </a:extLst>
                </a:gridCol>
                <a:gridCol w="951793">
                  <a:extLst>
                    <a:ext uri="{9D8B030D-6E8A-4147-A177-3AD203B41FA5}">
                      <a16:colId xmlns:a16="http://schemas.microsoft.com/office/drawing/2014/main" val="3233335926"/>
                    </a:ext>
                  </a:extLst>
                </a:gridCol>
                <a:gridCol w="1142152">
                  <a:extLst>
                    <a:ext uri="{9D8B030D-6E8A-4147-A177-3AD203B41FA5}">
                      <a16:colId xmlns:a16="http://schemas.microsoft.com/office/drawing/2014/main" val="2530818648"/>
                    </a:ext>
                  </a:extLst>
                </a:gridCol>
                <a:gridCol w="1332511">
                  <a:extLst>
                    <a:ext uri="{9D8B030D-6E8A-4147-A177-3AD203B41FA5}">
                      <a16:colId xmlns:a16="http://schemas.microsoft.com/office/drawing/2014/main" val="1691670722"/>
                    </a:ext>
                  </a:extLst>
                </a:gridCol>
                <a:gridCol w="851325">
                  <a:extLst>
                    <a:ext uri="{9D8B030D-6E8A-4147-A177-3AD203B41FA5}">
                      <a16:colId xmlns:a16="http://schemas.microsoft.com/office/drawing/2014/main" val="4134642986"/>
                    </a:ext>
                  </a:extLst>
                </a:gridCol>
              </a:tblGrid>
              <a:tr h="620274">
                <a:tc>
                  <a:txBody>
                    <a:bodyPr/>
                    <a:lstStyle/>
                    <a:p>
                      <a:pPr marL="0" marR="0">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effectLst/>
                        </a:rPr>
                        <a:t>ELA Prof.</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effectLst/>
                        </a:rPr>
                        <a:t>Math Prof.</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smtClean="0">
                          <a:effectLst/>
                        </a:rPr>
                        <a:t>4-Year</a:t>
                      </a:r>
                      <a:r>
                        <a:rPr lang="en-US" sz="1800" b="1" baseline="0" dirty="0" smtClean="0">
                          <a:effectLst/>
                        </a:rPr>
                        <a:t> </a:t>
                      </a:r>
                      <a:r>
                        <a:rPr lang="en-US" sz="1800" b="1" dirty="0" smtClean="0">
                          <a:effectLst/>
                        </a:rPr>
                        <a:t>Grad</a:t>
                      </a:r>
                      <a:r>
                        <a:rPr lang="en-US" sz="1800" b="1" dirty="0">
                          <a:effectLst/>
                        </a:rPr>
                        <a:t>.</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smtClean="0">
                          <a:effectLst/>
                        </a:rPr>
                        <a:t>Reg. Attend</a:t>
                      </a:r>
                      <a:r>
                        <a:rPr lang="en-US" sz="1800" b="1" dirty="0">
                          <a:effectLst/>
                        </a:rPr>
                        <a:t>.</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smtClean="0">
                          <a:effectLst/>
                        </a:rPr>
                        <a:t>9</a:t>
                      </a:r>
                      <a:r>
                        <a:rPr lang="en-US" sz="1800" b="1" baseline="30000" dirty="0" smtClean="0">
                          <a:effectLst/>
                        </a:rPr>
                        <a:t>th</a:t>
                      </a:r>
                      <a:r>
                        <a:rPr lang="en-US" sz="1800" b="1" baseline="0" dirty="0" smtClean="0">
                          <a:effectLst/>
                        </a:rPr>
                        <a:t> Grade</a:t>
                      </a:r>
                      <a:r>
                        <a:rPr lang="en-US" sz="1800" b="1" dirty="0" smtClean="0">
                          <a:effectLst/>
                        </a:rPr>
                        <a:t> </a:t>
                      </a:r>
                    </a:p>
                    <a:p>
                      <a:pPr marL="0" marR="0" algn="ctr">
                        <a:lnSpc>
                          <a:spcPct val="107000"/>
                        </a:lnSpc>
                        <a:spcBef>
                          <a:spcPts val="0"/>
                        </a:spcBef>
                        <a:spcAft>
                          <a:spcPts val="0"/>
                        </a:spcAft>
                      </a:pPr>
                      <a:r>
                        <a:rPr lang="en-US" sz="1800" b="1" dirty="0" smtClean="0">
                          <a:effectLst/>
                        </a:rPr>
                        <a:t>On </a:t>
                      </a:r>
                      <a:r>
                        <a:rPr lang="en-US" sz="1800" b="1" dirty="0">
                          <a:effectLst/>
                        </a:rPr>
                        <a:t>Track</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effectLst/>
                        </a:rPr>
                        <a:t>Dual Credit </a:t>
                      </a:r>
                      <a:r>
                        <a:rPr lang="en-US" sz="1800" b="1" dirty="0" smtClean="0">
                          <a:effectLst/>
                        </a:rPr>
                        <a:t>Part.</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effectLst/>
                        </a:rPr>
                        <a:t>Total</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5850554"/>
                  </a:ext>
                </a:extLst>
              </a:tr>
              <a:tr h="472455">
                <a:tc>
                  <a:txBody>
                    <a:bodyPr/>
                    <a:lstStyle/>
                    <a:p>
                      <a:pPr marL="0" marR="0">
                        <a:lnSpc>
                          <a:spcPct val="107000"/>
                        </a:lnSpc>
                        <a:spcBef>
                          <a:spcPts val="0"/>
                        </a:spcBef>
                        <a:spcAft>
                          <a:spcPts val="0"/>
                        </a:spcAft>
                      </a:pPr>
                      <a:r>
                        <a:rPr lang="en-US" sz="1800">
                          <a:effectLst/>
                        </a:rPr>
                        <a:t>Elementary Schools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effectLst/>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effectLst/>
                        </a:rPr>
                        <a:t>42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38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42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0344491"/>
                  </a:ext>
                </a:extLst>
              </a:tr>
              <a:tr h="428619">
                <a:tc>
                  <a:txBody>
                    <a:bodyPr/>
                    <a:lstStyle/>
                    <a:p>
                      <a:pPr marL="0" marR="0">
                        <a:lnSpc>
                          <a:spcPct val="107000"/>
                        </a:lnSpc>
                        <a:spcBef>
                          <a:spcPts val="0"/>
                        </a:spcBef>
                        <a:spcAft>
                          <a:spcPts val="0"/>
                        </a:spcAft>
                      </a:pPr>
                      <a:r>
                        <a:rPr lang="en-US" sz="1800">
                          <a:effectLst/>
                        </a:rPr>
                        <a:t>Middle Schools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effectLst/>
                        </a:rPr>
                        <a:t>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effectLst/>
                        </a:rPr>
                        <a:t>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9288839"/>
                  </a:ext>
                </a:extLst>
              </a:tr>
              <a:tr h="428619">
                <a:tc>
                  <a:txBody>
                    <a:bodyPr/>
                    <a:lstStyle/>
                    <a:p>
                      <a:pPr marL="0" marR="0">
                        <a:lnSpc>
                          <a:spcPct val="107000"/>
                        </a:lnSpc>
                        <a:spcBef>
                          <a:spcPts val="0"/>
                        </a:spcBef>
                        <a:spcAft>
                          <a:spcPts val="0"/>
                        </a:spcAft>
                      </a:pPr>
                      <a:r>
                        <a:rPr lang="en-US" sz="1800">
                          <a:effectLst/>
                        </a:rPr>
                        <a:t>Combined Schools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effectLst/>
                        </a:rPr>
                        <a:t>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2743649"/>
                  </a:ext>
                </a:extLst>
              </a:tr>
              <a:tr h="428619">
                <a:tc>
                  <a:txBody>
                    <a:bodyPr/>
                    <a:lstStyle/>
                    <a:p>
                      <a:pPr marL="0" marR="0">
                        <a:lnSpc>
                          <a:spcPct val="107000"/>
                        </a:lnSpc>
                        <a:spcBef>
                          <a:spcPts val="0"/>
                        </a:spcBef>
                        <a:spcAft>
                          <a:spcPts val="0"/>
                        </a:spcAft>
                      </a:pPr>
                      <a:r>
                        <a:rPr lang="en-US" sz="1800">
                          <a:effectLst/>
                        </a:rPr>
                        <a:t>High Schools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11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effectLst/>
                        </a:rPr>
                        <a:t>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11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6072457"/>
                  </a:ext>
                </a:extLst>
              </a:tr>
              <a:tr h="428619">
                <a:tc>
                  <a:txBody>
                    <a:bodyPr/>
                    <a:lstStyle/>
                    <a:p>
                      <a:pPr marL="0" marR="0">
                        <a:lnSpc>
                          <a:spcPct val="107000"/>
                        </a:lnSpc>
                        <a:spcBef>
                          <a:spcPts val="0"/>
                        </a:spcBef>
                        <a:spcAft>
                          <a:spcPts val="0"/>
                        </a:spcAft>
                      </a:pPr>
                      <a:r>
                        <a:rPr lang="en-US" sz="1800">
                          <a:effectLst/>
                        </a:rPr>
                        <a:t>Combined High Schools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effectLst/>
                        </a:rPr>
                        <a:t>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effectLst/>
                        </a:rPr>
                        <a:t>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3671089"/>
                  </a:ext>
                </a:extLst>
              </a:tr>
              <a:tr h="428619">
                <a:tc>
                  <a:txBody>
                    <a:bodyPr/>
                    <a:lstStyle/>
                    <a:p>
                      <a:pPr marL="0" marR="0" algn="r">
                        <a:lnSpc>
                          <a:spcPct val="107000"/>
                        </a:lnSpc>
                        <a:spcBef>
                          <a:spcPts val="0"/>
                        </a:spcBef>
                        <a:spcAft>
                          <a:spcPts val="0"/>
                        </a:spcAft>
                      </a:pPr>
                      <a:r>
                        <a:rPr lang="en-US" sz="1800">
                          <a:effectLst/>
                        </a:rPr>
                        <a:t>Total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b="1" dirty="0">
                          <a:effectLst/>
                        </a:rPr>
                        <a:t>62</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b="1" dirty="0">
                          <a:effectLst/>
                        </a:rPr>
                        <a:t>52</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b="1" dirty="0">
                          <a:effectLst/>
                        </a:rPr>
                        <a:t>16</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b="1" dirty="0">
                          <a:effectLst/>
                        </a:rPr>
                        <a:t>48</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b="1" dirty="0">
                          <a:effectLst/>
                        </a:rPr>
                        <a:t>13</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b="1" dirty="0">
                          <a:effectLst/>
                        </a:rPr>
                        <a:t>5</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b="1" dirty="0">
                          <a:effectLst/>
                        </a:rPr>
                        <a:t>69</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8137027"/>
                  </a:ext>
                </a:extLst>
              </a:tr>
            </a:tbl>
          </a:graphicData>
        </a:graphic>
      </p:graphicFrame>
      <p:sp>
        <p:nvSpPr>
          <p:cNvPr id="4" name="Text Placeholder 3" descr="We see evidence of performance differences based on school level."/>
          <p:cNvSpPr>
            <a:spLocks noGrp="1"/>
          </p:cNvSpPr>
          <p:nvPr>
            <p:ph type="body" sz="quarter" idx="13"/>
          </p:nvPr>
        </p:nvSpPr>
        <p:spPr>
          <a:xfrm>
            <a:off x="887508" y="1470211"/>
            <a:ext cx="9888068" cy="1326777"/>
          </a:xfrm>
        </p:spPr>
        <p:txBody>
          <a:bodyPr>
            <a:normAutofit/>
          </a:bodyPr>
          <a:lstStyle/>
          <a:p>
            <a:r>
              <a:rPr lang="en-US" sz="1800" dirty="0" smtClean="0"/>
              <a:t>We see evidence </a:t>
            </a:r>
            <a:r>
              <a:rPr lang="en-US" sz="1800" dirty="0"/>
              <a:t>of performance differences based on school level. The meaningfulness of school </a:t>
            </a:r>
            <a:r>
              <a:rPr lang="en-US" sz="1800" dirty="0">
                <a:solidFill>
                  <a:schemeClr val="tx1"/>
                </a:solidFill>
              </a:rPr>
              <a:t>recognition </a:t>
            </a:r>
            <a:r>
              <a:rPr lang="en-US" sz="1800" dirty="0" smtClean="0">
                <a:solidFill>
                  <a:schemeClr val="tx1"/>
                </a:solidFill>
              </a:rPr>
              <a:t>may </a:t>
            </a:r>
            <a:r>
              <a:rPr lang="en-US" sz="1800" dirty="0">
                <a:solidFill>
                  <a:schemeClr val="tx1"/>
                </a:solidFill>
              </a:rPr>
              <a:t>be </a:t>
            </a:r>
            <a:r>
              <a:rPr lang="en-US" sz="1800" dirty="0"/>
              <a:t>enhanced if Phase II were to be revised in a manner to consider school level as a distinguishing factor. In other words, compare a high school’s performance to other high schools, an elementary school’s performance to other elementary schools, and so on.</a:t>
            </a:r>
          </a:p>
        </p:txBody>
      </p:sp>
      <p:sp>
        <p:nvSpPr>
          <p:cNvPr id="5" name="Slide Number Placeholder 4"/>
          <p:cNvSpPr>
            <a:spLocks noGrp="1"/>
          </p:cNvSpPr>
          <p:nvPr>
            <p:ph type="sldNum" sz="quarter" idx="12"/>
          </p:nvPr>
        </p:nvSpPr>
        <p:spPr/>
        <p:txBody>
          <a:bodyPr/>
          <a:lstStyle/>
          <a:p>
            <a:fld id="{E31375A4-56A4-47D6-9801-1991572033F7}" type="slidenum">
              <a:rPr lang="en-US" smtClean="0"/>
              <a:t>12</a:t>
            </a:fld>
            <a:endParaRPr lang="en-US"/>
          </a:p>
        </p:txBody>
      </p:sp>
    </p:spTree>
    <p:extLst>
      <p:ext uri="{BB962C8B-B14F-4D97-AF65-F5344CB8AC3E}">
        <p14:creationId xmlns:p14="http://schemas.microsoft.com/office/powerpoint/2010/main" val="4238210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979489"/>
          </a:xfrm>
        </p:spPr>
        <p:txBody>
          <a:bodyPr>
            <a:normAutofit/>
          </a:bodyPr>
          <a:lstStyle/>
          <a:p>
            <a:pPr algn="ctr"/>
            <a:r>
              <a:rPr lang="en-US" sz="3600" dirty="0" smtClean="0"/>
              <a:t>Spring 2019 Recognized Schools</a:t>
            </a:r>
            <a:endParaRPr lang="en-US" sz="3600" dirty="0"/>
          </a:p>
        </p:txBody>
      </p:sp>
      <p:sp>
        <p:nvSpPr>
          <p:cNvPr id="3" name="Text Placeholder 2"/>
          <p:cNvSpPr>
            <a:spLocks noGrp="1"/>
          </p:cNvSpPr>
          <p:nvPr>
            <p:ph type="body" sz="quarter" idx="13"/>
          </p:nvPr>
        </p:nvSpPr>
        <p:spPr>
          <a:xfrm>
            <a:off x="1096963" y="1839913"/>
            <a:ext cx="3025586" cy="4503737"/>
          </a:xfrm>
        </p:spPr>
        <p:txBody>
          <a:bodyPr/>
          <a:lstStyle/>
          <a:p>
            <a:r>
              <a:rPr lang="en-US" sz="1800" dirty="0" smtClean="0"/>
              <a:t>216 schools were recognized</a:t>
            </a:r>
          </a:p>
          <a:p>
            <a:r>
              <a:rPr lang="en-US" sz="1800" dirty="0"/>
              <a:t>Average FRL rate is 40.1 percent, just a little lower than the </a:t>
            </a:r>
            <a:r>
              <a:rPr lang="en-US" sz="1800" dirty="0" smtClean="0"/>
              <a:t>state average of 46.0 percent.</a:t>
            </a:r>
            <a:endParaRPr lang="en-US" sz="1800" dirty="0">
              <a:solidFill>
                <a:srgbClr val="FF0000"/>
              </a:solidFill>
            </a:endParaRPr>
          </a:p>
          <a:p>
            <a:r>
              <a:rPr lang="en-US" sz="1800" dirty="0"/>
              <a:t>Approximately 54 percent of the recognized schools (117/216) were identified for Tier 1-3 supports in the winter 2018 </a:t>
            </a:r>
            <a:r>
              <a:rPr lang="en-US" sz="1800" dirty="0" smtClean="0"/>
              <a:t>WSIF.</a:t>
            </a:r>
          </a:p>
          <a:p>
            <a:r>
              <a:rPr lang="en-US" sz="1800" dirty="0"/>
              <a:t>The demography of the recognized schools is similar in many respects to the demography of schools not </a:t>
            </a:r>
            <a:r>
              <a:rPr lang="en-US" sz="1800" dirty="0" smtClean="0"/>
              <a:t>identified. </a:t>
            </a:r>
            <a:endParaRPr lang="en-US" sz="1800" dirty="0"/>
          </a:p>
          <a:p>
            <a:endParaRPr lang="en-US" dirty="0"/>
          </a:p>
        </p:txBody>
      </p:sp>
      <p:pic>
        <p:nvPicPr>
          <p:cNvPr id="5" name="Picture 4" descr="Recognized schools were spread out across the state."/>
          <p:cNvPicPr>
            <a:picLocks noChangeAspect="1"/>
          </p:cNvPicPr>
          <p:nvPr/>
        </p:nvPicPr>
        <p:blipFill>
          <a:blip r:embed="rId2"/>
          <a:stretch>
            <a:fillRect/>
          </a:stretch>
        </p:blipFill>
        <p:spPr>
          <a:xfrm>
            <a:off x="4921745" y="1839913"/>
            <a:ext cx="5944115" cy="4503737"/>
          </a:xfrm>
          <a:prstGeom prst="rect">
            <a:avLst/>
          </a:prstGeom>
        </p:spPr>
      </p:pic>
      <p:sp>
        <p:nvSpPr>
          <p:cNvPr id="4" name="Slide Number Placeholder 3"/>
          <p:cNvSpPr>
            <a:spLocks noGrp="1"/>
          </p:cNvSpPr>
          <p:nvPr>
            <p:ph type="sldNum" sz="quarter" idx="12"/>
          </p:nvPr>
        </p:nvSpPr>
        <p:spPr/>
        <p:txBody>
          <a:bodyPr/>
          <a:lstStyle/>
          <a:p>
            <a:fld id="{E31375A4-56A4-47D6-9801-1991572033F7}" type="slidenum">
              <a:rPr lang="en-US" smtClean="0"/>
              <a:pPr/>
              <a:t>13</a:t>
            </a:fld>
            <a:endParaRPr lang="en-US"/>
          </a:p>
        </p:txBody>
      </p:sp>
    </p:spTree>
    <p:extLst>
      <p:ext uri="{BB962C8B-B14F-4D97-AF65-F5344CB8AC3E}">
        <p14:creationId xmlns:p14="http://schemas.microsoft.com/office/powerpoint/2010/main" val="2988972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1" y="286603"/>
            <a:ext cx="8945622" cy="912721"/>
          </a:xfrm>
        </p:spPr>
        <p:txBody>
          <a:bodyPr/>
          <a:lstStyle/>
          <a:p>
            <a:pPr algn="ctr"/>
            <a:r>
              <a:rPr lang="en-US" dirty="0"/>
              <a:t>Recognized Schools – </a:t>
            </a:r>
            <a:r>
              <a:rPr lang="en-US" dirty="0" smtClean="0"/>
              <a:t>Performance </a:t>
            </a:r>
            <a:r>
              <a:rPr lang="en-US" dirty="0"/>
              <a:t>Along a Continuum </a:t>
            </a:r>
          </a:p>
        </p:txBody>
      </p:sp>
      <p:pic>
        <p:nvPicPr>
          <p:cNvPr id="5" name="Picture 4" descr="Recognized schools spanned the performance continuum."/>
          <p:cNvPicPr>
            <a:picLocks noChangeAspect="1"/>
          </p:cNvPicPr>
          <p:nvPr/>
        </p:nvPicPr>
        <p:blipFill>
          <a:blip r:embed="rId2"/>
          <a:stretch>
            <a:fillRect/>
          </a:stretch>
        </p:blipFill>
        <p:spPr>
          <a:xfrm>
            <a:off x="1433594" y="1199324"/>
            <a:ext cx="9616698" cy="5658676"/>
          </a:xfrm>
          <a:prstGeom prst="rect">
            <a:avLst/>
          </a:prstGeom>
        </p:spPr>
      </p:pic>
      <p:sp>
        <p:nvSpPr>
          <p:cNvPr id="4" name="Slide Number Placeholder 3"/>
          <p:cNvSpPr>
            <a:spLocks noGrp="1"/>
          </p:cNvSpPr>
          <p:nvPr>
            <p:ph type="sldNum" sz="quarter" idx="12"/>
          </p:nvPr>
        </p:nvSpPr>
        <p:spPr/>
        <p:txBody>
          <a:bodyPr/>
          <a:lstStyle/>
          <a:p>
            <a:fld id="{E31375A4-56A4-47D6-9801-1991572033F7}" type="slidenum">
              <a:rPr lang="en-US" smtClean="0"/>
              <a:pPr/>
              <a:t>14</a:t>
            </a:fld>
            <a:endParaRPr lang="en-US"/>
          </a:p>
        </p:txBody>
      </p:sp>
    </p:spTree>
    <p:extLst>
      <p:ext uri="{BB962C8B-B14F-4D97-AF65-F5344CB8AC3E}">
        <p14:creationId xmlns:p14="http://schemas.microsoft.com/office/powerpoint/2010/main" val="1391907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3600" dirty="0" smtClean="0"/>
              <a:t>Disproportionately Low Rate of Recognition?</a:t>
            </a:r>
            <a:br>
              <a:rPr lang="en-US" sz="3600" dirty="0" smtClean="0"/>
            </a:br>
            <a:r>
              <a:rPr lang="en-US" sz="3600" dirty="0" smtClean="0"/>
              <a:t>High Schools</a:t>
            </a:r>
            <a:endParaRPr lang="en-US" sz="3600" dirty="0"/>
          </a:p>
        </p:txBody>
      </p:sp>
      <p:graphicFrame>
        <p:nvGraphicFramePr>
          <p:cNvPr id="8" name="Content Placeholder 7" descr="Had the ESSA participation requirement not been in place, 57 high schools (24.2 percent of the total) would have been recognized, which is reflective of the statewide totals.&#10;"/>
          <p:cNvGraphicFramePr>
            <a:graphicFrameLocks noGrp="1"/>
          </p:cNvGraphicFramePr>
          <p:nvPr>
            <p:ph sz="half" idx="1"/>
            <p:extLst>
              <p:ext uri="{D42A27DB-BD31-4B8C-83A1-F6EECF244321}">
                <p14:modId xmlns:p14="http://schemas.microsoft.com/office/powerpoint/2010/main" val="3455565421"/>
              </p:ext>
            </p:extLst>
          </p:nvPr>
        </p:nvGraphicFramePr>
        <p:xfrm>
          <a:off x="732897" y="1737360"/>
          <a:ext cx="6741251" cy="4606390"/>
        </p:xfrm>
        <a:graphic>
          <a:graphicData uri="http://schemas.openxmlformats.org/drawingml/2006/table">
            <a:tbl>
              <a:tblPr firstRow="1" firstCol="1" bandRow="1">
                <a:tableStyleId>{B301B821-A1FF-4177-AEE7-76D212191A09}</a:tableStyleId>
              </a:tblPr>
              <a:tblGrid>
                <a:gridCol w="1882435">
                  <a:extLst>
                    <a:ext uri="{9D8B030D-6E8A-4147-A177-3AD203B41FA5}">
                      <a16:colId xmlns:a16="http://schemas.microsoft.com/office/drawing/2014/main" val="4222034776"/>
                    </a:ext>
                  </a:extLst>
                </a:gridCol>
                <a:gridCol w="1605398">
                  <a:extLst>
                    <a:ext uri="{9D8B030D-6E8A-4147-A177-3AD203B41FA5}">
                      <a16:colId xmlns:a16="http://schemas.microsoft.com/office/drawing/2014/main" val="2024750124"/>
                    </a:ext>
                  </a:extLst>
                </a:gridCol>
                <a:gridCol w="1576984">
                  <a:extLst>
                    <a:ext uri="{9D8B030D-6E8A-4147-A177-3AD203B41FA5}">
                      <a16:colId xmlns:a16="http://schemas.microsoft.com/office/drawing/2014/main" val="1761107900"/>
                    </a:ext>
                  </a:extLst>
                </a:gridCol>
                <a:gridCol w="1676434">
                  <a:extLst>
                    <a:ext uri="{9D8B030D-6E8A-4147-A177-3AD203B41FA5}">
                      <a16:colId xmlns:a16="http://schemas.microsoft.com/office/drawing/2014/main" val="3456191907"/>
                    </a:ext>
                  </a:extLst>
                </a:gridCol>
              </a:tblGrid>
              <a:tr h="1671420">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866" marR="62866" marT="0" marB="0">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effectLst/>
                        </a:rPr>
                        <a:t>Recognized Schools when the ESSA Participation Requirement is Applied</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866" marR="62866" marT="0" marB="0" anchor="ctr">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smtClean="0">
                          <a:solidFill>
                            <a:schemeClr val="bg1"/>
                          </a:solidFill>
                          <a:effectLst/>
                        </a:rPr>
                        <a:t>Identified </a:t>
                      </a:r>
                      <a:r>
                        <a:rPr lang="en-US" sz="1800" b="1" dirty="0">
                          <a:effectLst/>
                        </a:rPr>
                        <a:t>Schools when the ESSA Participation Requirement is </a:t>
                      </a:r>
                    </a:p>
                    <a:p>
                      <a:pPr marL="0" marR="0" algn="ctr">
                        <a:lnSpc>
                          <a:spcPct val="107000"/>
                        </a:lnSpc>
                        <a:spcBef>
                          <a:spcPts val="0"/>
                        </a:spcBef>
                        <a:spcAft>
                          <a:spcPts val="0"/>
                        </a:spcAft>
                      </a:pPr>
                      <a:r>
                        <a:rPr lang="en-US" sz="1800" b="1" dirty="0">
                          <a:effectLst/>
                        </a:rPr>
                        <a:t>Not Applied</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866" marR="62866" marT="0" marB="0" anchor="ctr">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smtClean="0">
                          <a:effectLst/>
                        </a:rPr>
                        <a:t>All Schools - Percentage by </a:t>
                      </a:r>
                      <a:r>
                        <a:rPr lang="en-US" sz="1800" b="1" dirty="0">
                          <a:effectLst/>
                        </a:rPr>
                        <a:t>School Level in </a:t>
                      </a:r>
                      <a:r>
                        <a:rPr lang="en-US" sz="1800" b="1" dirty="0" smtClean="0">
                          <a:effectLst/>
                        </a:rPr>
                        <a:t>Washington</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866" marR="62866"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4820160"/>
                  </a:ext>
                </a:extLst>
              </a:tr>
              <a:tr h="439344">
                <a:tc>
                  <a:txBody>
                    <a:bodyPr/>
                    <a:lstStyle/>
                    <a:p>
                      <a:pPr marL="0" marR="0">
                        <a:lnSpc>
                          <a:spcPct val="107000"/>
                        </a:lnSpc>
                        <a:spcBef>
                          <a:spcPts val="0"/>
                        </a:spcBef>
                        <a:spcAft>
                          <a:spcPts val="0"/>
                        </a:spcAft>
                      </a:pPr>
                      <a:r>
                        <a:rPr lang="en-US" sz="1800" dirty="0">
                          <a:effectLst/>
                        </a:rPr>
                        <a:t>Elementary Schools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866" marR="628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effectLst/>
                        </a:rPr>
                        <a:t>137 (63.4%)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866" marR="628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139 (58.9%)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866" marR="628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53.1 %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866" marR="628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7932884"/>
                  </a:ext>
                </a:extLst>
              </a:tr>
              <a:tr h="417855">
                <a:tc>
                  <a:txBody>
                    <a:bodyPr/>
                    <a:lstStyle/>
                    <a:p>
                      <a:pPr marL="0" marR="0">
                        <a:lnSpc>
                          <a:spcPct val="107000"/>
                        </a:lnSpc>
                        <a:spcBef>
                          <a:spcPts val="0"/>
                        </a:spcBef>
                        <a:spcAft>
                          <a:spcPts val="0"/>
                        </a:spcAft>
                      </a:pPr>
                      <a:r>
                        <a:rPr lang="en-US" sz="1800" dirty="0">
                          <a:effectLst/>
                        </a:rPr>
                        <a:t>Middle Schools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866" marR="628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effectLst/>
                        </a:rPr>
                        <a:t>34 (15.7%)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866" marR="628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effectLst/>
                        </a:rPr>
                        <a:t>34 (14.4%)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866" marR="628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effectLst/>
                        </a:rPr>
                        <a:t>18.1 %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866" marR="628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9205621"/>
                  </a:ext>
                </a:extLst>
              </a:tr>
              <a:tr h="417855">
                <a:tc>
                  <a:txBody>
                    <a:bodyPr/>
                    <a:lstStyle/>
                    <a:p>
                      <a:pPr marL="0" marR="0">
                        <a:lnSpc>
                          <a:spcPct val="107000"/>
                        </a:lnSpc>
                        <a:spcBef>
                          <a:spcPts val="0"/>
                        </a:spcBef>
                        <a:spcAft>
                          <a:spcPts val="0"/>
                        </a:spcAft>
                      </a:pPr>
                      <a:r>
                        <a:rPr lang="en-US" sz="1800" dirty="0">
                          <a:effectLst/>
                        </a:rPr>
                        <a:t>Combined Schools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866" marR="628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effectLst/>
                        </a:rPr>
                        <a:t>6 (2.8%)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866" marR="628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effectLst/>
                        </a:rPr>
                        <a:t>6 (2.5%)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866" marR="628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4.0 %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866" marR="628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7311174"/>
                  </a:ext>
                </a:extLst>
              </a:tr>
              <a:tr h="417855">
                <a:tc>
                  <a:txBody>
                    <a:bodyPr/>
                    <a:lstStyle/>
                    <a:p>
                      <a:pPr marL="0" marR="0">
                        <a:lnSpc>
                          <a:spcPct val="107000"/>
                        </a:lnSpc>
                        <a:spcBef>
                          <a:spcPts val="0"/>
                        </a:spcBef>
                        <a:spcAft>
                          <a:spcPts val="0"/>
                        </a:spcAft>
                      </a:pPr>
                      <a:r>
                        <a:rPr lang="en-US" sz="1800" dirty="0">
                          <a:effectLst/>
                        </a:rPr>
                        <a:t>High Schools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866" marR="628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22 (10.2%)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866" marR="628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effectLst/>
                        </a:rPr>
                        <a:t>33 (14.0%)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866" marR="628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17.3 %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866" marR="628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1235183"/>
                  </a:ext>
                </a:extLst>
              </a:tr>
              <a:tr h="417855">
                <a:tc>
                  <a:txBody>
                    <a:bodyPr/>
                    <a:lstStyle/>
                    <a:p>
                      <a:pPr marL="0" marR="0">
                        <a:lnSpc>
                          <a:spcPct val="107000"/>
                        </a:lnSpc>
                        <a:spcBef>
                          <a:spcPts val="0"/>
                        </a:spcBef>
                        <a:spcAft>
                          <a:spcPts val="0"/>
                        </a:spcAft>
                      </a:pPr>
                      <a:r>
                        <a:rPr lang="en-US" sz="1800" dirty="0">
                          <a:effectLst/>
                        </a:rPr>
                        <a:t>Combined High Schools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866" marR="628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17 (7.9%)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866" marR="628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effectLst/>
                        </a:rPr>
                        <a:t>24 (10.2%)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866" marR="628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effectLst/>
                        </a:rPr>
                        <a:t>7.5 %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866" marR="628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1720038"/>
                  </a:ext>
                </a:extLst>
              </a:tr>
              <a:tr h="417855">
                <a:tc>
                  <a:txBody>
                    <a:bodyPr/>
                    <a:lstStyle/>
                    <a:p>
                      <a:pPr marL="0" marR="0" algn="r">
                        <a:lnSpc>
                          <a:spcPct val="107000"/>
                        </a:lnSpc>
                        <a:spcBef>
                          <a:spcPts val="0"/>
                        </a:spcBef>
                        <a:spcAft>
                          <a:spcPts val="0"/>
                        </a:spcAft>
                      </a:pPr>
                      <a:r>
                        <a:rPr lang="en-US" sz="1800">
                          <a:effectLst/>
                        </a:rPr>
                        <a:t>Total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866" marR="628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216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866" marR="628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236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866" marR="628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smtClean="0">
                          <a:effectLst/>
                        </a:rPr>
                        <a:t>1960*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866" marR="628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0309269"/>
                  </a:ext>
                </a:extLst>
              </a:tr>
            </a:tbl>
          </a:graphicData>
        </a:graphic>
      </p:graphicFrame>
      <p:sp>
        <p:nvSpPr>
          <p:cNvPr id="7" name="Text Placeholder 6" descr="Had the ESSA participation requirement not been in place, 57 high schools (24.2 percent of the total) would have been recognized, which is reflective of the statewide totals.&#10;"/>
          <p:cNvSpPr>
            <a:spLocks noGrp="1"/>
          </p:cNvSpPr>
          <p:nvPr>
            <p:ph type="body" sz="quarter" idx="13"/>
          </p:nvPr>
        </p:nvSpPr>
        <p:spPr>
          <a:xfrm>
            <a:off x="7780866" y="2326341"/>
            <a:ext cx="3439583" cy="2601259"/>
          </a:xfrm>
        </p:spPr>
        <p:txBody>
          <a:bodyPr>
            <a:normAutofit/>
          </a:bodyPr>
          <a:lstStyle/>
          <a:p>
            <a:r>
              <a:rPr lang="en-US" sz="2400" dirty="0"/>
              <a:t>Had </a:t>
            </a:r>
            <a:r>
              <a:rPr lang="en-US" sz="2400" dirty="0" smtClean="0"/>
              <a:t>the ESSA participation requirement </a:t>
            </a:r>
            <a:r>
              <a:rPr lang="en-US" sz="2400" dirty="0"/>
              <a:t>not been in place, 57 high schools (24.2 percent of the total) would have been recognized, which is reflective of the statewide totals.</a:t>
            </a:r>
          </a:p>
        </p:txBody>
      </p:sp>
      <p:sp>
        <p:nvSpPr>
          <p:cNvPr id="6" name="Text Placeholder 6" descr="Had the ESSA participation requirement not been in place, 57 high schools (24.2 percent of the total) would have been recognized, which is reflective of the statewide totals.&#10;"/>
          <p:cNvSpPr txBox="1">
            <a:spLocks/>
          </p:cNvSpPr>
          <p:nvPr/>
        </p:nvSpPr>
        <p:spPr>
          <a:xfrm>
            <a:off x="7704685" y="5574683"/>
            <a:ext cx="3439583" cy="910502"/>
          </a:xfrm>
          <a:prstGeom prst="rect">
            <a:avLst/>
          </a:prstGeom>
        </p:spPr>
        <p:txBody>
          <a:bodyPr vert="horz" lIns="0" tIns="45720" rIns="0" bIns="45720" rtlCol="0">
            <a:normAutofit/>
          </a:bodyPr>
          <a:lstStyle>
            <a:lvl1pPr marL="0" indent="0" algn="l" defTabSz="914400" rtl="0" eaLnBrk="1" latinLnBrk="0" hangingPunct="1">
              <a:lnSpc>
                <a:spcPct val="90000"/>
              </a:lnSpc>
              <a:spcBef>
                <a:spcPts val="1200"/>
              </a:spcBef>
              <a:spcAft>
                <a:spcPts val="200"/>
              </a:spcAft>
              <a:buClr>
                <a:srgbClr val="8B0000"/>
              </a:buClr>
              <a:buSzPct val="100000"/>
              <a:buFontTx/>
              <a:buNone/>
              <a:defRPr sz="165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rgbClr val="8B0000"/>
              </a:buClr>
              <a:buFont typeface="Arial" panose="020B0604020202020204" pitchFamily="34" charset="0"/>
              <a:buChar char="•"/>
              <a:defRPr sz="15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rgbClr val="8B0000"/>
              </a:buClr>
              <a:buFont typeface="Wingdings" panose="05000000000000000000" pitchFamily="2" charset="2"/>
              <a:buChar char="§"/>
              <a:defRPr sz="135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rgbClr val="8B0000"/>
              </a:buClr>
              <a:buFont typeface="Calibri" pitchFamily="34" charset="0"/>
              <a:buChar char="◦"/>
              <a:defRPr sz="1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rgbClr val="8B0000"/>
              </a:buClr>
              <a:buFont typeface="Calibri" panose="020F0502020204030204" pitchFamily="34" charset="0"/>
              <a:buChar char="▫"/>
              <a:defRPr sz="1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400" dirty="0" smtClean="0"/>
              <a:t>*Note: the total of 1960 schools represents those schools with a winter 209 WSIF rating. Approximately 500 additional schools without a WSIF rating are not included here.</a:t>
            </a:r>
            <a:endParaRPr lang="en-US" sz="1400" dirty="0"/>
          </a:p>
        </p:txBody>
      </p:sp>
      <p:sp>
        <p:nvSpPr>
          <p:cNvPr id="4" name="Slide Number Placeholder 3"/>
          <p:cNvSpPr>
            <a:spLocks noGrp="1"/>
          </p:cNvSpPr>
          <p:nvPr>
            <p:ph type="sldNum" sz="quarter" idx="12"/>
          </p:nvPr>
        </p:nvSpPr>
        <p:spPr/>
        <p:txBody>
          <a:bodyPr/>
          <a:lstStyle/>
          <a:p>
            <a:fld id="{E31375A4-56A4-47D6-9801-1991572033F7}" type="slidenum">
              <a:rPr lang="en-US" smtClean="0"/>
              <a:pPr/>
              <a:t>15</a:t>
            </a:fld>
            <a:endParaRPr lang="en-US"/>
          </a:p>
        </p:txBody>
      </p:sp>
    </p:spTree>
    <p:extLst>
      <p:ext uri="{BB962C8B-B14F-4D97-AF65-F5344CB8AC3E}">
        <p14:creationId xmlns:p14="http://schemas.microsoft.com/office/powerpoint/2010/main" val="2365971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Recognition - Achievement Route</a:t>
            </a:r>
            <a:endParaRPr lang="en-US" sz="3600" dirty="0"/>
          </a:p>
        </p:txBody>
      </p:sp>
      <p:graphicFrame>
        <p:nvGraphicFramePr>
          <p:cNvPr id="6" name="Content Placeholder 5" descr="Elementary and middle schools met the Phase I recognition requirements for the Achievement route even when larger numbers of reportable student groups are present, while high schools with more reportable groups are less likely to meet the recognition requirements.&#10;"/>
          <p:cNvGraphicFramePr>
            <a:graphicFrameLocks noGrp="1"/>
          </p:cNvGraphicFramePr>
          <p:nvPr>
            <p:ph sz="half" idx="1"/>
            <p:extLst/>
          </p:nvPr>
        </p:nvGraphicFramePr>
        <p:xfrm>
          <a:off x="1096963" y="1846263"/>
          <a:ext cx="6742483" cy="4613886"/>
        </p:xfrm>
        <a:graphic>
          <a:graphicData uri="http://schemas.openxmlformats.org/drawingml/2006/table">
            <a:tbl>
              <a:tblPr firstRow="1" firstCol="1" bandRow="1">
                <a:tableStyleId>{B301B821-A1FF-4177-AEE7-76D212191A09}</a:tableStyleId>
              </a:tblPr>
              <a:tblGrid>
                <a:gridCol w="2026747">
                  <a:extLst>
                    <a:ext uri="{9D8B030D-6E8A-4147-A177-3AD203B41FA5}">
                      <a16:colId xmlns:a16="http://schemas.microsoft.com/office/drawing/2014/main" val="1278661747"/>
                    </a:ext>
                  </a:extLst>
                </a:gridCol>
                <a:gridCol w="2292372">
                  <a:extLst>
                    <a:ext uri="{9D8B030D-6E8A-4147-A177-3AD203B41FA5}">
                      <a16:colId xmlns:a16="http://schemas.microsoft.com/office/drawing/2014/main" val="774372280"/>
                    </a:ext>
                  </a:extLst>
                </a:gridCol>
                <a:gridCol w="2423364">
                  <a:extLst>
                    <a:ext uri="{9D8B030D-6E8A-4147-A177-3AD203B41FA5}">
                      <a16:colId xmlns:a16="http://schemas.microsoft.com/office/drawing/2014/main" val="1851703955"/>
                    </a:ext>
                  </a:extLst>
                </a:gridCol>
              </a:tblGrid>
              <a:tr h="1110054">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578" marR="67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effectLst/>
                        </a:rPr>
                        <a:t>Average Number of Reportable Groups in the Winter 2019 WSIF</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578" marR="67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effectLst/>
                        </a:rPr>
                        <a:t>Average Number of Reportable Groups for Schools through the Achievement Route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578" marR="67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2176634"/>
                  </a:ext>
                </a:extLst>
              </a:tr>
              <a:tr h="525116">
                <a:tc>
                  <a:txBody>
                    <a:bodyPr/>
                    <a:lstStyle/>
                    <a:p>
                      <a:pPr marL="0" marR="0">
                        <a:lnSpc>
                          <a:spcPct val="107000"/>
                        </a:lnSpc>
                        <a:spcBef>
                          <a:spcPts val="0"/>
                        </a:spcBef>
                        <a:spcAft>
                          <a:spcPts val="0"/>
                        </a:spcAft>
                      </a:pPr>
                      <a:r>
                        <a:rPr lang="en-US" sz="1800" dirty="0">
                          <a:effectLst/>
                        </a:rPr>
                        <a:t>Elementary Schools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578" marR="67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effectLst/>
                        </a:rPr>
                        <a:t>5.9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578" marR="67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effectLst/>
                        </a:rPr>
                        <a:t>5.1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578" marR="67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3828111"/>
                  </a:ext>
                </a:extLst>
              </a:tr>
              <a:tr h="584938">
                <a:tc>
                  <a:txBody>
                    <a:bodyPr/>
                    <a:lstStyle/>
                    <a:p>
                      <a:pPr marL="0" marR="0">
                        <a:lnSpc>
                          <a:spcPct val="107000"/>
                        </a:lnSpc>
                        <a:spcBef>
                          <a:spcPts val="0"/>
                        </a:spcBef>
                        <a:spcAft>
                          <a:spcPts val="0"/>
                        </a:spcAft>
                      </a:pPr>
                      <a:r>
                        <a:rPr lang="en-US" sz="1800" dirty="0">
                          <a:effectLst/>
                        </a:rPr>
                        <a:t>Middle Schools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578" marR="67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effectLst/>
                        </a:rPr>
                        <a:t>7.1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578" marR="67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effectLst/>
                        </a:rPr>
                        <a:t>4.6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578" marR="67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6978936"/>
                  </a:ext>
                </a:extLst>
              </a:tr>
              <a:tr h="572974">
                <a:tc>
                  <a:txBody>
                    <a:bodyPr/>
                    <a:lstStyle/>
                    <a:p>
                      <a:pPr marL="0" marR="0">
                        <a:lnSpc>
                          <a:spcPct val="107000"/>
                        </a:lnSpc>
                        <a:spcBef>
                          <a:spcPts val="0"/>
                        </a:spcBef>
                        <a:spcAft>
                          <a:spcPts val="0"/>
                        </a:spcAft>
                      </a:pPr>
                      <a:r>
                        <a:rPr lang="en-US" sz="1800" dirty="0">
                          <a:effectLst/>
                        </a:rPr>
                        <a:t>Combined Schools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578" marR="67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effectLst/>
                        </a:rPr>
                        <a:t>4.5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578" marR="67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effectLst/>
                        </a:rPr>
                        <a:t>2.0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578" marR="67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5242602"/>
                  </a:ext>
                </a:extLst>
              </a:tr>
              <a:tr h="584938">
                <a:tc>
                  <a:txBody>
                    <a:bodyPr/>
                    <a:lstStyle/>
                    <a:p>
                      <a:pPr marL="0" marR="0">
                        <a:lnSpc>
                          <a:spcPct val="107000"/>
                        </a:lnSpc>
                        <a:spcBef>
                          <a:spcPts val="0"/>
                        </a:spcBef>
                        <a:spcAft>
                          <a:spcPts val="0"/>
                        </a:spcAft>
                      </a:pPr>
                      <a:r>
                        <a:rPr lang="en-US" sz="1800" dirty="0">
                          <a:effectLst/>
                        </a:rPr>
                        <a:t>High Schools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578" marR="67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5.0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7578" marR="67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effectLst/>
                        </a:rPr>
                        <a:t>2.6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578" marR="67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3571116"/>
                  </a:ext>
                </a:extLst>
              </a:tr>
              <a:tr h="584938">
                <a:tc>
                  <a:txBody>
                    <a:bodyPr/>
                    <a:lstStyle/>
                    <a:p>
                      <a:pPr marL="0" marR="0">
                        <a:lnSpc>
                          <a:spcPct val="107000"/>
                        </a:lnSpc>
                        <a:spcBef>
                          <a:spcPts val="0"/>
                        </a:spcBef>
                        <a:spcAft>
                          <a:spcPts val="0"/>
                        </a:spcAft>
                      </a:pPr>
                      <a:r>
                        <a:rPr lang="en-US" sz="1800" dirty="0">
                          <a:effectLst/>
                        </a:rPr>
                        <a:t>Combined High Schools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578" marR="67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2.4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7578" marR="67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effectLst/>
                        </a:rPr>
                        <a:t>2.2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578" marR="67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0409762"/>
                  </a:ext>
                </a:extLst>
              </a:tr>
              <a:tr h="584938">
                <a:tc>
                  <a:txBody>
                    <a:bodyPr/>
                    <a:lstStyle/>
                    <a:p>
                      <a:pPr marL="0" marR="0" algn="r">
                        <a:lnSpc>
                          <a:spcPct val="107000"/>
                        </a:lnSpc>
                        <a:spcBef>
                          <a:spcPts val="0"/>
                        </a:spcBef>
                        <a:spcAft>
                          <a:spcPts val="0"/>
                        </a:spcAft>
                      </a:pPr>
                      <a:r>
                        <a:rPr lang="en-US" sz="1800" dirty="0">
                          <a:effectLst/>
                        </a:rPr>
                        <a:t>Total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578" marR="67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b="1" dirty="0">
                          <a:effectLst/>
                        </a:rPr>
                        <a:t>5.6</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578" marR="67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b="1" dirty="0">
                          <a:effectLst/>
                        </a:rPr>
                        <a:t>4.2</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578" marR="67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7559367"/>
                  </a:ext>
                </a:extLst>
              </a:tr>
            </a:tbl>
          </a:graphicData>
        </a:graphic>
      </p:graphicFrame>
      <p:sp>
        <p:nvSpPr>
          <p:cNvPr id="4" name="Text Placeholder 3"/>
          <p:cNvSpPr>
            <a:spLocks noGrp="1"/>
          </p:cNvSpPr>
          <p:nvPr>
            <p:ph type="body" sz="quarter" idx="13"/>
          </p:nvPr>
        </p:nvSpPr>
        <p:spPr>
          <a:xfrm>
            <a:off x="8001000" y="2723321"/>
            <a:ext cx="3154363" cy="3312353"/>
          </a:xfrm>
        </p:spPr>
        <p:txBody>
          <a:bodyPr/>
          <a:lstStyle/>
          <a:p>
            <a:r>
              <a:rPr lang="en-US" sz="1800" dirty="0"/>
              <a:t>It is evident that elementary and middle schools meet the Phase I recognition requirements </a:t>
            </a:r>
            <a:r>
              <a:rPr lang="en-US" sz="1800" dirty="0" smtClean="0"/>
              <a:t>for the Achievement route even </a:t>
            </a:r>
            <a:r>
              <a:rPr lang="en-US" sz="1800" dirty="0"/>
              <a:t>when larger numbers of reportable student groups are present, while high </a:t>
            </a:r>
            <a:r>
              <a:rPr lang="en-US" sz="1800" dirty="0" smtClean="0"/>
              <a:t>schools and combined </a:t>
            </a:r>
            <a:r>
              <a:rPr lang="en-US" sz="1800" dirty="0"/>
              <a:t>with more reportable </a:t>
            </a:r>
            <a:r>
              <a:rPr lang="en-US" sz="1800" dirty="0" smtClean="0">
                <a:solidFill>
                  <a:schemeClr val="tx1"/>
                </a:solidFill>
              </a:rPr>
              <a:t>groups (typically larger schools) </a:t>
            </a:r>
            <a:r>
              <a:rPr lang="en-US" sz="1800" dirty="0">
                <a:solidFill>
                  <a:schemeClr val="tx1"/>
                </a:solidFill>
              </a:rPr>
              <a:t>are </a:t>
            </a:r>
            <a:r>
              <a:rPr lang="en-US" sz="1800" dirty="0"/>
              <a:t>less likely to meet the recognition requirements.</a:t>
            </a:r>
          </a:p>
          <a:p>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16</a:t>
            </a:fld>
            <a:endParaRPr lang="en-US"/>
          </a:p>
        </p:txBody>
      </p:sp>
    </p:spTree>
    <p:extLst>
      <p:ext uri="{BB962C8B-B14F-4D97-AF65-F5344CB8AC3E}">
        <p14:creationId xmlns:p14="http://schemas.microsoft.com/office/powerpoint/2010/main" val="137001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Phase II Considerations and Discussion</a:t>
            </a:r>
            <a:endParaRPr lang="en-US" b="1" dirty="0"/>
          </a:p>
        </p:txBody>
      </p:sp>
      <p:sp>
        <p:nvSpPr>
          <p:cNvPr id="3" name="Slide Number Placeholder 2"/>
          <p:cNvSpPr>
            <a:spLocks noGrp="1"/>
          </p:cNvSpPr>
          <p:nvPr>
            <p:ph type="sldNum" sz="quarter" idx="12"/>
          </p:nvPr>
        </p:nvSpPr>
        <p:spPr/>
        <p:txBody>
          <a:bodyPr/>
          <a:lstStyle/>
          <a:p>
            <a:fld id="{4FAB73BC-B049-4115-A692-8D63A059BFB8}" type="slidenum">
              <a:rPr lang="en-US" smtClean="0"/>
              <a:pPr/>
              <a:t>17</a:t>
            </a:fld>
            <a:endParaRPr lang="en-US" dirty="0"/>
          </a:p>
        </p:txBody>
      </p:sp>
    </p:spTree>
    <p:extLst>
      <p:ext uri="{BB962C8B-B14F-4D97-AF65-F5344CB8AC3E}">
        <p14:creationId xmlns:p14="http://schemas.microsoft.com/office/powerpoint/2010/main" val="242321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9621520" cy="1017264"/>
          </a:xfrm>
        </p:spPr>
        <p:txBody>
          <a:bodyPr/>
          <a:lstStyle/>
          <a:p>
            <a:pPr algn="ctr"/>
            <a:r>
              <a:rPr lang="en-US" dirty="0" smtClean="0"/>
              <a:t>Questions to Consider</a:t>
            </a:r>
            <a:endParaRPr lang="en-US" dirty="0"/>
          </a:p>
        </p:txBody>
      </p:sp>
      <p:sp>
        <p:nvSpPr>
          <p:cNvPr id="3" name="Text Placeholder 2"/>
          <p:cNvSpPr>
            <a:spLocks noGrp="1"/>
          </p:cNvSpPr>
          <p:nvPr>
            <p:ph type="body" sz="quarter" idx="13"/>
          </p:nvPr>
        </p:nvSpPr>
        <p:spPr/>
        <p:txBody>
          <a:bodyPr>
            <a:normAutofit/>
          </a:bodyPr>
          <a:lstStyle/>
          <a:p>
            <a:r>
              <a:rPr lang="en-US" sz="2400" dirty="0" smtClean="0"/>
              <a:t>Are we measuring the “right” things in the “right” manner?</a:t>
            </a:r>
          </a:p>
          <a:p>
            <a:r>
              <a:rPr lang="en-US" sz="2400" dirty="0" smtClean="0"/>
              <a:t>Does the methodology adequately assess the performance of student groups as well as the All Students group?</a:t>
            </a:r>
          </a:p>
          <a:p>
            <a:r>
              <a:rPr lang="en-US" sz="2400" dirty="0"/>
              <a:t>Would the framework benefit from better </a:t>
            </a:r>
            <a:r>
              <a:rPr lang="en-US" sz="2400" dirty="0" smtClean="0"/>
              <a:t>differentiation </a:t>
            </a:r>
            <a:r>
              <a:rPr lang="en-US" sz="2400" dirty="0"/>
              <a:t>of </a:t>
            </a:r>
            <a:r>
              <a:rPr lang="en-US" sz="2400" dirty="0" smtClean="0"/>
              <a:t>schools by school enrollment, school level, school location, and or school type?</a:t>
            </a:r>
          </a:p>
          <a:p>
            <a:r>
              <a:rPr lang="en-US" sz="2400" dirty="0" smtClean="0"/>
              <a:t>Would the framework be improved through better recognition of school differences by race, ethnicity, income, or other student characteristics?</a:t>
            </a:r>
            <a:endParaRPr lang="en-US" sz="2400" dirty="0"/>
          </a:p>
        </p:txBody>
      </p:sp>
      <p:sp>
        <p:nvSpPr>
          <p:cNvPr id="4" name="Slide Number Placeholder 3"/>
          <p:cNvSpPr>
            <a:spLocks noGrp="1"/>
          </p:cNvSpPr>
          <p:nvPr>
            <p:ph type="sldNum" sz="quarter" idx="12"/>
          </p:nvPr>
        </p:nvSpPr>
        <p:spPr/>
        <p:txBody>
          <a:bodyPr/>
          <a:lstStyle/>
          <a:p>
            <a:fld id="{E31375A4-56A4-47D6-9801-1991572033F7}" type="slidenum">
              <a:rPr lang="en-US" smtClean="0"/>
              <a:pPr/>
              <a:t>18</a:t>
            </a:fld>
            <a:endParaRPr lang="en-US"/>
          </a:p>
        </p:txBody>
      </p:sp>
    </p:spTree>
    <p:extLst>
      <p:ext uri="{BB962C8B-B14F-4D97-AF65-F5344CB8AC3E}">
        <p14:creationId xmlns:p14="http://schemas.microsoft.com/office/powerpoint/2010/main" val="3554681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101930"/>
          </a:xfrm>
        </p:spPr>
        <p:txBody>
          <a:bodyPr/>
          <a:lstStyle/>
          <a:p>
            <a:pPr algn="ctr"/>
            <a:r>
              <a:rPr lang="en-US" dirty="0" smtClean="0"/>
              <a:t>SBE-EOGOAC-OSPI Joint Workgroup Meeting (July 30)</a:t>
            </a:r>
            <a:br>
              <a:rPr lang="en-US" dirty="0" smtClean="0"/>
            </a:br>
            <a:r>
              <a:rPr lang="en-US" dirty="0" smtClean="0"/>
              <a:t>Information on Additional Metrics</a:t>
            </a:r>
            <a:endParaRPr lang="en-US" dirty="0"/>
          </a:p>
        </p:txBody>
      </p:sp>
      <p:sp>
        <p:nvSpPr>
          <p:cNvPr id="3" name="Text Placeholder 2"/>
          <p:cNvSpPr>
            <a:spLocks noGrp="1"/>
          </p:cNvSpPr>
          <p:nvPr>
            <p:ph type="body" sz="quarter" idx="13"/>
          </p:nvPr>
        </p:nvSpPr>
        <p:spPr>
          <a:xfrm>
            <a:off x="1096963" y="1839913"/>
            <a:ext cx="9664170" cy="4503737"/>
          </a:xfrm>
        </p:spPr>
        <p:txBody>
          <a:bodyPr/>
          <a:lstStyle/>
          <a:p>
            <a:r>
              <a:rPr lang="en-US" sz="2400" dirty="0" smtClean="0"/>
              <a:t>The workgroup discussed the suitability of other metrics in the school recognition system</a:t>
            </a:r>
          </a:p>
          <a:p>
            <a:pPr lvl="1"/>
            <a:r>
              <a:rPr lang="en-US" sz="2000" dirty="0" smtClean="0"/>
              <a:t>School climate and student engagement data</a:t>
            </a:r>
          </a:p>
          <a:p>
            <a:pPr lvl="1"/>
            <a:r>
              <a:rPr lang="en-US" sz="2000" dirty="0" smtClean="0"/>
              <a:t>School discipline data</a:t>
            </a:r>
          </a:p>
          <a:p>
            <a:pPr lvl="1"/>
            <a:r>
              <a:rPr lang="en-US" sz="2000" dirty="0" smtClean="0"/>
              <a:t>Equitable student access to educators</a:t>
            </a:r>
          </a:p>
          <a:p>
            <a:r>
              <a:rPr lang="en-US" sz="2400" dirty="0"/>
              <a:t>The workgroup discussed the </a:t>
            </a:r>
            <a:r>
              <a:rPr lang="en-US" sz="2400" dirty="0" smtClean="0"/>
              <a:t>possible manners in which to include other </a:t>
            </a:r>
            <a:r>
              <a:rPr lang="en-US" sz="2400" dirty="0"/>
              <a:t>metrics in the school recognition </a:t>
            </a:r>
            <a:r>
              <a:rPr lang="en-US" sz="2400" dirty="0" smtClean="0"/>
              <a:t>system</a:t>
            </a:r>
          </a:p>
          <a:p>
            <a:pPr lvl="1"/>
            <a:r>
              <a:rPr lang="en-US" sz="2000" dirty="0" smtClean="0"/>
              <a:t>Qualitative vs. quantitative data elements</a:t>
            </a:r>
          </a:p>
          <a:p>
            <a:pPr lvl="1"/>
            <a:r>
              <a:rPr lang="en-US" sz="2000" dirty="0" smtClean="0"/>
              <a:t>Use as an excluder or a measure of high performance or closing gaps</a:t>
            </a:r>
            <a:endParaRPr lang="en-US" sz="2000" dirty="0"/>
          </a:p>
          <a:p>
            <a:endParaRPr lang="en-US" sz="2150" dirty="0"/>
          </a:p>
        </p:txBody>
      </p:sp>
      <p:sp>
        <p:nvSpPr>
          <p:cNvPr id="4" name="Slide Number Placeholder 3"/>
          <p:cNvSpPr>
            <a:spLocks noGrp="1"/>
          </p:cNvSpPr>
          <p:nvPr>
            <p:ph type="sldNum" sz="quarter" idx="12"/>
          </p:nvPr>
        </p:nvSpPr>
        <p:spPr/>
        <p:txBody>
          <a:bodyPr/>
          <a:lstStyle/>
          <a:p>
            <a:fld id="{E31375A4-56A4-47D6-9801-1991572033F7}" type="slidenum">
              <a:rPr lang="en-US" smtClean="0"/>
              <a:pPr/>
              <a:t>19</a:t>
            </a:fld>
            <a:endParaRPr lang="en-US"/>
          </a:p>
        </p:txBody>
      </p:sp>
    </p:spTree>
    <p:extLst>
      <p:ext uri="{BB962C8B-B14F-4D97-AF65-F5344CB8AC3E}">
        <p14:creationId xmlns:p14="http://schemas.microsoft.com/office/powerpoint/2010/main" val="3524676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t>Phase I Metrics</a:t>
            </a:r>
            <a:endParaRPr lang="en-US" b="1" dirty="0"/>
          </a:p>
        </p:txBody>
      </p:sp>
      <p:sp>
        <p:nvSpPr>
          <p:cNvPr id="3" name="Slide Number Placeholder 2"/>
          <p:cNvSpPr>
            <a:spLocks noGrp="1"/>
          </p:cNvSpPr>
          <p:nvPr>
            <p:ph type="sldNum" sz="quarter" idx="12"/>
          </p:nvPr>
        </p:nvSpPr>
        <p:spPr/>
        <p:txBody>
          <a:bodyPr/>
          <a:lstStyle/>
          <a:p>
            <a:fld id="{4FAB73BC-B049-4115-A692-8D63A059BFB8}" type="slidenum">
              <a:rPr lang="en-US" smtClean="0"/>
              <a:pPr/>
              <a:t>2</a:t>
            </a:fld>
            <a:endParaRPr lang="en-US" dirty="0"/>
          </a:p>
        </p:txBody>
      </p:sp>
    </p:spTree>
    <p:extLst>
      <p:ext uri="{BB962C8B-B14F-4D97-AF65-F5344CB8AC3E}">
        <p14:creationId xmlns:p14="http://schemas.microsoft.com/office/powerpoint/2010/main" val="2453443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333" y="286604"/>
            <a:ext cx="10515599" cy="1068064"/>
          </a:xfrm>
        </p:spPr>
        <p:txBody>
          <a:bodyPr/>
          <a:lstStyle/>
          <a:p>
            <a:pPr algn="ctr"/>
            <a:r>
              <a:rPr lang="en-US" dirty="0" smtClean="0"/>
              <a:t>Should the Recognition System Differentiate Performance Thresholds by School Level, Type, or other School Characteristics?</a:t>
            </a:r>
            <a:endParaRPr lang="en-US" dirty="0"/>
          </a:p>
        </p:txBody>
      </p:sp>
      <p:sp>
        <p:nvSpPr>
          <p:cNvPr id="3" name="Text Placeholder 2"/>
          <p:cNvSpPr>
            <a:spLocks noGrp="1"/>
          </p:cNvSpPr>
          <p:nvPr>
            <p:ph type="body" sz="quarter" idx="13"/>
          </p:nvPr>
        </p:nvSpPr>
        <p:spPr>
          <a:xfrm>
            <a:off x="1096963" y="1659467"/>
            <a:ext cx="8487304" cy="4684183"/>
          </a:xfrm>
        </p:spPr>
        <p:txBody>
          <a:bodyPr/>
          <a:lstStyle/>
          <a:p>
            <a:pPr marL="0" indent="0">
              <a:buNone/>
            </a:pPr>
            <a:r>
              <a:rPr lang="en-US" sz="2400" dirty="0" smtClean="0"/>
              <a:t>Phase I explored various manners in which to differentiate schools</a:t>
            </a:r>
          </a:p>
          <a:p>
            <a:r>
              <a:rPr lang="en-US" sz="2000" dirty="0" smtClean="0"/>
              <a:t>School level </a:t>
            </a:r>
            <a:endParaRPr lang="en-US" sz="2000" dirty="0"/>
          </a:p>
          <a:p>
            <a:pPr lvl="1"/>
            <a:r>
              <a:rPr lang="en-US" sz="1800" dirty="0"/>
              <a:t>E</a:t>
            </a:r>
            <a:r>
              <a:rPr lang="en-US" sz="1800" dirty="0" smtClean="0"/>
              <a:t>lementary (K-5), middle (6-8), combined (K-8), HS (9-12), and combined HS (K-12)</a:t>
            </a:r>
          </a:p>
          <a:p>
            <a:pPr lvl="1"/>
            <a:r>
              <a:rPr lang="en-US" sz="1800" dirty="0" smtClean="0"/>
              <a:t>Five school types</a:t>
            </a:r>
          </a:p>
          <a:p>
            <a:r>
              <a:rPr lang="en-US" sz="2000" dirty="0" smtClean="0"/>
              <a:t>School location</a:t>
            </a:r>
          </a:p>
          <a:p>
            <a:pPr lvl="1"/>
            <a:r>
              <a:rPr lang="en-US" sz="1800" dirty="0" smtClean="0"/>
              <a:t>Regional by ESD, setting (urban, suburban, rural, etc.)</a:t>
            </a:r>
          </a:p>
          <a:p>
            <a:pPr lvl="1"/>
            <a:r>
              <a:rPr lang="en-US" sz="1800" dirty="0" smtClean="0"/>
              <a:t>Four school types</a:t>
            </a:r>
          </a:p>
          <a:p>
            <a:r>
              <a:rPr lang="en-US" sz="2000" dirty="0" smtClean="0"/>
              <a:t>School enrollment (# of assessment records)</a:t>
            </a:r>
          </a:p>
          <a:p>
            <a:pPr lvl="1"/>
            <a:r>
              <a:rPr lang="en-US" sz="1800" dirty="0" smtClean="0"/>
              <a:t>small &lt; 70, medium 70-334, and large &gt;335</a:t>
            </a:r>
          </a:p>
          <a:p>
            <a:r>
              <a:rPr lang="en-US" sz="2000" dirty="0" smtClean="0"/>
              <a:t>Combinations of the discriminators</a:t>
            </a:r>
          </a:p>
          <a:p>
            <a:pPr lvl="1"/>
            <a:r>
              <a:rPr lang="en-US" sz="1800" dirty="0" smtClean="0"/>
              <a:t>School level by setting</a:t>
            </a:r>
          </a:p>
          <a:p>
            <a:pPr lvl="1"/>
            <a:r>
              <a:rPr lang="en-US" sz="1800" dirty="0" smtClean="0"/>
              <a:t>Five by four matrix yielding 20 distinct school types (e.g. </a:t>
            </a:r>
            <a:r>
              <a:rPr lang="en-US" sz="1800" dirty="0"/>
              <a:t>r</a:t>
            </a:r>
            <a:r>
              <a:rPr lang="en-US" sz="1800" dirty="0" smtClean="0"/>
              <a:t>ural high schools)</a:t>
            </a:r>
          </a:p>
          <a:p>
            <a:pPr marL="0" indent="0">
              <a:buNone/>
            </a:pPr>
            <a:endParaRPr lang="en-US" dirty="0"/>
          </a:p>
        </p:txBody>
      </p:sp>
      <p:sp>
        <p:nvSpPr>
          <p:cNvPr id="5" name="Rectangle 4"/>
          <p:cNvSpPr/>
          <p:nvPr/>
        </p:nvSpPr>
        <p:spPr>
          <a:xfrm>
            <a:off x="6671732" y="3294592"/>
            <a:ext cx="3886200" cy="20235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The decision was made to not differentiate schools in Phase I and to reconsider the issue more closely in Phase II after considering feedback from districts, schools, and other stakeholders.</a:t>
            </a:r>
            <a:endParaRPr lang="en-US" sz="2000" b="1" dirty="0"/>
          </a:p>
        </p:txBody>
      </p:sp>
      <p:sp>
        <p:nvSpPr>
          <p:cNvPr id="4" name="Slide Number Placeholder 3"/>
          <p:cNvSpPr>
            <a:spLocks noGrp="1"/>
          </p:cNvSpPr>
          <p:nvPr>
            <p:ph type="sldNum" sz="quarter" idx="12"/>
          </p:nvPr>
        </p:nvSpPr>
        <p:spPr/>
        <p:txBody>
          <a:bodyPr/>
          <a:lstStyle/>
          <a:p>
            <a:fld id="{E31375A4-56A4-47D6-9801-1991572033F7}" type="slidenum">
              <a:rPr lang="en-US" smtClean="0"/>
              <a:pPr/>
              <a:t>20</a:t>
            </a:fld>
            <a:endParaRPr lang="en-US"/>
          </a:p>
        </p:txBody>
      </p:sp>
    </p:spTree>
    <p:extLst>
      <p:ext uri="{BB962C8B-B14F-4D97-AF65-F5344CB8AC3E}">
        <p14:creationId xmlns:p14="http://schemas.microsoft.com/office/powerpoint/2010/main" val="362912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101930"/>
          </a:xfrm>
        </p:spPr>
        <p:txBody>
          <a:bodyPr/>
          <a:lstStyle/>
          <a:p>
            <a:pPr algn="ctr"/>
            <a:r>
              <a:rPr lang="en-US" dirty="0" smtClean="0"/>
              <a:t>Phase I Recognized Schools by ESD</a:t>
            </a:r>
            <a:endParaRPr lang="en-US" dirty="0"/>
          </a:p>
        </p:txBody>
      </p:sp>
      <p:sp>
        <p:nvSpPr>
          <p:cNvPr id="3" name="Text Placeholder 2"/>
          <p:cNvSpPr>
            <a:spLocks noGrp="1"/>
          </p:cNvSpPr>
          <p:nvPr>
            <p:ph type="body" sz="quarter" idx="13"/>
          </p:nvPr>
        </p:nvSpPr>
        <p:spPr>
          <a:xfrm>
            <a:off x="431802" y="1676402"/>
            <a:ext cx="3098798" cy="2760131"/>
          </a:xfrm>
        </p:spPr>
        <p:txBody>
          <a:bodyPr/>
          <a:lstStyle/>
          <a:p>
            <a:r>
              <a:rPr lang="en-US" dirty="0" smtClean="0"/>
              <a:t>The Phase I methodology identified schools across the state at a rate that approximated the distribution of all schools across the state.</a:t>
            </a:r>
          </a:p>
          <a:p>
            <a:r>
              <a:rPr lang="en-US" dirty="0" smtClean="0"/>
              <a:t>For example, approximately seven percent of the recognized schools were in the ESD 105 region, and approximately eight percent of all schools in the state are in the ESD 105 region.</a:t>
            </a:r>
          </a:p>
        </p:txBody>
      </p:sp>
      <p:graphicFrame>
        <p:nvGraphicFramePr>
          <p:cNvPr id="5" name="Table 4" descr="The distribujtion of Phase I recognized schools is representative of the ESDs across the state."/>
          <p:cNvGraphicFramePr>
            <a:graphicFrameLocks noGrp="1"/>
          </p:cNvGraphicFramePr>
          <p:nvPr>
            <p:extLst>
              <p:ext uri="{D42A27DB-BD31-4B8C-83A1-F6EECF244321}">
                <p14:modId xmlns:p14="http://schemas.microsoft.com/office/powerpoint/2010/main" val="2264322347"/>
              </p:ext>
            </p:extLst>
          </p:nvPr>
        </p:nvGraphicFramePr>
        <p:xfrm>
          <a:off x="3852335" y="1676401"/>
          <a:ext cx="7201745" cy="4333135"/>
        </p:xfrm>
        <a:graphic>
          <a:graphicData uri="http://schemas.openxmlformats.org/drawingml/2006/table">
            <a:tbl>
              <a:tblPr firstRow="1" firstCol="1" bandRow="1">
                <a:tableStyleId>{B301B821-A1FF-4177-AEE7-76D212191A09}</a:tableStyleId>
              </a:tblPr>
              <a:tblGrid>
                <a:gridCol w="1659465">
                  <a:extLst>
                    <a:ext uri="{9D8B030D-6E8A-4147-A177-3AD203B41FA5}">
                      <a16:colId xmlns:a16="http://schemas.microsoft.com/office/drawing/2014/main" val="2333863939"/>
                    </a:ext>
                  </a:extLst>
                </a:gridCol>
                <a:gridCol w="668867">
                  <a:extLst>
                    <a:ext uri="{9D8B030D-6E8A-4147-A177-3AD203B41FA5}">
                      <a16:colId xmlns:a16="http://schemas.microsoft.com/office/drawing/2014/main" val="3980377104"/>
                    </a:ext>
                  </a:extLst>
                </a:gridCol>
                <a:gridCol w="626533">
                  <a:extLst>
                    <a:ext uri="{9D8B030D-6E8A-4147-A177-3AD203B41FA5}">
                      <a16:colId xmlns:a16="http://schemas.microsoft.com/office/drawing/2014/main" val="3064051052"/>
                    </a:ext>
                  </a:extLst>
                </a:gridCol>
                <a:gridCol w="609600">
                  <a:extLst>
                    <a:ext uri="{9D8B030D-6E8A-4147-A177-3AD203B41FA5}">
                      <a16:colId xmlns:a16="http://schemas.microsoft.com/office/drawing/2014/main" val="2251139187"/>
                    </a:ext>
                  </a:extLst>
                </a:gridCol>
                <a:gridCol w="643467">
                  <a:extLst>
                    <a:ext uri="{9D8B030D-6E8A-4147-A177-3AD203B41FA5}">
                      <a16:colId xmlns:a16="http://schemas.microsoft.com/office/drawing/2014/main" val="578500088"/>
                    </a:ext>
                  </a:extLst>
                </a:gridCol>
                <a:gridCol w="601133">
                  <a:extLst>
                    <a:ext uri="{9D8B030D-6E8A-4147-A177-3AD203B41FA5}">
                      <a16:colId xmlns:a16="http://schemas.microsoft.com/office/drawing/2014/main" val="1487246306"/>
                    </a:ext>
                  </a:extLst>
                </a:gridCol>
                <a:gridCol w="609600">
                  <a:extLst>
                    <a:ext uri="{9D8B030D-6E8A-4147-A177-3AD203B41FA5}">
                      <a16:colId xmlns:a16="http://schemas.microsoft.com/office/drawing/2014/main" val="2263624782"/>
                    </a:ext>
                  </a:extLst>
                </a:gridCol>
                <a:gridCol w="609600">
                  <a:extLst>
                    <a:ext uri="{9D8B030D-6E8A-4147-A177-3AD203B41FA5}">
                      <a16:colId xmlns:a16="http://schemas.microsoft.com/office/drawing/2014/main" val="2049420834"/>
                    </a:ext>
                  </a:extLst>
                </a:gridCol>
                <a:gridCol w="618067">
                  <a:extLst>
                    <a:ext uri="{9D8B030D-6E8A-4147-A177-3AD203B41FA5}">
                      <a16:colId xmlns:a16="http://schemas.microsoft.com/office/drawing/2014/main" val="411346309"/>
                    </a:ext>
                  </a:extLst>
                </a:gridCol>
                <a:gridCol w="555413">
                  <a:extLst>
                    <a:ext uri="{9D8B030D-6E8A-4147-A177-3AD203B41FA5}">
                      <a16:colId xmlns:a16="http://schemas.microsoft.com/office/drawing/2014/main" val="1456910671"/>
                    </a:ext>
                  </a:extLst>
                </a:gridCol>
              </a:tblGrid>
              <a:tr h="1573608">
                <a:tc>
                  <a:txBody>
                    <a:bodyPr/>
                    <a:lstStyle/>
                    <a:p>
                      <a:pPr marL="71755" marR="71755">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1755" marR="71755" algn="ctr">
                        <a:lnSpc>
                          <a:spcPct val="107000"/>
                        </a:lnSpc>
                        <a:spcBef>
                          <a:spcPts val="0"/>
                        </a:spcBef>
                        <a:spcAft>
                          <a:spcPts val="0"/>
                        </a:spcAft>
                      </a:pPr>
                      <a:r>
                        <a:rPr lang="en-US" sz="1800" dirty="0">
                          <a:effectLst/>
                        </a:rPr>
                        <a:t>ESD 101</a:t>
                      </a:r>
                    </a:p>
                    <a:p>
                      <a:pPr marL="71755" marR="71755" algn="ctr">
                        <a:lnSpc>
                          <a:spcPct val="107000"/>
                        </a:lnSpc>
                        <a:spcBef>
                          <a:spcPts val="0"/>
                        </a:spcBef>
                        <a:spcAft>
                          <a:spcPts val="0"/>
                        </a:spcAft>
                      </a:pPr>
                      <a:r>
                        <a:rPr lang="en-US" sz="1800" dirty="0">
                          <a:effectLst/>
                        </a:rPr>
                        <a:t>Spokane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1755" marR="71755" algn="ctr">
                        <a:lnSpc>
                          <a:spcPct val="107000"/>
                        </a:lnSpc>
                        <a:spcBef>
                          <a:spcPts val="0"/>
                        </a:spcBef>
                        <a:spcAft>
                          <a:spcPts val="0"/>
                        </a:spcAft>
                      </a:pPr>
                      <a:r>
                        <a:rPr lang="en-US" sz="1800" dirty="0">
                          <a:effectLst/>
                        </a:rPr>
                        <a:t>ESD 105 Yakima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1755" marR="71755" algn="ctr">
                        <a:lnSpc>
                          <a:spcPct val="107000"/>
                        </a:lnSpc>
                        <a:spcBef>
                          <a:spcPts val="0"/>
                        </a:spcBef>
                        <a:spcAft>
                          <a:spcPts val="0"/>
                        </a:spcAft>
                      </a:pPr>
                      <a:r>
                        <a:rPr lang="en-US" sz="1800" dirty="0">
                          <a:effectLst/>
                        </a:rPr>
                        <a:t>ESD 112</a:t>
                      </a:r>
                    </a:p>
                    <a:p>
                      <a:pPr marL="71755" marR="71755" algn="ctr">
                        <a:lnSpc>
                          <a:spcPct val="107000"/>
                        </a:lnSpc>
                        <a:spcBef>
                          <a:spcPts val="0"/>
                        </a:spcBef>
                        <a:spcAft>
                          <a:spcPts val="0"/>
                        </a:spcAft>
                      </a:pPr>
                      <a:r>
                        <a:rPr lang="en-US" sz="1800" dirty="0">
                          <a:effectLst/>
                        </a:rPr>
                        <a:t>Vancouver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1755" marR="71755" algn="ctr">
                        <a:lnSpc>
                          <a:spcPct val="107000"/>
                        </a:lnSpc>
                        <a:spcBef>
                          <a:spcPts val="0"/>
                        </a:spcBef>
                        <a:spcAft>
                          <a:spcPts val="0"/>
                        </a:spcAft>
                      </a:pPr>
                      <a:r>
                        <a:rPr lang="en-US" sz="1800" dirty="0">
                          <a:effectLst/>
                        </a:rPr>
                        <a:t>ESD 113</a:t>
                      </a:r>
                    </a:p>
                    <a:p>
                      <a:pPr marL="71755" marR="71755" algn="ctr">
                        <a:lnSpc>
                          <a:spcPct val="107000"/>
                        </a:lnSpc>
                        <a:spcBef>
                          <a:spcPts val="0"/>
                        </a:spcBef>
                        <a:spcAft>
                          <a:spcPts val="0"/>
                        </a:spcAft>
                      </a:pPr>
                      <a:r>
                        <a:rPr lang="en-US" sz="1800" dirty="0">
                          <a:effectLst/>
                        </a:rPr>
                        <a:t>Tumwater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1755" marR="71755" algn="ctr">
                        <a:lnSpc>
                          <a:spcPct val="107000"/>
                        </a:lnSpc>
                        <a:spcBef>
                          <a:spcPts val="0"/>
                        </a:spcBef>
                        <a:spcAft>
                          <a:spcPts val="0"/>
                        </a:spcAft>
                      </a:pPr>
                      <a:r>
                        <a:rPr lang="en-US" sz="1800" dirty="0">
                          <a:effectLst/>
                        </a:rPr>
                        <a:t>ESD 114</a:t>
                      </a:r>
                    </a:p>
                    <a:p>
                      <a:pPr marL="71755" marR="71755" algn="ctr">
                        <a:lnSpc>
                          <a:spcPct val="107000"/>
                        </a:lnSpc>
                        <a:spcBef>
                          <a:spcPts val="0"/>
                        </a:spcBef>
                        <a:spcAft>
                          <a:spcPts val="0"/>
                        </a:spcAft>
                      </a:pPr>
                      <a:r>
                        <a:rPr lang="en-US" sz="1800" dirty="0">
                          <a:effectLst/>
                        </a:rPr>
                        <a:t>Bremerton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1755" marR="71755" algn="ctr">
                        <a:lnSpc>
                          <a:spcPct val="107000"/>
                        </a:lnSpc>
                        <a:spcBef>
                          <a:spcPts val="0"/>
                        </a:spcBef>
                        <a:spcAft>
                          <a:spcPts val="0"/>
                        </a:spcAft>
                      </a:pPr>
                      <a:r>
                        <a:rPr lang="en-US" sz="1800">
                          <a:effectLst/>
                        </a:rPr>
                        <a:t>ESD 121</a:t>
                      </a:r>
                    </a:p>
                    <a:p>
                      <a:pPr marL="71755" marR="71755" algn="ctr">
                        <a:lnSpc>
                          <a:spcPct val="107000"/>
                        </a:lnSpc>
                        <a:spcBef>
                          <a:spcPts val="0"/>
                        </a:spcBef>
                        <a:spcAft>
                          <a:spcPts val="0"/>
                        </a:spcAft>
                      </a:pPr>
                      <a:r>
                        <a:rPr lang="en-US" sz="1800">
                          <a:effectLst/>
                        </a:rPr>
                        <a:t>Renton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1755" marR="71755" algn="ctr">
                        <a:lnSpc>
                          <a:spcPct val="107000"/>
                        </a:lnSpc>
                        <a:spcBef>
                          <a:spcPts val="0"/>
                        </a:spcBef>
                        <a:spcAft>
                          <a:spcPts val="0"/>
                        </a:spcAft>
                      </a:pPr>
                      <a:r>
                        <a:rPr lang="en-US" sz="1800">
                          <a:effectLst/>
                        </a:rPr>
                        <a:t>ESD 123</a:t>
                      </a:r>
                    </a:p>
                    <a:p>
                      <a:pPr marL="71755" marR="71755" algn="ctr">
                        <a:lnSpc>
                          <a:spcPct val="107000"/>
                        </a:lnSpc>
                        <a:spcBef>
                          <a:spcPts val="0"/>
                        </a:spcBef>
                        <a:spcAft>
                          <a:spcPts val="0"/>
                        </a:spcAft>
                      </a:pPr>
                      <a:r>
                        <a:rPr lang="en-US" sz="1800">
                          <a:effectLst/>
                        </a:rPr>
                        <a:t>Pasco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1755" marR="71755" algn="ctr">
                        <a:lnSpc>
                          <a:spcPct val="107000"/>
                        </a:lnSpc>
                        <a:spcBef>
                          <a:spcPts val="0"/>
                        </a:spcBef>
                        <a:spcAft>
                          <a:spcPts val="0"/>
                        </a:spcAft>
                      </a:pPr>
                      <a:r>
                        <a:rPr lang="en-US" sz="1800">
                          <a:effectLst/>
                        </a:rPr>
                        <a:t>ESD 171</a:t>
                      </a:r>
                    </a:p>
                    <a:p>
                      <a:pPr marL="71755" marR="71755" algn="ctr">
                        <a:lnSpc>
                          <a:spcPct val="107000"/>
                        </a:lnSpc>
                        <a:spcBef>
                          <a:spcPts val="0"/>
                        </a:spcBef>
                        <a:spcAft>
                          <a:spcPts val="0"/>
                        </a:spcAft>
                      </a:pPr>
                      <a:r>
                        <a:rPr lang="en-US" sz="1800">
                          <a:effectLst/>
                        </a:rPr>
                        <a:t>Wenatchee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1755" marR="71755" algn="ctr">
                        <a:lnSpc>
                          <a:spcPct val="107000"/>
                        </a:lnSpc>
                        <a:spcBef>
                          <a:spcPts val="0"/>
                        </a:spcBef>
                        <a:spcAft>
                          <a:spcPts val="0"/>
                        </a:spcAft>
                      </a:pPr>
                      <a:r>
                        <a:rPr lang="en-US" sz="1800">
                          <a:effectLst/>
                        </a:rPr>
                        <a:t>ESD 189 Anacortes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0537581"/>
                  </a:ext>
                </a:extLst>
              </a:tr>
              <a:tr h="1101677">
                <a:tc>
                  <a:txBody>
                    <a:bodyPr/>
                    <a:lstStyle/>
                    <a:p>
                      <a:pPr marL="0" marR="0">
                        <a:lnSpc>
                          <a:spcPct val="107000"/>
                        </a:lnSpc>
                        <a:spcBef>
                          <a:spcPts val="0"/>
                        </a:spcBef>
                        <a:spcAft>
                          <a:spcPts val="0"/>
                        </a:spcAft>
                      </a:pPr>
                      <a:r>
                        <a:rPr lang="en-US" sz="1800">
                          <a:effectLst/>
                        </a:rPr>
                        <a:t>Number of Schools Recognized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32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15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15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15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effectLst/>
                        </a:rPr>
                        <a:t>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effectLst/>
                        </a:rPr>
                        <a:t>86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effectLst/>
                        </a:rPr>
                        <a:t>14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32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3486346"/>
                  </a:ext>
                </a:extLst>
              </a:tr>
              <a:tr h="993123">
                <a:tc>
                  <a:txBody>
                    <a:bodyPr/>
                    <a:lstStyle/>
                    <a:p>
                      <a:pPr marL="0" marR="0">
                        <a:lnSpc>
                          <a:spcPct val="107000"/>
                        </a:lnSpc>
                        <a:spcBef>
                          <a:spcPts val="0"/>
                        </a:spcBef>
                        <a:spcAft>
                          <a:spcPts val="0"/>
                        </a:spcAft>
                      </a:pPr>
                      <a:r>
                        <a:rPr lang="en-US" sz="1800">
                          <a:effectLst/>
                        </a:rPr>
                        <a:t>Percent of Recognized Schools by ESD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14.8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6.9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6.9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6.9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1.9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39.8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effectLst/>
                        </a:rPr>
                        <a:t>6.5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effectLst/>
                        </a:rPr>
                        <a:t>2.3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effectLst/>
                        </a:rPr>
                        <a:t>14.8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8967161"/>
                  </a:ext>
                </a:extLst>
              </a:tr>
              <a:tr h="664727">
                <a:tc>
                  <a:txBody>
                    <a:bodyPr/>
                    <a:lstStyle/>
                    <a:p>
                      <a:pPr marL="0" marR="0">
                        <a:lnSpc>
                          <a:spcPct val="107000"/>
                        </a:lnSpc>
                        <a:spcBef>
                          <a:spcPts val="0"/>
                        </a:spcBef>
                        <a:spcAft>
                          <a:spcPts val="0"/>
                        </a:spcAft>
                      </a:pPr>
                      <a:r>
                        <a:rPr lang="en-US" sz="1800">
                          <a:effectLst/>
                        </a:rPr>
                        <a:t>Percent of Total Schools by ESD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11.2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5.5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8.4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7.7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4.6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31.1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a:effectLst/>
                        </a:rPr>
                        <a:t>5.8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effectLst/>
                        </a:rPr>
                        <a:t>5.4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dirty="0">
                          <a:effectLst/>
                        </a:rPr>
                        <a:t>14.2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1988421"/>
                  </a:ext>
                </a:extLst>
              </a:tr>
            </a:tbl>
          </a:graphicData>
        </a:graphic>
      </p:graphicFrame>
      <p:sp>
        <p:nvSpPr>
          <p:cNvPr id="6" name="Rectangle 5"/>
          <p:cNvSpPr/>
          <p:nvPr/>
        </p:nvSpPr>
        <p:spPr>
          <a:xfrm>
            <a:off x="351369" y="4546599"/>
            <a:ext cx="3259664" cy="15419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The </a:t>
            </a:r>
            <a:r>
              <a:rPr lang="en-US" b="1" dirty="0" smtClean="0"/>
              <a:t>percentages of recognized schools for </a:t>
            </a:r>
            <a:r>
              <a:rPr lang="en-US" b="1" dirty="0"/>
              <a:t>all ESDs appeared reasonable, so school discrimination by region was not deemed necessary.</a:t>
            </a:r>
          </a:p>
        </p:txBody>
      </p:sp>
      <p:sp>
        <p:nvSpPr>
          <p:cNvPr id="4" name="Slide Number Placeholder 3"/>
          <p:cNvSpPr>
            <a:spLocks noGrp="1"/>
          </p:cNvSpPr>
          <p:nvPr>
            <p:ph type="sldNum" sz="quarter" idx="12"/>
          </p:nvPr>
        </p:nvSpPr>
        <p:spPr/>
        <p:txBody>
          <a:bodyPr/>
          <a:lstStyle/>
          <a:p>
            <a:fld id="{E31375A4-56A4-47D6-9801-1991572033F7}" type="slidenum">
              <a:rPr lang="en-US" smtClean="0"/>
              <a:pPr/>
              <a:t>21</a:t>
            </a:fld>
            <a:endParaRPr lang="en-US"/>
          </a:p>
        </p:txBody>
      </p:sp>
    </p:spTree>
    <p:extLst>
      <p:ext uri="{BB962C8B-B14F-4D97-AF65-F5344CB8AC3E}">
        <p14:creationId xmlns:p14="http://schemas.microsoft.com/office/powerpoint/2010/main" val="3551959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9308253" cy="1101930"/>
          </a:xfrm>
        </p:spPr>
        <p:txBody>
          <a:bodyPr/>
          <a:lstStyle/>
          <a:p>
            <a:pPr algn="ctr"/>
            <a:r>
              <a:rPr lang="en-US" dirty="0" smtClean="0"/>
              <a:t>Phase I Recognized Schools by School Size</a:t>
            </a:r>
            <a:endParaRPr lang="en-US" dirty="0"/>
          </a:p>
        </p:txBody>
      </p:sp>
      <p:sp>
        <p:nvSpPr>
          <p:cNvPr id="3" name="Text Placeholder 2"/>
          <p:cNvSpPr>
            <a:spLocks noGrp="1"/>
          </p:cNvSpPr>
          <p:nvPr>
            <p:ph type="body" sz="quarter" idx="13"/>
          </p:nvPr>
        </p:nvSpPr>
        <p:spPr>
          <a:xfrm>
            <a:off x="431802" y="1676402"/>
            <a:ext cx="3098798" cy="2760131"/>
          </a:xfrm>
        </p:spPr>
        <p:txBody>
          <a:bodyPr/>
          <a:lstStyle/>
          <a:p>
            <a:r>
              <a:rPr lang="en-US" dirty="0" smtClean="0"/>
              <a:t>The Phase I  methodology identified schools from very small to large.</a:t>
            </a:r>
          </a:p>
          <a:p>
            <a:r>
              <a:rPr lang="en-US" dirty="0"/>
              <a:t>For example, approximately 19 percent of the recognized schools were categorized as large, and approximately 23 percent of all schools in the state are categorized as large.</a:t>
            </a:r>
          </a:p>
        </p:txBody>
      </p:sp>
      <p:sp>
        <p:nvSpPr>
          <p:cNvPr id="6" name="Rectangle 5"/>
          <p:cNvSpPr/>
          <p:nvPr/>
        </p:nvSpPr>
        <p:spPr>
          <a:xfrm>
            <a:off x="351369" y="4250267"/>
            <a:ext cx="3259664" cy="18383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The </a:t>
            </a:r>
            <a:r>
              <a:rPr lang="en-US" b="1" dirty="0" smtClean="0"/>
              <a:t>percentages of recognized schools by school size approximated the state distribution, </a:t>
            </a:r>
            <a:r>
              <a:rPr lang="en-US" b="1" dirty="0"/>
              <a:t>so school </a:t>
            </a:r>
            <a:r>
              <a:rPr lang="en-US" b="1" dirty="0" smtClean="0"/>
              <a:t>differentiation </a:t>
            </a:r>
            <a:r>
              <a:rPr lang="en-US" b="1" dirty="0"/>
              <a:t>by </a:t>
            </a:r>
            <a:r>
              <a:rPr lang="en-US" b="1" dirty="0" smtClean="0"/>
              <a:t>school size </a:t>
            </a:r>
            <a:r>
              <a:rPr lang="en-US" b="1" dirty="0"/>
              <a:t>was not deemed necessary.</a:t>
            </a:r>
          </a:p>
        </p:txBody>
      </p:sp>
      <p:graphicFrame>
        <p:nvGraphicFramePr>
          <p:cNvPr id="7" name="Table 6" descr="The distribution of Phase I recognized schools by enrollment is represnetative of the state."/>
          <p:cNvGraphicFramePr>
            <a:graphicFrameLocks noGrp="1"/>
          </p:cNvGraphicFramePr>
          <p:nvPr>
            <p:extLst>
              <p:ext uri="{D42A27DB-BD31-4B8C-83A1-F6EECF244321}">
                <p14:modId xmlns:p14="http://schemas.microsoft.com/office/powerpoint/2010/main" val="1513761778"/>
              </p:ext>
            </p:extLst>
          </p:nvPr>
        </p:nvGraphicFramePr>
        <p:xfrm>
          <a:off x="4182534" y="2370665"/>
          <a:ext cx="6299200" cy="2468880"/>
        </p:xfrm>
        <a:graphic>
          <a:graphicData uri="http://schemas.openxmlformats.org/drawingml/2006/table">
            <a:tbl>
              <a:tblPr firstRow="1" bandRow="1">
                <a:tableStyleId>{B301B821-A1FF-4177-AEE7-76D212191A09}</a:tableStyleId>
              </a:tblPr>
              <a:tblGrid>
                <a:gridCol w="1777999">
                  <a:extLst>
                    <a:ext uri="{9D8B030D-6E8A-4147-A177-3AD203B41FA5}">
                      <a16:colId xmlns:a16="http://schemas.microsoft.com/office/drawing/2014/main" val="4079180210"/>
                    </a:ext>
                  </a:extLst>
                </a:gridCol>
                <a:gridCol w="1430867">
                  <a:extLst>
                    <a:ext uri="{9D8B030D-6E8A-4147-A177-3AD203B41FA5}">
                      <a16:colId xmlns:a16="http://schemas.microsoft.com/office/drawing/2014/main" val="34029720"/>
                    </a:ext>
                  </a:extLst>
                </a:gridCol>
                <a:gridCol w="1583267">
                  <a:extLst>
                    <a:ext uri="{9D8B030D-6E8A-4147-A177-3AD203B41FA5}">
                      <a16:colId xmlns:a16="http://schemas.microsoft.com/office/drawing/2014/main" val="1804540072"/>
                    </a:ext>
                  </a:extLst>
                </a:gridCol>
                <a:gridCol w="1507067">
                  <a:extLst>
                    <a:ext uri="{9D8B030D-6E8A-4147-A177-3AD203B41FA5}">
                      <a16:colId xmlns:a16="http://schemas.microsoft.com/office/drawing/2014/main" val="4025567244"/>
                    </a:ext>
                  </a:extLst>
                </a:gridCol>
              </a:tblGrid>
              <a:tr h="370840">
                <a:tc>
                  <a:txBody>
                    <a:bodyPr/>
                    <a:lstStyle/>
                    <a:p>
                      <a:pPr algn="ctr"/>
                      <a:r>
                        <a:rPr lang="en-US" dirty="0" smtClean="0"/>
                        <a:t>School Size*</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Recognized</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Not Recognized</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Washington Total</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7110775"/>
                  </a:ext>
                </a:extLst>
              </a:tr>
              <a:tr h="370840">
                <a:tc>
                  <a:txBody>
                    <a:bodyPr/>
                    <a:lstStyle/>
                    <a:p>
                      <a:r>
                        <a:rPr lang="en-US" dirty="0" smtClean="0"/>
                        <a:t>Small School</a:t>
                      </a:r>
                    </a:p>
                    <a:p>
                      <a:r>
                        <a:rPr lang="en-US" sz="1600" dirty="0" smtClean="0"/>
                        <a:t>(&lt; 75 records)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smtClean="0"/>
                        <a:t>41 (19%)</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smtClean="0"/>
                        <a:t>504 (25%)</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smtClean="0"/>
                        <a:t>545 (24%)</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0342089"/>
                  </a:ext>
                </a:extLst>
              </a:tr>
              <a:tr h="370840">
                <a:tc>
                  <a:txBody>
                    <a:bodyPr/>
                    <a:lstStyle/>
                    <a:p>
                      <a:r>
                        <a:rPr lang="en-US" dirty="0" smtClean="0"/>
                        <a:t>Medium School</a:t>
                      </a:r>
                    </a:p>
                    <a:p>
                      <a:r>
                        <a:rPr lang="en-US" sz="1600" dirty="0" smtClean="0"/>
                        <a:t>(75</a:t>
                      </a:r>
                      <a:r>
                        <a:rPr lang="en-US" sz="1600" baseline="0" dirty="0" smtClean="0"/>
                        <a:t> to </a:t>
                      </a:r>
                      <a:r>
                        <a:rPr lang="en-US" sz="1600" dirty="0" smtClean="0"/>
                        <a:t>334 records)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smtClean="0"/>
                        <a:t>133 (62%)</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smtClean="0"/>
                        <a:t>1048 (52%)</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smtClean="0"/>
                        <a:t>1181 (52%)</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3412069"/>
                  </a:ext>
                </a:extLst>
              </a:tr>
              <a:tr h="370840">
                <a:tc>
                  <a:txBody>
                    <a:bodyPr/>
                    <a:lstStyle/>
                    <a:p>
                      <a:r>
                        <a:rPr lang="en-US" dirty="0" smtClean="0"/>
                        <a:t>Large School</a:t>
                      </a:r>
                    </a:p>
                    <a:p>
                      <a:r>
                        <a:rPr lang="en-US" sz="1600" dirty="0" smtClean="0"/>
                        <a:t>(≥ 335</a:t>
                      </a:r>
                      <a:r>
                        <a:rPr lang="en-US" sz="1600" baseline="0" dirty="0" smtClean="0"/>
                        <a:t> records</a:t>
                      </a:r>
                      <a:r>
                        <a:rPr lang="en-US" sz="1600" dirty="0" smtClean="0"/>
                        <a: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smtClean="0"/>
                        <a:t>42 (19%)</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smtClean="0"/>
                        <a:t>488 (24%)</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smtClean="0"/>
                        <a:t>530 (23%)</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6031571"/>
                  </a:ext>
                </a:extLst>
              </a:tr>
            </a:tbl>
          </a:graphicData>
        </a:graphic>
      </p:graphicFrame>
      <p:sp>
        <p:nvSpPr>
          <p:cNvPr id="8" name="Rectangle 7"/>
          <p:cNvSpPr/>
          <p:nvPr/>
        </p:nvSpPr>
        <p:spPr>
          <a:xfrm>
            <a:off x="4182534" y="4839546"/>
            <a:ext cx="6299199" cy="4521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*Note: the school size uses the number of ELA assessment records from 2018 as a proxy measure for the 2018 school enrollment.</a:t>
            </a:r>
            <a:endParaRPr lang="en-US" sz="1200" dirty="0">
              <a:solidFill>
                <a:schemeClr val="tx1"/>
              </a:solidFill>
            </a:endParaRPr>
          </a:p>
        </p:txBody>
      </p:sp>
      <p:sp>
        <p:nvSpPr>
          <p:cNvPr id="4" name="Slide Number Placeholder 3"/>
          <p:cNvSpPr>
            <a:spLocks noGrp="1"/>
          </p:cNvSpPr>
          <p:nvPr>
            <p:ph type="sldNum" sz="quarter" idx="12"/>
          </p:nvPr>
        </p:nvSpPr>
        <p:spPr/>
        <p:txBody>
          <a:bodyPr/>
          <a:lstStyle/>
          <a:p>
            <a:fld id="{E31375A4-56A4-47D6-9801-1991572033F7}" type="slidenum">
              <a:rPr lang="en-US" smtClean="0"/>
              <a:pPr/>
              <a:t>22</a:t>
            </a:fld>
            <a:endParaRPr lang="en-US"/>
          </a:p>
        </p:txBody>
      </p:sp>
    </p:spTree>
    <p:extLst>
      <p:ext uri="{BB962C8B-B14F-4D97-AF65-F5344CB8AC3E}">
        <p14:creationId xmlns:p14="http://schemas.microsoft.com/office/powerpoint/2010/main" val="2150530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333" y="286604"/>
            <a:ext cx="10854267" cy="1127330"/>
          </a:xfrm>
        </p:spPr>
        <p:txBody>
          <a:bodyPr>
            <a:normAutofit fontScale="90000"/>
          </a:bodyPr>
          <a:lstStyle/>
          <a:p>
            <a:pPr algn="ctr"/>
            <a:r>
              <a:rPr lang="en-US" dirty="0" smtClean="0"/>
              <a:t>Should the School Recognition System Expand the Explicit Consideration of Race, Income, or Special Populations when </a:t>
            </a:r>
            <a:r>
              <a:rPr lang="en-US" dirty="0"/>
              <a:t>E</a:t>
            </a:r>
            <a:r>
              <a:rPr lang="en-US" dirty="0" smtClean="0"/>
              <a:t>valuating Growth</a:t>
            </a:r>
            <a:r>
              <a:rPr lang="en-US" dirty="0"/>
              <a:t>?</a:t>
            </a:r>
          </a:p>
        </p:txBody>
      </p:sp>
      <p:sp>
        <p:nvSpPr>
          <p:cNvPr id="3" name="Text Placeholder 2"/>
          <p:cNvSpPr>
            <a:spLocks noGrp="1"/>
          </p:cNvSpPr>
          <p:nvPr>
            <p:ph type="body" sz="quarter" idx="13"/>
          </p:nvPr>
        </p:nvSpPr>
        <p:spPr>
          <a:xfrm>
            <a:off x="973667" y="1524001"/>
            <a:ext cx="9609666" cy="4819650"/>
          </a:xfrm>
        </p:spPr>
        <p:txBody>
          <a:bodyPr>
            <a:normAutofit/>
          </a:bodyPr>
          <a:lstStyle/>
          <a:p>
            <a:r>
              <a:rPr lang="en-US" sz="2400" dirty="0" smtClean="0"/>
              <a:t>The Closing Gaps route explicitly requires at least one student group corresponding to the support tier identification to demonstrate substantial improvement.</a:t>
            </a:r>
          </a:p>
          <a:p>
            <a:pPr lvl="1"/>
            <a:r>
              <a:rPr lang="en-US" sz="2000" dirty="0" smtClean="0"/>
              <a:t>Identify student groups (based on race/ethnicity) at a school that met the group’s ESSA annual step increases in ELA, math, graduation rate.</a:t>
            </a:r>
          </a:p>
          <a:p>
            <a:pPr lvl="1"/>
            <a:r>
              <a:rPr lang="en-US" sz="2000" dirty="0"/>
              <a:t>Identify student groups (based on </a:t>
            </a:r>
            <a:r>
              <a:rPr lang="en-US" sz="2000" dirty="0" smtClean="0"/>
              <a:t>FRL, EL, and SWD status) </a:t>
            </a:r>
            <a:r>
              <a:rPr lang="en-US" sz="2000" dirty="0"/>
              <a:t>at a school that met the group’s ESSA annual step increases in ELA, math, graduation rate</a:t>
            </a:r>
            <a:r>
              <a:rPr lang="en-US" sz="2000" dirty="0" smtClean="0"/>
              <a:t>.</a:t>
            </a:r>
          </a:p>
          <a:p>
            <a:r>
              <a:rPr lang="en-US" sz="2400" dirty="0" smtClean="0"/>
              <a:t>An expansion such as this would have the expected results of:</a:t>
            </a:r>
          </a:p>
          <a:p>
            <a:pPr lvl="1"/>
            <a:r>
              <a:rPr lang="en-US" sz="2000" dirty="0" smtClean="0"/>
              <a:t>Explicitly connecting school recognition to the ESSA plan and improvement goals specified in RCW 28A.305.130 (4)(a).</a:t>
            </a:r>
          </a:p>
          <a:p>
            <a:pPr lvl="1"/>
            <a:r>
              <a:rPr lang="en-US" sz="2000" dirty="0" smtClean="0"/>
              <a:t>Providing information to other schools or districts that could be applied locally to bolster the outcomes of similar students. (e.g. the XXX student group at this school improved greatly, what did this school do to get the results and how can I apply these practices to my school to achieve similar results for my XXX students?)</a:t>
            </a:r>
            <a:endParaRPr lang="en-US" sz="2000" dirty="0"/>
          </a:p>
          <a:p>
            <a:endParaRPr lang="en-US" sz="2400" dirty="0"/>
          </a:p>
        </p:txBody>
      </p:sp>
      <p:sp>
        <p:nvSpPr>
          <p:cNvPr id="4" name="Slide Number Placeholder 3"/>
          <p:cNvSpPr>
            <a:spLocks noGrp="1"/>
          </p:cNvSpPr>
          <p:nvPr>
            <p:ph type="sldNum" sz="quarter" idx="12"/>
          </p:nvPr>
        </p:nvSpPr>
        <p:spPr/>
        <p:txBody>
          <a:bodyPr/>
          <a:lstStyle/>
          <a:p>
            <a:fld id="{E31375A4-56A4-47D6-9801-1991572033F7}" type="slidenum">
              <a:rPr lang="en-US" smtClean="0"/>
              <a:pPr/>
              <a:t>23</a:t>
            </a:fld>
            <a:endParaRPr lang="en-US"/>
          </a:p>
        </p:txBody>
      </p:sp>
    </p:spTree>
    <p:extLst>
      <p:ext uri="{BB962C8B-B14F-4D97-AF65-F5344CB8AC3E}">
        <p14:creationId xmlns:p14="http://schemas.microsoft.com/office/powerpoint/2010/main" val="252335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612" y="286604"/>
            <a:ext cx="10335126" cy="1036870"/>
          </a:xfrm>
        </p:spPr>
        <p:txBody>
          <a:bodyPr>
            <a:normAutofit fontScale="90000"/>
          </a:bodyPr>
          <a:lstStyle/>
          <a:p>
            <a:pPr algn="ctr"/>
            <a:r>
              <a:rPr lang="en-US" sz="3600" dirty="0"/>
              <a:t>Phase I Combined Quantitative Model</a:t>
            </a:r>
            <a:r>
              <a:rPr lang="en-US" sz="2800" dirty="0"/>
              <a:t/>
            </a:r>
            <a:br>
              <a:rPr lang="en-US" sz="2800" dirty="0"/>
            </a:br>
            <a:r>
              <a:rPr lang="en-US" sz="3200" dirty="0">
                <a:latin typeface="Segoe UI" panose="020B0502040204020203" pitchFamily="34" charset="0"/>
                <a:cs typeface="Segoe UI" panose="020B0502040204020203" pitchFamily="34" charset="0"/>
              </a:rPr>
              <a:t>Schools Can Demonstrate Being Exemplary in </a:t>
            </a:r>
            <a:r>
              <a:rPr lang="en-US" sz="3200" dirty="0" smtClean="0">
                <a:latin typeface="Segoe UI" panose="020B0502040204020203" pitchFamily="34" charset="0"/>
                <a:cs typeface="Segoe UI" panose="020B0502040204020203" pitchFamily="34" charset="0"/>
              </a:rPr>
              <a:t>Several </a:t>
            </a:r>
            <a:r>
              <a:rPr lang="en-US" sz="3200" dirty="0">
                <a:latin typeface="Segoe UI" panose="020B0502040204020203" pitchFamily="34" charset="0"/>
                <a:cs typeface="Segoe UI" panose="020B0502040204020203" pitchFamily="34" charset="0"/>
              </a:rPr>
              <a:t>Ways</a:t>
            </a:r>
            <a:endParaRPr lang="en-US" dirty="0"/>
          </a:p>
        </p:txBody>
      </p:sp>
      <p:pic>
        <p:nvPicPr>
          <p:cNvPr id="5" name="Content Placeholder 4" descr="Nearly all of the measures used for the Phase I school recognition rely on the All Stduents group."/>
          <p:cNvPicPr>
            <a:picLocks noGrp="1" noChangeAspect="1"/>
          </p:cNvPicPr>
          <p:nvPr>
            <p:ph idx="1"/>
          </p:nvPr>
        </p:nvPicPr>
        <p:blipFill>
          <a:blip r:embed="rId2"/>
          <a:stretch>
            <a:fillRect/>
          </a:stretch>
        </p:blipFill>
        <p:spPr>
          <a:xfrm>
            <a:off x="445168" y="1443789"/>
            <a:ext cx="10635916" cy="5041396"/>
          </a:xfrm>
          <a:prstGeom prst="rect">
            <a:avLst/>
          </a:prstGeom>
        </p:spPr>
      </p:pic>
      <p:sp>
        <p:nvSpPr>
          <p:cNvPr id="4" name="Slide Number Placeholder 3"/>
          <p:cNvSpPr>
            <a:spLocks noGrp="1"/>
          </p:cNvSpPr>
          <p:nvPr>
            <p:ph type="sldNum" sz="quarter" idx="12"/>
          </p:nvPr>
        </p:nvSpPr>
        <p:spPr/>
        <p:txBody>
          <a:bodyPr/>
          <a:lstStyle/>
          <a:p>
            <a:fld id="{E31375A4-56A4-47D6-9801-1991572033F7}" type="slidenum">
              <a:rPr lang="en-US" smtClean="0"/>
              <a:pPr/>
              <a:t>24</a:t>
            </a:fld>
            <a:endParaRPr lang="en-US"/>
          </a:p>
        </p:txBody>
      </p:sp>
    </p:spTree>
    <p:extLst>
      <p:ext uri="{BB962C8B-B14F-4D97-AF65-F5344CB8AC3E}">
        <p14:creationId xmlns:p14="http://schemas.microsoft.com/office/powerpoint/2010/main" val="95932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326" y="286603"/>
            <a:ext cx="10650354" cy="1450757"/>
          </a:xfrm>
        </p:spPr>
        <p:txBody>
          <a:bodyPr>
            <a:normAutofit fontScale="90000"/>
          </a:bodyPr>
          <a:lstStyle/>
          <a:p>
            <a:pPr algn="ctr">
              <a:lnSpc>
                <a:spcPct val="100000"/>
              </a:lnSpc>
            </a:pPr>
            <a:r>
              <a:rPr lang="en-US" sz="3800" b="1" dirty="0"/>
              <a:t>Example:</a:t>
            </a:r>
            <a:r>
              <a:rPr lang="en-US" sz="3800" dirty="0"/>
              <a:t> Suggested Phase II Combined Quantitative Model</a:t>
            </a:r>
            <a:br>
              <a:rPr lang="en-US" sz="3800" dirty="0"/>
            </a:br>
            <a:r>
              <a:rPr lang="en-US" sz="3600" dirty="0">
                <a:latin typeface="Segoe UI" panose="020B0502040204020203" pitchFamily="34" charset="0"/>
                <a:cs typeface="Segoe UI" panose="020B0502040204020203" pitchFamily="34" charset="0"/>
              </a:rPr>
              <a:t>Schools Can Demonstrate Being Exemplary in More </a:t>
            </a:r>
            <a:r>
              <a:rPr lang="en-US" sz="3600" dirty="0" smtClean="0">
                <a:latin typeface="Segoe UI" panose="020B0502040204020203" pitchFamily="34" charset="0"/>
                <a:cs typeface="Segoe UI" panose="020B0502040204020203" pitchFamily="34" charset="0"/>
              </a:rPr>
              <a:t>Ways</a:t>
            </a:r>
            <a:endParaRPr lang="en-US" sz="3600" dirty="0"/>
          </a:p>
        </p:txBody>
      </p:sp>
      <p:sp>
        <p:nvSpPr>
          <p:cNvPr id="4" name="Slide Number Placeholder 3"/>
          <p:cNvSpPr>
            <a:spLocks noGrp="1"/>
          </p:cNvSpPr>
          <p:nvPr>
            <p:ph type="sldNum" sz="quarter" idx="12"/>
          </p:nvPr>
        </p:nvSpPr>
        <p:spPr/>
        <p:txBody>
          <a:bodyPr/>
          <a:lstStyle/>
          <a:p>
            <a:fld id="{E31375A4-56A4-47D6-9801-1991572033F7}" type="slidenum">
              <a:rPr lang="en-US" smtClean="0"/>
              <a:pPr/>
              <a:t>25</a:t>
            </a:fld>
            <a:endParaRPr lang="en-US"/>
          </a:p>
        </p:txBody>
      </p:sp>
      <p:pic>
        <p:nvPicPr>
          <p:cNvPr id="7" name="Content Placeholder 6" descr="The technical staff of the recogniton workgrop is exploring additional manners in which to recognize schools on the basis of student group performance."/>
          <p:cNvPicPr>
            <a:picLocks noGrp="1" noChangeAspect="1"/>
          </p:cNvPicPr>
          <p:nvPr>
            <p:ph idx="1"/>
          </p:nvPr>
        </p:nvPicPr>
        <p:blipFill>
          <a:blip r:embed="rId2"/>
          <a:stretch>
            <a:fillRect/>
          </a:stretch>
        </p:blipFill>
        <p:spPr>
          <a:xfrm>
            <a:off x="673768" y="1600200"/>
            <a:ext cx="10323095" cy="5029200"/>
          </a:xfrm>
          <a:prstGeom prst="rect">
            <a:avLst/>
          </a:prstGeom>
        </p:spPr>
      </p:pic>
    </p:spTree>
    <p:extLst>
      <p:ext uri="{BB962C8B-B14F-4D97-AF65-F5344CB8AC3E}">
        <p14:creationId xmlns:p14="http://schemas.microsoft.com/office/powerpoint/2010/main" val="2446011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6412"/>
            <a:ext cx="10274968" cy="902368"/>
          </a:xfrm>
        </p:spPr>
        <p:txBody>
          <a:bodyPr/>
          <a:lstStyle/>
          <a:p>
            <a:pPr algn="ctr"/>
            <a:r>
              <a:rPr lang="en-US" dirty="0"/>
              <a:t>Student Groups Making Annual Step Increases</a:t>
            </a:r>
            <a:br>
              <a:rPr lang="en-US" dirty="0"/>
            </a:br>
            <a:r>
              <a:rPr lang="en-US" dirty="0"/>
              <a:t>Toward Meeting Long-Term Goals</a:t>
            </a:r>
          </a:p>
        </p:txBody>
      </p:sp>
      <p:pic>
        <p:nvPicPr>
          <p:cNvPr id="5" name="Content Placeholder 4" descr="Student groups could be recognized via either of twpo paths in the Growth route if the methoidology were to be adopted."/>
          <p:cNvPicPr>
            <a:picLocks noGrp="1" noChangeAspect="1"/>
          </p:cNvPicPr>
          <p:nvPr>
            <p:ph idx="1"/>
          </p:nvPr>
        </p:nvPicPr>
        <p:blipFill>
          <a:blip r:embed="rId2"/>
          <a:stretch>
            <a:fillRect/>
          </a:stretch>
        </p:blipFill>
        <p:spPr>
          <a:xfrm>
            <a:off x="577516" y="1155032"/>
            <a:ext cx="10578163" cy="5606715"/>
          </a:xfrm>
          <a:prstGeom prst="rect">
            <a:avLst/>
          </a:prstGeom>
        </p:spPr>
      </p:pic>
      <p:sp>
        <p:nvSpPr>
          <p:cNvPr id="4" name="Slide Number Placeholder 3"/>
          <p:cNvSpPr>
            <a:spLocks noGrp="1"/>
          </p:cNvSpPr>
          <p:nvPr>
            <p:ph type="sldNum" sz="quarter" idx="12"/>
          </p:nvPr>
        </p:nvSpPr>
        <p:spPr/>
        <p:txBody>
          <a:bodyPr/>
          <a:lstStyle/>
          <a:p>
            <a:fld id="{E31375A4-56A4-47D6-9801-1991572033F7}" type="slidenum">
              <a:rPr lang="en-US" smtClean="0"/>
              <a:pPr/>
              <a:t>26</a:t>
            </a:fld>
            <a:endParaRPr lang="en-US"/>
          </a:p>
        </p:txBody>
      </p:sp>
    </p:spTree>
    <p:extLst>
      <p:ext uri="{BB962C8B-B14F-4D97-AF65-F5344CB8AC3E}">
        <p14:creationId xmlns:p14="http://schemas.microsoft.com/office/powerpoint/2010/main" val="2699173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084997"/>
          </a:xfrm>
        </p:spPr>
        <p:txBody>
          <a:bodyPr/>
          <a:lstStyle/>
          <a:p>
            <a:pPr algn="ctr"/>
            <a:r>
              <a:rPr lang="en-US" dirty="0" smtClean="0"/>
              <a:t>Phase II</a:t>
            </a:r>
            <a:br>
              <a:rPr lang="en-US" dirty="0" smtClean="0"/>
            </a:br>
            <a:r>
              <a:rPr lang="en-US" dirty="0" smtClean="0"/>
              <a:t>General Work Plan and Timeline</a:t>
            </a:r>
            <a:endParaRPr lang="en-US" dirty="0"/>
          </a:p>
        </p:txBody>
      </p:sp>
      <p:graphicFrame>
        <p:nvGraphicFramePr>
          <p:cNvPr id="5" name="Table 4" descr="The SBE staff will be making presentations to the Board and the EOGOAC on the topic of school recognition at regularly scheduled meetings through January."/>
          <p:cNvGraphicFramePr>
            <a:graphicFrameLocks noGrp="1"/>
          </p:cNvGraphicFramePr>
          <p:nvPr>
            <p:extLst>
              <p:ext uri="{D42A27DB-BD31-4B8C-83A1-F6EECF244321}">
                <p14:modId xmlns:p14="http://schemas.microsoft.com/office/powerpoint/2010/main" val="2953085938"/>
              </p:ext>
            </p:extLst>
          </p:nvPr>
        </p:nvGraphicFramePr>
        <p:xfrm>
          <a:off x="401281" y="1715931"/>
          <a:ext cx="10579928" cy="3642360"/>
        </p:xfrm>
        <a:graphic>
          <a:graphicData uri="http://schemas.openxmlformats.org/drawingml/2006/table">
            <a:tbl>
              <a:tblPr firstRow="1" bandRow="1">
                <a:tableStyleId>{B301B821-A1FF-4177-AEE7-76D212191A09}</a:tableStyleId>
              </a:tblPr>
              <a:tblGrid>
                <a:gridCol w="1322491">
                  <a:extLst>
                    <a:ext uri="{9D8B030D-6E8A-4147-A177-3AD203B41FA5}">
                      <a16:colId xmlns:a16="http://schemas.microsoft.com/office/drawing/2014/main" val="1852012311"/>
                    </a:ext>
                  </a:extLst>
                </a:gridCol>
                <a:gridCol w="1322491">
                  <a:extLst>
                    <a:ext uri="{9D8B030D-6E8A-4147-A177-3AD203B41FA5}">
                      <a16:colId xmlns:a16="http://schemas.microsoft.com/office/drawing/2014/main" val="3447758309"/>
                    </a:ext>
                  </a:extLst>
                </a:gridCol>
                <a:gridCol w="1322491">
                  <a:extLst>
                    <a:ext uri="{9D8B030D-6E8A-4147-A177-3AD203B41FA5}">
                      <a16:colId xmlns:a16="http://schemas.microsoft.com/office/drawing/2014/main" val="3169787861"/>
                    </a:ext>
                  </a:extLst>
                </a:gridCol>
                <a:gridCol w="1322491">
                  <a:extLst>
                    <a:ext uri="{9D8B030D-6E8A-4147-A177-3AD203B41FA5}">
                      <a16:colId xmlns:a16="http://schemas.microsoft.com/office/drawing/2014/main" val="977361255"/>
                    </a:ext>
                  </a:extLst>
                </a:gridCol>
                <a:gridCol w="1322491">
                  <a:extLst>
                    <a:ext uri="{9D8B030D-6E8A-4147-A177-3AD203B41FA5}">
                      <a16:colId xmlns:a16="http://schemas.microsoft.com/office/drawing/2014/main" val="1854594416"/>
                    </a:ext>
                  </a:extLst>
                </a:gridCol>
                <a:gridCol w="1322491">
                  <a:extLst>
                    <a:ext uri="{9D8B030D-6E8A-4147-A177-3AD203B41FA5}">
                      <a16:colId xmlns:a16="http://schemas.microsoft.com/office/drawing/2014/main" val="2963502505"/>
                    </a:ext>
                  </a:extLst>
                </a:gridCol>
                <a:gridCol w="1322491">
                  <a:extLst>
                    <a:ext uri="{9D8B030D-6E8A-4147-A177-3AD203B41FA5}">
                      <a16:colId xmlns:a16="http://schemas.microsoft.com/office/drawing/2014/main" val="3259995152"/>
                    </a:ext>
                  </a:extLst>
                </a:gridCol>
                <a:gridCol w="1322491">
                  <a:extLst>
                    <a:ext uri="{9D8B030D-6E8A-4147-A177-3AD203B41FA5}">
                      <a16:colId xmlns:a16="http://schemas.microsoft.com/office/drawing/2014/main" val="3580517931"/>
                    </a:ext>
                  </a:extLst>
                </a:gridCol>
              </a:tblGrid>
              <a:tr h="624840">
                <a:tc>
                  <a:txBody>
                    <a:bodyPr/>
                    <a:lstStyle/>
                    <a:p>
                      <a:pPr algn="ctr"/>
                      <a:r>
                        <a:rPr lang="en-US" dirty="0" smtClean="0"/>
                        <a:t>September</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October</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November</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December</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January</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Feb</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March</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March</a:t>
                      </a:r>
                      <a:r>
                        <a:rPr lang="en-US" baseline="0" dirty="0" smtClean="0"/>
                        <a:t> - April</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2036020"/>
                  </a:ext>
                </a:extLst>
              </a:tr>
              <a:tr h="624840">
                <a:tc>
                  <a:txBody>
                    <a:bodyPr/>
                    <a:lstStyle/>
                    <a:p>
                      <a:r>
                        <a:rPr lang="en-US" sz="1600" dirty="0" smtClean="0"/>
                        <a:t>SBE meeting and discussion</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Joint EOGOAC,</a:t>
                      </a:r>
                      <a:r>
                        <a:rPr lang="en-US" sz="1600" baseline="0" dirty="0" smtClean="0"/>
                        <a:t> SBE, OSPI meeting</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SBE meeting and discussion</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Joint EOGOAC,</a:t>
                      </a:r>
                      <a:r>
                        <a:rPr lang="en-US" sz="1600" baseline="0" dirty="0" smtClean="0"/>
                        <a:t> SBE, OSPI meeting</a:t>
                      </a:r>
                      <a:endParaRPr lang="en-US" sz="16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SBE meeting</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SBE Task</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smtClean="0"/>
                        <a:t>SBE Task</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3142735"/>
                  </a:ext>
                </a:extLst>
              </a:tr>
              <a:tr h="624840">
                <a:tc>
                  <a:txBody>
                    <a:bodyPr/>
                    <a:lstStyle/>
                    <a:p>
                      <a:r>
                        <a:rPr lang="en-US" sz="1600" smtClean="0"/>
                        <a:t>EOGOAC meeting</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EOGOAC meeting</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EOGOAC meeting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9224822"/>
                  </a:ext>
                </a:extLst>
              </a:tr>
              <a:tr h="624840">
                <a:tc>
                  <a:txBody>
                    <a:bodyPr/>
                    <a:lstStyle/>
                    <a:p>
                      <a:r>
                        <a:rPr lang="en-US" sz="1600" dirty="0" smtClean="0"/>
                        <a:t>Review work</a:t>
                      </a:r>
                      <a:r>
                        <a:rPr lang="en-US" sz="1600" baseline="0" dirty="0" smtClean="0"/>
                        <a:t> plan and discuss metrics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Review current and additional metrics &amp; get LEA feedback</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Agree</a:t>
                      </a:r>
                      <a:r>
                        <a:rPr lang="en-US" sz="1600" baseline="0" dirty="0" smtClean="0"/>
                        <a:t> on final</a:t>
                      </a:r>
                      <a:r>
                        <a:rPr lang="en-US" sz="1600" dirty="0" smtClean="0"/>
                        <a:t> Phase II methodology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Final</a:t>
                      </a:r>
                      <a:r>
                        <a:rPr lang="en-US" sz="1600" baseline="0" dirty="0" smtClean="0"/>
                        <a:t> approval of Phase II metrics and methodology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Identify and notify schools after WSIF public release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Recognition event(s)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2387940"/>
                  </a:ext>
                </a:extLst>
              </a:tr>
            </a:tbl>
          </a:graphicData>
        </a:graphic>
      </p:graphicFrame>
      <p:sp>
        <p:nvSpPr>
          <p:cNvPr id="4" name="Slide Number Placeholder 3"/>
          <p:cNvSpPr>
            <a:spLocks noGrp="1"/>
          </p:cNvSpPr>
          <p:nvPr>
            <p:ph type="sldNum" sz="quarter" idx="12"/>
          </p:nvPr>
        </p:nvSpPr>
        <p:spPr/>
        <p:txBody>
          <a:bodyPr/>
          <a:lstStyle/>
          <a:p>
            <a:fld id="{E31375A4-56A4-47D6-9801-1991572033F7}" type="slidenum">
              <a:rPr lang="en-US" smtClean="0"/>
              <a:pPr/>
              <a:t>27</a:t>
            </a:fld>
            <a:endParaRPr lang="en-US"/>
          </a:p>
        </p:txBody>
      </p:sp>
    </p:spTree>
    <p:extLst>
      <p:ext uri="{BB962C8B-B14F-4D97-AF65-F5344CB8AC3E}">
        <p14:creationId xmlns:p14="http://schemas.microsoft.com/office/powerpoint/2010/main" val="3209579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Text Placeholder 2"/>
          <p:cNvSpPr>
            <a:spLocks noGrp="1"/>
          </p:cNvSpPr>
          <p:nvPr>
            <p:ph type="body" sz="quarter" idx="13"/>
          </p:nvPr>
        </p:nvSpPr>
        <p:spPr/>
        <p:txBody>
          <a:bodyPr>
            <a:normAutofit/>
          </a:bodyPr>
          <a:lstStyle/>
          <a:p>
            <a:pPr marL="0" indent="0">
              <a:buNone/>
            </a:pPr>
            <a:r>
              <a:rPr lang="en-US" sz="2400" dirty="0"/>
              <a:t>Website: </a:t>
            </a:r>
            <a:r>
              <a:rPr lang="en-US" sz="2400" dirty="0">
                <a:solidFill>
                  <a:srgbClr val="7F3A3A"/>
                </a:solidFill>
              </a:rPr>
              <a:t>www.SBE.wa.gov</a:t>
            </a:r>
          </a:p>
          <a:p>
            <a:pPr marL="0" indent="0">
              <a:buNone/>
            </a:pPr>
            <a:r>
              <a:rPr lang="en-US" sz="2400" dirty="0"/>
              <a:t>Facebook: </a:t>
            </a:r>
            <a:r>
              <a:rPr lang="en-US" sz="2400" dirty="0">
                <a:solidFill>
                  <a:srgbClr val="7F3A3A"/>
                </a:solidFill>
              </a:rPr>
              <a:t>www.facebook.com/washingtonSBE</a:t>
            </a:r>
          </a:p>
          <a:p>
            <a:pPr marL="0" indent="0">
              <a:buNone/>
            </a:pPr>
            <a:r>
              <a:rPr lang="en-US" sz="2400" dirty="0"/>
              <a:t>Twitter: </a:t>
            </a:r>
            <a:r>
              <a:rPr lang="en-US" sz="2400" dirty="0">
                <a:solidFill>
                  <a:srgbClr val="7F3A3A"/>
                </a:solidFill>
              </a:rPr>
              <a:t>@</a:t>
            </a:r>
            <a:r>
              <a:rPr lang="en-US" sz="2400" dirty="0" err="1">
                <a:solidFill>
                  <a:srgbClr val="7F3A3A"/>
                </a:solidFill>
              </a:rPr>
              <a:t>wa_SBE</a:t>
            </a:r>
            <a:r>
              <a:rPr lang="en-US" sz="2400" dirty="0">
                <a:solidFill>
                  <a:srgbClr val="7F3A3A"/>
                </a:solidFill>
              </a:rPr>
              <a:t> </a:t>
            </a:r>
          </a:p>
          <a:p>
            <a:pPr marL="0" indent="0">
              <a:buNone/>
            </a:pPr>
            <a:r>
              <a:rPr lang="en-US" sz="2400" dirty="0"/>
              <a:t>Email: </a:t>
            </a:r>
            <a:r>
              <a:rPr lang="en-US" sz="2400" dirty="0">
                <a:solidFill>
                  <a:srgbClr val="7F3A3A"/>
                </a:solidFill>
              </a:rPr>
              <a:t>sbe@k12.wa.us</a:t>
            </a:r>
          </a:p>
          <a:p>
            <a:pPr marL="0" indent="0">
              <a:buNone/>
            </a:pPr>
            <a:r>
              <a:rPr lang="en-US" sz="2400" dirty="0"/>
              <a:t>Phone: 360-725-6025</a:t>
            </a:r>
          </a:p>
          <a:p>
            <a:pPr marL="0" indent="0">
              <a:buNone/>
            </a:pPr>
            <a:r>
              <a:rPr lang="en-US" sz="2400" dirty="0"/>
              <a:t>Web updates: </a:t>
            </a:r>
            <a:r>
              <a:rPr lang="en-US" sz="2400" dirty="0">
                <a:solidFill>
                  <a:srgbClr val="7F3A3A"/>
                </a:solidFill>
              </a:rPr>
              <a:t>bit.ly/</a:t>
            </a:r>
            <a:r>
              <a:rPr lang="en-US" sz="2400" dirty="0" err="1">
                <a:solidFill>
                  <a:srgbClr val="7F3A3A"/>
                </a:solidFill>
              </a:rPr>
              <a:t>SBEupdates</a:t>
            </a:r>
            <a:endParaRPr lang="en-US" sz="2400" dirty="0">
              <a:solidFill>
                <a:srgbClr val="7F3A3A"/>
              </a:solidFill>
            </a:endParaRPr>
          </a:p>
          <a:p>
            <a:pPr marL="0" indent="0">
              <a:buNone/>
            </a:pPr>
            <a:endParaRPr lang="en-US" sz="2400" dirty="0"/>
          </a:p>
        </p:txBody>
      </p:sp>
      <p:sp>
        <p:nvSpPr>
          <p:cNvPr id="4" name="Slide Number Placeholder 3"/>
          <p:cNvSpPr>
            <a:spLocks noGrp="1"/>
          </p:cNvSpPr>
          <p:nvPr>
            <p:ph type="sldNum" sz="quarter" idx="12"/>
          </p:nvPr>
        </p:nvSpPr>
        <p:spPr/>
        <p:txBody>
          <a:bodyPr/>
          <a:lstStyle/>
          <a:p>
            <a:fld id="{E31375A4-56A4-47D6-9801-1991572033F7}" type="slidenum">
              <a:rPr lang="en-US" smtClean="0"/>
              <a:pPr/>
              <a:t>28</a:t>
            </a:fld>
            <a:endParaRPr lang="en-US"/>
          </a:p>
        </p:txBody>
      </p:sp>
    </p:spTree>
    <p:extLst>
      <p:ext uri="{BB962C8B-B14F-4D97-AF65-F5344CB8AC3E}">
        <p14:creationId xmlns:p14="http://schemas.microsoft.com/office/powerpoint/2010/main" val="295198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267" y="177800"/>
            <a:ext cx="10126134" cy="1083734"/>
          </a:xfrm>
        </p:spPr>
        <p:txBody>
          <a:bodyPr>
            <a:normAutofit/>
          </a:bodyPr>
          <a:lstStyle/>
          <a:p>
            <a:pPr algn="ctr"/>
            <a:r>
              <a:rPr lang="en-US" sz="3600" dirty="0" smtClean="0"/>
              <a:t>Statutory Direction: 28A.657.110</a:t>
            </a:r>
            <a:endParaRPr lang="en-US" sz="3600" dirty="0"/>
          </a:p>
        </p:txBody>
      </p:sp>
      <p:sp>
        <p:nvSpPr>
          <p:cNvPr id="3" name="Text Placeholder 2"/>
          <p:cNvSpPr>
            <a:spLocks noGrp="1"/>
          </p:cNvSpPr>
          <p:nvPr>
            <p:ph type="body" sz="quarter" idx="13"/>
          </p:nvPr>
        </p:nvSpPr>
        <p:spPr>
          <a:xfrm>
            <a:off x="573437" y="1540934"/>
            <a:ext cx="10280830" cy="4084614"/>
          </a:xfrm>
        </p:spPr>
        <p:txBody>
          <a:bodyPr>
            <a:normAutofit/>
          </a:bodyPr>
          <a:lstStyle/>
          <a:p>
            <a:pPr marL="0" indent="0">
              <a:buNone/>
            </a:pPr>
            <a:r>
              <a:rPr lang="en-US" sz="2800" dirty="0" smtClean="0"/>
              <a:t>(</a:t>
            </a:r>
            <a:r>
              <a:rPr lang="en-US" sz="2800" dirty="0"/>
              <a:t>3) The state board of education, in cooperation with the office of the superintendent of public instruction, shall </a:t>
            </a:r>
            <a:r>
              <a:rPr lang="en-US" sz="2800" b="1" dirty="0">
                <a:solidFill>
                  <a:srgbClr val="00B050"/>
                </a:solidFill>
              </a:rPr>
              <a:t>annually recognize </a:t>
            </a:r>
            <a:r>
              <a:rPr lang="en-US" sz="2800" dirty="0"/>
              <a:t>schools for </a:t>
            </a:r>
            <a:r>
              <a:rPr lang="en-US" sz="2800" b="1" dirty="0">
                <a:solidFill>
                  <a:srgbClr val="00B050"/>
                </a:solidFill>
              </a:rPr>
              <a:t>exemplary performance </a:t>
            </a:r>
            <a:r>
              <a:rPr lang="en-US" sz="2800" dirty="0"/>
              <a:t>as measured on the Washington achievement index. The state board of education shall have ongoing collaboration with the educational opportunity gap oversight and accountability committee regarding the measures used to measure the </a:t>
            </a:r>
            <a:r>
              <a:rPr lang="en-US" sz="2800" b="1" dirty="0">
                <a:solidFill>
                  <a:srgbClr val="00B050"/>
                </a:solidFill>
              </a:rPr>
              <a:t>closing of the achievement gaps </a:t>
            </a:r>
            <a:r>
              <a:rPr lang="en-US" sz="2800" dirty="0"/>
              <a:t>and the </a:t>
            </a:r>
            <a:r>
              <a:rPr lang="en-US" sz="2800" b="1" dirty="0">
                <a:solidFill>
                  <a:srgbClr val="00B050"/>
                </a:solidFill>
              </a:rPr>
              <a:t>recognition provided to the school districts for closing the achievement gaps</a:t>
            </a:r>
            <a:r>
              <a:rPr lang="en-US" sz="2800" dirty="0"/>
              <a:t>.</a:t>
            </a:r>
          </a:p>
          <a:p>
            <a:pPr marL="0" indent="0">
              <a:buNone/>
            </a:pPr>
            <a:endParaRPr lang="en-US" sz="2400" dirty="0"/>
          </a:p>
        </p:txBody>
      </p:sp>
    </p:spTree>
    <p:extLst>
      <p:ext uri="{BB962C8B-B14F-4D97-AF65-F5344CB8AC3E}">
        <p14:creationId xmlns:p14="http://schemas.microsoft.com/office/powerpoint/2010/main" val="36850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1" y="284176"/>
            <a:ext cx="9668932" cy="993806"/>
          </a:xfrm>
        </p:spPr>
        <p:txBody>
          <a:bodyPr/>
          <a:lstStyle/>
          <a:p>
            <a:pPr algn="ctr"/>
            <a:r>
              <a:rPr lang="en-US" dirty="0" smtClean="0"/>
              <a:t>Rationale for Redesigning the School Recognition System </a:t>
            </a:r>
            <a:br>
              <a:rPr lang="en-US" dirty="0" smtClean="0"/>
            </a:br>
            <a:r>
              <a:rPr lang="en-US" dirty="0" smtClean="0"/>
              <a:t>Spring 2017 Washington Achievement Awards</a:t>
            </a:r>
            <a:endParaRPr lang="en-US" dirty="0"/>
          </a:p>
        </p:txBody>
      </p:sp>
      <p:sp>
        <p:nvSpPr>
          <p:cNvPr id="3" name="Content Placeholder 2"/>
          <p:cNvSpPr>
            <a:spLocks noGrp="1"/>
          </p:cNvSpPr>
          <p:nvPr>
            <p:ph idx="1"/>
          </p:nvPr>
        </p:nvSpPr>
        <p:spPr>
          <a:xfrm>
            <a:off x="1143000" y="1617132"/>
            <a:ext cx="9076267" cy="4417907"/>
          </a:xfrm>
        </p:spPr>
        <p:txBody>
          <a:bodyPr>
            <a:noAutofit/>
          </a:bodyPr>
          <a:lstStyle/>
          <a:p>
            <a:r>
              <a:rPr lang="en-US" sz="2400" dirty="0" smtClean="0"/>
              <a:t>Approximately one-third of the school awards went </a:t>
            </a:r>
            <a:r>
              <a:rPr lang="en-US" sz="2400" dirty="0"/>
              <a:t>to a handful of districts, which </a:t>
            </a:r>
            <a:r>
              <a:rPr lang="en-US" sz="2400" dirty="0" smtClean="0"/>
              <a:t>were </a:t>
            </a:r>
            <a:r>
              <a:rPr lang="en-US" sz="2400" dirty="0"/>
              <a:t>mostly low poverty.</a:t>
            </a:r>
          </a:p>
          <a:p>
            <a:endParaRPr lang="en-US" sz="1200" dirty="0"/>
          </a:p>
          <a:p>
            <a:pPr marL="342874" lvl="2" indent="0">
              <a:buNone/>
            </a:pPr>
            <a:r>
              <a:rPr lang="en-US" sz="2000" dirty="0"/>
              <a:t>One-third of awarded schools (93 of 281 schools) were from </a:t>
            </a:r>
            <a:r>
              <a:rPr lang="en-US" sz="2000" dirty="0" smtClean="0"/>
              <a:t>five </a:t>
            </a:r>
            <a:r>
              <a:rPr lang="en-US" sz="2000" dirty="0"/>
              <a:t>school districts in the central Puget Sound area.</a:t>
            </a:r>
          </a:p>
          <a:p>
            <a:pPr lvl="2"/>
            <a:endParaRPr lang="en-US" sz="1200" dirty="0"/>
          </a:p>
          <a:p>
            <a:pPr marL="342874" lvl="2" indent="0">
              <a:buNone/>
            </a:pPr>
            <a:r>
              <a:rPr lang="en-US" sz="2000" dirty="0"/>
              <a:t>The 93 schools from </a:t>
            </a:r>
            <a:r>
              <a:rPr lang="en-US" sz="2000" dirty="0" smtClean="0"/>
              <a:t>the five school districts </a:t>
            </a:r>
            <a:r>
              <a:rPr lang="en-US" sz="2000" dirty="0"/>
              <a:t>had an average FRL rate of 11.8%.</a:t>
            </a:r>
          </a:p>
          <a:p>
            <a:pPr lvl="2"/>
            <a:endParaRPr lang="en-US" sz="1200" dirty="0"/>
          </a:p>
          <a:p>
            <a:r>
              <a:rPr lang="en-US" sz="2400" dirty="0" smtClean="0"/>
              <a:t>The </a:t>
            </a:r>
            <a:r>
              <a:rPr lang="en-US" sz="2400" dirty="0"/>
              <a:t>rationale to redesign the system was driven in part by the changes brought about by the shift to the Every Student Succeeds Act (ESSA) accountability system and by the desire of the organizations to make the school recognition system more equitable.</a:t>
            </a:r>
          </a:p>
        </p:txBody>
      </p:sp>
      <p:sp>
        <p:nvSpPr>
          <p:cNvPr id="4" name="Slide Number Placeholder 3"/>
          <p:cNvSpPr>
            <a:spLocks noGrp="1"/>
          </p:cNvSpPr>
          <p:nvPr>
            <p:ph type="sldNum" sz="quarter" idx="12"/>
          </p:nvPr>
        </p:nvSpPr>
        <p:spPr/>
        <p:txBody>
          <a:bodyPr/>
          <a:lstStyle/>
          <a:p>
            <a:fld id="{27F8F339-C5E8-4E9D-AC4B-5A62A6AD93E3}" type="slidenum">
              <a:rPr lang="en-US" smtClean="0"/>
              <a:pPr/>
              <a:t>4</a:t>
            </a:fld>
            <a:endParaRPr lang="en-US" dirty="0"/>
          </a:p>
        </p:txBody>
      </p:sp>
    </p:spTree>
    <p:extLst>
      <p:ext uri="{BB962C8B-B14F-4D97-AF65-F5344CB8AC3E}">
        <p14:creationId xmlns:p14="http://schemas.microsoft.com/office/powerpoint/2010/main" val="76186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75861" y="286604"/>
            <a:ext cx="10207487" cy="1253962"/>
          </a:xfrm>
        </p:spPr>
        <p:txBody>
          <a:bodyPr>
            <a:normAutofit/>
          </a:bodyPr>
          <a:lstStyle/>
          <a:p>
            <a:pPr algn="ctr"/>
            <a:r>
              <a:rPr lang="en-US" sz="3600" dirty="0"/>
              <a:t>Phase I Combined Quantitative Model</a:t>
            </a:r>
            <a:br>
              <a:rPr lang="en-US" sz="3600" dirty="0"/>
            </a:br>
            <a:r>
              <a:rPr lang="en-US" dirty="0">
                <a:latin typeface="Segoe UI" panose="020B0502040204020203" pitchFamily="34" charset="0"/>
                <a:cs typeface="Segoe UI" panose="020B0502040204020203" pitchFamily="34" charset="0"/>
              </a:rPr>
              <a:t>Schools Can Demonstrate Being Exemplary in Many </a:t>
            </a:r>
            <a:r>
              <a:rPr lang="en-US" dirty="0" smtClean="0">
                <a:latin typeface="Segoe UI" panose="020B0502040204020203" pitchFamily="34" charset="0"/>
                <a:cs typeface="Segoe UI" panose="020B0502040204020203" pitchFamily="34" charset="0"/>
              </a:rPr>
              <a:t>Ways</a:t>
            </a:r>
            <a:endParaRPr lang="en-US" dirty="0"/>
          </a:p>
        </p:txBody>
      </p:sp>
      <p:pic>
        <p:nvPicPr>
          <p:cNvPr id="7" name="Picture Placeholder 6" descr="Schools can be recognized by any of the three routes: closing gaps, growth, and or achievement."/>
          <p:cNvPicPr>
            <a:picLocks noGrp="1" noChangeAspect="1"/>
          </p:cNvPicPr>
          <p:nvPr>
            <p:ph type="pic" sz="quarter" idx="13"/>
          </p:nvPr>
        </p:nvPicPr>
        <p:blipFill>
          <a:blip r:embed="rId2"/>
          <a:srcRect t="525" b="525"/>
          <a:stretch>
            <a:fillRect/>
          </a:stretch>
        </p:blipFill>
        <p:spPr>
          <a:xfrm>
            <a:off x="824631" y="1941857"/>
            <a:ext cx="10058717" cy="4286250"/>
          </a:xfrm>
          <a:prstGeom prst="rect">
            <a:avLst/>
          </a:prstGeom>
        </p:spPr>
      </p:pic>
      <p:sp>
        <p:nvSpPr>
          <p:cNvPr id="4" name="Slide Number Placeholder 3"/>
          <p:cNvSpPr>
            <a:spLocks noGrp="1"/>
          </p:cNvSpPr>
          <p:nvPr>
            <p:ph type="sldNum" sz="quarter" idx="12"/>
          </p:nvPr>
        </p:nvSpPr>
        <p:spPr/>
        <p:txBody>
          <a:bodyPr/>
          <a:lstStyle/>
          <a:p>
            <a:fld id="{E31375A4-56A4-47D6-9801-1991572033F7}" type="slidenum">
              <a:rPr lang="en-US" smtClean="0"/>
              <a:pPr/>
              <a:t>5</a:t>
            </a:fld>
            <a:endParaRPr lang="en-US"/>
          </a:p>
        </p:txBody>
      </p:sp>
    </p:spTree>
    <p:extLst>
      <p:ext uri="{BB962C8B-B14F-4D97-AF65-F5344CB8AC3E}">
        <p14:creationId xmlns:p14="http://schemas.microsoft.com/office/powerpoint/2010/main" val="2112790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749717"/>
          </a:xfrm>
        </p:spPr>
        <p:txBody>
          <a:bodyPr>
            <a:normAutofit/>
          </a:bodyPr>
          <a:lstStyle/>
          <a:p>
            <a:pPr algn="ctr"/>
            <a:r>
              <a:rPr lang="en-US" sz="3200" dirty="0"/>
              <a:t>Phase I Combined Quantitative Model</a:t>
            </a:r>
          </a:p>
        </p:txBody>
      </p:sp>
      <p:pic>
        <p:nvPicPr>
          <p:cNvPr id="5" name="Content Placeholder 4" descr="The multiple routes to recognition rely on mutiple measures."/>
          <p:cNvPicPr>
            <a:picLocks noGrp="1" noChangeAspect="1"/>
          </p:cNvPicPr>
          <p:nvPr>
            <p:ph idx="1"/>
          </p:nvPr>
        </p:nvPicPr>
        <p:blipFill>
          <a:blip r:embed="rId2"/>
          <a:stretch>
            <a:fillRect/>
          </a:stretch>
        </p:blipFill>
        <p:spPr>
          <a:xfrm>
            <a:off x="280416" y="1036320"/>
            <a:ext cx="10655808" cy="5596127"/>
          </a:xfrm>
          <a:prstGeom prst="rect">
            <a:avLst/>
          </a:prstGeom>
        </p:spPr>
      </p:pic>
      <p:sp>
        <p:nvSpPr>
          <p:cNvPr id="4" name="Slide Number Placeholder 3"/>
          <p:cNvSpPr>
            <a:spLocks noGrp="1"/>
          </p:cNvSpPr>
          <p:nvPr>
            <p:ph type="sldNum" sz="quarter" idx="12"/>
          </p:nvPr>
        </p:nvSpPr>
        <p:spPr/>
        <p:txBody>
          <a:bodyPr/>
          <a:lstStyle/>
          <a:p>
            <a:fld id="{E31375A4-56A4-47D6-9801-1991572033F7}" type="slidenum">
              <a:rPr lang="en-US" smtClean="0"/>
              <a:pPr/>
              <a:t>6</a:t>
            </a:fld>
            <a:endParaRPr lang="en-US"/>
          </a:p>
        </p:txBody>
      </p:sp>
    </p:spTree>
    <p:extLst>
      <p:ext uri="{BB962C8B-B14F-4D97-AF65-F5344CB8AC3E}">
        <p14:creationId xmlns:p14="http://schemas.microsoft.com/office/powerpoint/2010/main" val="504252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068" y="286603"/>
            <a:ext cx="10261600" cy="881797"/>
          </a:xfrm>
        </p:spPr>
        <p:txBody>
          <a:bodyPr>
            <a:normAutofit fontScale="90000"/>
          </a:bodyPr>
          <a:lstStyle/>
          <a:p>
            <a:pPr algn="ctr"/>
            <a:r>
              <a:rPr lang="en-US" dirty="0" smtClean="0"/>
              <a:t>Phase I School Recognition - Closing Gaps Route</a:t>
            </a:r>
            <a:br>
              <a:rPr lang="en-US" dirty="0" smtClean="0"/>
            </a:br>
            <a:r>
              <a:rPr lang="en-US" dirty="0" smtClean="0"/>
              <a:t>Schools Identified for Support Closed Gaps for Certain Student Groups</a:t>
            </a:r>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pPr/>
              <a:t>7</a:t>
            </a:fld>
            <a:endParaRPr lang="en-US"/>
          </a:p>
        </p:txBody>
      </p:sp>
      <p:pic>
        <p:nvPicPr>
          <p:cNvPr id="7" name="Content Placeholder 6" descr="The Closing Gaps route to recognition is available only to schools identified for support in the winter 2018 WSIF."/>
          <p:cNvPicPr>
            <a:picLocks noGrp="1" noChangeAspect="1"/>
          </p:cNvPicPr>
          <p:nvPr>
            <p:ph idx="1"/>
          </p:nvPr>
        </p:nvPicPr>
        <p:blipFill>
          <a:blip r:embed="rId2"/>
          <a:stretch>
            <a:fillRect/>
          </a:stretch>
        </p:blipFill>
        <p:spPr>
          <a:xfrm>
            <a:off x="316992" y="1168400"/>
            <a:ext cx="10741152" cy="5316785"/>
          </a:xfrm>
          <a:prstGeom prst="rect">
            <a:avLst/>
          </a:prstGeom>
        </p:spPr>
      </p:pic>
    </p:spTree>
    <p:extLst>
      <p:ext uri="{BB962C8B-B14F-4D97-AF65-F5344CB8AC3E}">
        <p14:creationId xmlns:p14="http://schemas.microsoft.com/office/powerpoint/2010/main" val="343187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53" y="169333"/>
            <a:ext cx="10703980" cy="863601"/>
          </a:xfrm>
        </p:spPr>
        <p:txBody>
          <a:bodyPr>
            <a:normAutofit fontScale="90000"/>
          </a:bodyPr>
          <a:lstStyle/>
          <a:p>
            <a:pPr algn="ctr"/>
            <a:r>
              <a:rPr lang="en-US" dirty="0" smtClean="0"/>
              <a:t>Phase I School Recognition - Growth Route</a:t>
            </a:r>
            <a:br>
              <a:rPr lang="en-US" dirty="0" smtClean="0"/>
            </a:br>
            <a:r>
              <a:rPr lang="en-US" dirty="0" smtClean="0"/>
              <a:t>Schools Demonstrating the Greatest Growth on the most Reportable Measures</a:t>
            </a:r>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pPr/>
              <a:t>8</a:t>
            </a:fld>
            <a:endParaRPr lang="en-US"/>
          </a:p>
        </p:txBody>
      </p:sp>
      <p:pic>
        <p:nvPicPr>
          <p:cNvPr id="6" name="Content Placeholder 5" descr="All schools are eligible for recogniton through the Growth route if the school in a top performer on enough of the ten possible measures."/>
          <p:cNvPicPr>
            <a:picLocks noGrp="1" noChangeAspect="1"/>
          </p:cNvPicPr>
          <p:nvPr>
            <p:ph idx="1"/>
          </p:nvPr>
        </p:nvPicPr>
        <p:blipFill>
          <a:blip r:embed="rId2"/>
          <a:stretch>
            <a:fillRect/>
          </a:stretch>
        </p:blipFill>
        <p:spPr>
          <a:xfrm>
            <a:off x="256033" y="1133856"/>
            <a:ext cx="10860700" cy="5583935"/>
          </a:xfrm>
          <a:prstGeom prst="rect">
            <a:avLst/>
          </a:prstGeom>
        </p:spPr>
      </p:pic>
    </p:spTree>
    <p:extLst>
      <p:ext uri="{BB962C8B-B14F-4D97-AF65-F5344CB8AC3E}">
        <p14:creationId xmlns:p14="http://schemas.microsoft.com/office/powerpoint/2010/main" val="20574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69232" y="286604"/>
            <a:ext cx="10543325" cy="836517"/>
          </a:xfrm>
        </p:spPr>
        <p:txBody>
          <a:bodyPr>
            <a:normAutofit/>
          </a:bodyPr>
          <a:lstStyle/>
          <a:p>
            <a:pPr algn="ctr"/>
            <a:r>
              <a:rPr lang="en-US" sz="2800" dirty="0" smtClean="0"/>
              <a:t>Phase I School Recognition - Achievement Route</a:t>
            </a:r>
            <a:br>
              <a:rPr lang="en-US" sz="2800" dirty="0" smtClean="0"/>
            </a:br>
            <a:r>
              <a:rPr lang="en-US" sz="2800" dirty="0" smtClean="0"/>
              <a:t>Schools Demonstrating the Highest Performance on Multiple Measures</a:t>
            </a:r>
            <a:endParaRPr lang="en-US" sz="2800" dirty="0"/>
          </a:p>
        </p:txBody>
      </p:sp>
      <p:pic>
        <p:nvPicPr>
          <p:cNvPr id="6" name="Picture 5" descr="Schools identified through the Achievemnet route must be a top performer on at laest two measures."/>
          <p:cNvPicPr>
            <a:picLocks noChangeAspect="1"/>
          </p:cNvPicPr>
          <p:nvPr/>
        </p:nvPicPr>
        <p:blipFill>
          <a:blip r:embed="rId2"/>
          <a:stretch>
            <a:fillRect/>
          </a:stretch>
        </p:blipFill>
        <p:spPr>
          <a:xfrm>
            <a:off x="192815" y="1123121"/>
            <a:ext cx="10819742" cy="5544625"/>
          </a:xfrm>
          <a:prstGeom prst="rect">
            <a:avLst/>
          </a:prstGeom>
        </p:spPr>
      </p:pic>
      <p:sp>
        <p:nvSpPr>
          <p:cNvPr id="4" name="Slide Number Placeholder 3"/>
          <p:cNvSpPr>
            <a:spLocks noGrp="1"/>
          </p:cNvSpPr>
          <p:nvPr>
            <p:ph type="sldNum" sz="quarter" idx="12"/>
          </p:nvPr>
        </p:nvSpPr>
        <p:spPr/>
        <p:txBody>
          <a:bodyPr/>
          <a:lstStyle/>
          <a:p>
            <a:fld id="{E31375A4-56A4-47D6-9801-1991572033F7}" type="slidenum">
              <a:rPr lang="en-US" smtClean="0"/>
              <a:pPr/>
              <a:t>9</a:t>
            </a:fld>
            <a:endParaRPr lang="en-US"/>
          </a:p>
        </p:txBody>
      </p:sp>
    </p:spTree>
    <p:extLst>
      <p:ext uri="{BB962C8B-B14F-4D97-AF65-F5344CB8AC3E}">
        <p14:creationId xmlns:p14="http://schemas.microsoft.com/office/powerpoint/2010/main" val="470935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trospect">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3637</TotalTime>
  <Words>1861</Words>
  <Application>Microsoft Office PowerPoint</Application>
  <PresentationFormat>Widescreen</PresentationFormat>
  <Paragraphs>354</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Cambria</vt:lpstr>
      <vt:lpstr>Segoe UI</vt:lpstr>
      <vt:lpstr>Times New Roman</vt:lpstr>
      <vt:lpstr>Wingdings</vt:lpstr>
      <vt:lpstr>Retrospect</vt:lpstr>
      <vt:lpstr>School Recognition – Phase II</vt:lpstr>
      <vt:lpstr>Phase I Metrics</vt:lpstr>
      <vt:lpstr>Statutory Direction: 28A.657.110</vt:lpstr>
      <vt:lpstr>Rationale for Redesigning the School Recognition System  Spring 2017 Washington Achievement Awards</vt:lpstr>
      <vt:lpstr>Phase I Combined Quantitative Model Schools Can Demonstrate Being Exemplary in Many Ways</vt:lpstr>
      <vt:lpstr>Phase I Combined Quantitative Model</vt:lpstr>
      <vt:lpstr>Phase I School Recognition - Closing Gaps Route Schools Identified for Support Closed Gaps for Certain Student Groups</vt:lpstr>
      <vt:lpstr>Phase I School Recognition - Growth Route Schools Demonstrating the Greatest Growth on the most Reportable Measures</vt:lpstr>
      <vt:lpstr>Phase I School Recognition - Achievement Route Schools Demonstrating the Highest Performance on Multiple Measures</vt:lpstr>
      <vt:lpstr>Phase I Results</vt:lpstr>
      <vt:lpstr>216 Schools Earned Recognition</vt:lpstr>
      <vt:lpstr>Recognition – Achievement Route</vt:lpstr>
      <vt:lpstr>Spring 2019 Recognized Schools</vt:lpstr>
      <vt:lpstr>Recognized Schools – Performance Along a Continuum </vt:lpstr>
      <vt:lpstr>Disproportionately Low Rate of Recognition? High Schools</vt:lpstr>
      <vt:lpstr>Recognition - Achievement Route</vt:lpstr>
      <vt:lpstr>Phase II Considerations and Discussion</vt:lpstr>
      <vt:lpstr>Questions to Consider</vt:lpstr>
      <vt:lpstr>SBE-EOGOAC-OSPI Joint Workgroup Meeting (July 30) Information on Additional Metrics</vt:lpstr>
      <vt:lpstr>Should the Recognition System Differentiate Performance Thresholds by School Level, Type, or other School Characteristics?</vt:lpstr>
      <vt:lpstr>Phase I Recognized Schools by ESD</vt:lpstr>
      <vt:lpstr>Phase I Recognized Schools by School Size</vt:lpstr>
      <vt:lpstr>Should the School Recognition System Expand the Explicit Consideration of Race, Income, or Special Populations when Evaluating Growth?</vt:lpstr>
      <vt:lpstr>Phase I Combined Quantitative Model Schools Can Demonstrate Being Exemplary in Several Ways</vt:lpstr>
      <vt:lpstr>Example: Suggested Phase II Combined Quantitative Model Schools Can Demonstrate Being Exemplary in More Ways</vt:lpstr>
      <vt:lpstr>Student Groups Making Annual Step Increases Toward Meeting Long-Term Goals</vt:lpstr>
      <vt:lpstr>Phase II General Work Plan and Timeline</vt:lpstr>
      <vt:lpstr>Contact Information</vt:lpstr>
    </vt:vector>
  </TitlesOfParts>
  <Company>Washington Technology Solutions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Moon, Jean (WaTech)</dc:creator>
  <cp:lastModifiedBy>Cindy Jouper</cp:lastModifiedBy>
  <cp:revision>205</cp:revision>
  <dcterms:created xsi:type="dcterms:W3CDTF">2018-05-08T20:06:58Z</dcterms:created>
  <dcterms:modified xsi:type="dcterms:W3CDTF">2020-02-26T20:38:01Z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