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2"/>
  </p:notesMasterIdLst>
  <p:handoutMasterIdLst>
    <p:handoutMasterId r:id="rId23"/>
  </p:handoutMasterIdLst>
  <p:sldIdLst>
    <p:sldId id="256" r:id="rId2"/>
    <p:sldId id="318" r:id="rId3"/>
    <p:sldId id="258" r:id="rId4"/>
    <p:sldId id="259" r:id="rId5"/>
    <p:sldId id="282" r:id="rId6"/>
    <p:sldId id="293" r:id="rId7"/>
    <p:sldId id="311" r:id="rId8"/>
    <p:sldId id="306" r:id="rId9"/>
    <p:sldId id="267" r:id="rId10"/>
    <p:sldId id="268" r:id="rId11"/>
    <p:sldId id="277" r:id="rId12"/>
    <p:sldId id="270" r:id="rId13"/>
    <p:sldId id="278" r:id="rId14"/>
    <p:sldId id="319" r:id="rId15"/>
    <p:sldId id="320" r:id="rId16"/>
    <p:sldId id="323" r:id="rId17"/>
    <p:sldId id="321" r:id="rId18"/>
    <p:sldId id="324" r:id="rId19"/>
    <p:sldId id="273" r:id="rId20"/>
    <p:sldId id="325" r:id="rId21"/>
  </p:sldIdLst>
  <p:sldSz cx="12192000" cy="6858000"/>
  <p:notesSz cx="69977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FFD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368" autoAdjust="0"/>
    <p:restoredTop sz="94707" autoAdjust="0"/>
  </p:normalViewPr>
  <p:slideViewPr>
    <p:cSldViewPr snapToGrid="0">
      <p:cViewPr varScale="1">
        <p:scale>
          <a:sx n="124" d="100"/>
          <a:sy n="124" d="100"/>
        </p:scale>
        <p:origin x="-108" y="-15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3086"/>
    </p:cViewPr>
  </p:sorterViewPr>
  <p:notesViewPr>
    <p:cSldViewPr snapToGrid="0">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2337" cy="465797"/>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63747" y="0"/>
            <a:ext cx="3032337" cy="465797"/>
          </a:xfrm>
          <a:prstGeom prst="rect">
            <a:avLst/>
          </a:prstGeom>
        </p:spPr>
        <p:txBody>
          <a:bodyPr vert="horz" lIns="93031" tIns="46516" rIns="93031" bIns="46516" rtlCol="0"/>
          <a:lstStyle>
            <a:lvl1pPr algn="r">
              <a:defRPr sz="1200"/>
            </a:lvl1pPr>
          </a:lstStyle>
          <a:p>
            <a:fld id="{2E22DA45-BFA8-4266-90F0-6A90F11076AA}" type="datetimeFigureOut">
              <a:rPr lang="en-US" smtClean="0"/>
              <a:t>6/19/2014</a:t>
            </a:fld>
            <a:endParaRPr lang="en-US"/>
          </a:p>
        </p:txBody>
      </p:sp>
      <p:sp>
        <p:nvSpPr>
          <p:cNvPr id="4" name="Footer Placeholder 3"/>
          <p:cNvSpPr>
            <a:spLocks noGrp="1"/>
          </p:cNvSpPr>
          <p:nvPr>
            <p:ph type="ftr" sz="quarter" idx="2"/>
          </p:nvPr>
        </p:nvSpPr>
        <p:spPr>
          <a:xfrm>
            <a:off x="3" y="8817906"/>
            <a:ext cx="3032337" cy="465796"/>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63747" y="8817906"/>
            <a:ext cx="3032337" cy="465796"/>
          </a:xfrm>
          <a:prstGeom prst="rect">
            <a:avLst/>
          </a:prstGeom>
        </p:spPr>
        <p:txBody>
          <a:bodyPr vert="horz" lIns="93031" tIns="46516" rIns="93031" bIns="46516" rtlCol="0" anchor="b"/>
          <a:lstStyle>
            <a:lvl1pPr algn="r">
              <a:defRPr sz="1200"/>
            </a:lvl1pPr>
          </a:lstStyle>
          <a:p>
            <a:fld id="{17CBC01E-C6A4-403C-9F46-954885D47205}" type="slidenum">
              <a:rPr lang="en-US" smtClean="0"/>
              <a:t>‹#›</a:t>
            </a:fld>
            <a:endParaRPr lang="en-US"/>
          </a:p>
        </p:txBody>
      </p:sp>
    </p:spTree>
    <p:extLst>
      <p:ext uri="{BB962C8B-B14F-4D97-AF65-F5344CB8AC3E}">
        <p14:creationId xmlns:p14="http://schemas.microsoft.com/office/powerpoint/2010/main" val="53038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212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988" y="0"/>
            <a:ext cx="3032125" cy="465138"/>
          </a:xfrm>
          <a:prstGeom prst="rect">
            <a:avLst/>
          </a:prstGeom>
        </p:spPr>
        <p:txBody>
          <a:bodyPr vert="horz" lIns="91440" tIns="45720" rIns="91440" bIns="45720" rtlCol="0"/>
          <a:lstStyle>
            <a:lvl1pPr algn="r">
              <a:defRPr sz="1200"/>
            </a:lvl1pPr>
          </a:lstStyle>
          <a:p>
            <a:fld id="{977483C8-37FC-449A-BBE6-8C8C765BB2AA}" type="datetimeFigureOut">
              <a:rPr lang="en-US" smtClean="0"/>
              <a:t>6/19/2014</a:t>
            </a:fld>
            <a:endParaRPr lang="en-US"/>
          </a:p>
        </p:txBody>
      </p:sp>
      <p:sp>
        <p:nvSpPr>
          <p:cNvPr id="4" name="Slide Image Placeholder 3"/>
          <p:cNvSpPr>
            <a:spLocks noGrp="1" noRot="1" noChangeAspect="1"/>
          </p:cNvSpPr>
          <p:nvPr>
            <p:ph type="sldImg" idx="2"/>
          </p:nvPr>
        </p:nvSpPr>
        <p:spPr>
          <a:xfrm>
            <a:off x="71437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67224"/>
            <a:ext cx="5597525" cy="36560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18564"/>
            <a:ext cx="303212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988" y="8818564"/>
            <a:ext cx="3032125" cy="465138"/>
          </a:xfrm>
          <a:prstGeom prst="rect">
            <a:avLst/>
          </a:prstGeom>
        </p:spPr>
        <p:txBody>
          <a:bodyPr vert="horz" lIns="91440" tIns="45720" rIns="91440" bIns="45720" rtlCol="0" anchor="b"/>
          <a:lstStyle>
            <a:lvl1pPr algn="r">
              <a:defRPr sz="1200"/>
            </a:lvl1pPr>
          </a:lstStyle>
          <a:p>
            <a:fld id="{C3C6CD22-7EDA-4E81-93DC-FBC33833B4B1}" type="slidenum">
              <a:rPr lang="en-US" smtClean="0"/>
              <a:t>‹#›</a:t>
            </a:fld>
            <a:endParaRPr lang="en-US"/>
          </a:p>
        </p:txBody>
      </p:sp>
    </p:spTree>
    <p:extLst>
      <p:ext uri="{BB962C8B-B14F-4D97-AF65-F5344CB8AC3E}">
        <p14:creationId xmlns:p14="http://schemas.microsoft.com/office/powerpoint/2010/main" val="1692107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1</a:t>
            </a:fld>
            <a:endParaRPr lang="en-US"/>
          </a:p>
        </p:txBody>
      </p:sp>
    </p:spTree>
    <p:extLst>
      <p:ext uri="{BB962C8B-B14F-4D97-AF65-F5344CB8AC3E}">
        <p14:creationId xmlns:p14="http://schemas.microsoft.com/office/powerpoint/2010/main" val="245811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11</a:t>
            </a:fld>
            <a:endParaRPr lang="en-US"/>
          </a:p>
        </p:txBody>
      </p:sp>
    </p:spTree>
    <p:extLst>
      <p:ext uri="{BB962C8B-B14F-4D97-AF65-F5344CB8AC3E}">
        <p14:creationId xmlns:p14="http://schemas.microsoft.com/office/powerpoint/2010/main" val="2548699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12</a:t>
            </a:fld>
            <a:endParaRPr lang="en-US"/>
          </a:p>
        </p:txBody>
      </p:sp>
    </p:spTree>
    <p:extLst>
      <p:ext uri="{BB962C8B-B14F-4D97-AF65-F5344CB8AC3E}">
        <p14:creationId xmlns:p14="http://schemas.microsoft.com/office/powerpoint/2010/main" val="4073211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13</a:t>
            </a:fld>
            <a:endParaRPr lang="en-US"/>
          </a:p>
        </p:txBody>
      </p:sp>
    </p:spTree>
    <p:extLst>
      <p:ext uri="{BB962C8B-B14F-4D97-AF65-F5344CB8AC3E}">
        <p14:creationId xmlns:p14="http://schemas.microsoft.com/office/powerpoint/2010/main" val="2667613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19</a:t>
            </a:fld>
            <a:endParaRPr lang="en-US"/>
          </a:p>
        </p:txBody>
      </p:sp>
    </p:spTree>
    <p:extLst>
      <p:ext uri="{BB962C8B-B14F-4D97-AF65-F5344CB8AC3E}">
        <p14:creationId xmlns:p14="http://schemas.microsoft.com/office/powerpoint/2010/main" val="3241822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12,717 FTES enrollments in 2011-12, Running Start resulted in a savings of about $45.0 million for parents and students and about $42.2 million for taxpayers. The savings represent the tuition and state support costs of 12,717 FTES students attending a higher education institution for one year. </a:t>
            </a:r>
          </a:p>
        </p:txBody>
      </p:sp>
      <p:sp>
        <p:nvSpPr>
          <p:cNvPr id="4" name="Slide Number Placeholder 3"/>
          <p:cNvSpPr>
            <a:spLocks noGrp="1"/>
          </p:cNvSpPr>
          <p:nvPr>
            <p:ph type="sldNum" sz="quarter" idx="10"/>
          </p:nvPr>
        </p:nvSpPr>
        <p:spPr/>
        <p:txBody>
          <a:bodyPr/>
          <a:lstStyle/>
          <a:p>
            <a:fld id="{C3C6CD22-7EDA-4E81-93DC-FBC33833B4B1}" type="slidenum">
              <a:rPr lang="en-US" smtClean="0"/>
              <a:t>3</a:t>
            </a:fld>
            <a:endParaRPr lang="en-US"/>
          </a:p>
        </p:txBody>
      </p:sp>
    </p:spTree>
    <p:extLst>
      <p:ext uri="{BB962C8B-B14F-4D97-AF65-F5344CB8AC3E}">
        <p14:creationId xmlns:p14="http://schemas.microsoft.com/office/powerpoint/2010/main" val="3003826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4</a:t>
            </a:fld>
            <a:endParaRPr lang="en-US"/>
          </a:p>
        </p:txBody>
      </p:sp>
    </p:spTree>
    <p:extLst>
      <p:ext uri="{BB962C8B-B14F-4D97-AF65-F5344CB8AC3E}">
        <p14:creationId xmlns:p14="http://schemas.microsoft.com/office/powerpoint/2010/main" val="1285748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5</a:t>
            </a:fld>
            <a:endParaRPr lang="en-US"/>
          </a:p>
        </p:txBody>
      </p:sp>
    </p:spTree>
    <p:extLst>
      <p:ext uri="{BB962C8B-B14F-4D97-AF65-F5344CB8AC3E}">
        <p14:creationId xmlns:p14="http://schemas.microsoft.com/office/powerpoint/2010/main" val="345699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6</a:t>
            </a:fld>
            <a:endParaRPr lang="en-US"/>
          </a:p>
        </p:txBody>
      </p:sp>
    </p:spTree>
    <p:extLst>
      <p:ext uri="{BB962C8B-B14F-4D97-AF65-F5344CB8AC3E}">
        <p14:creationId xmlns:p14="http://schemas.microsoft.com/office/powerpoint/2010/main" val="109276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7</a:t>
            </a:fld>
            <a:endParaRPr lang="en-US"/>
          </a:p>
        </p:txBody>
      </p:sp>
    </p:spTree>
    <p:extLst>
      <p:ext uri="{BB962C8B-B14F-4D97-AF65-F5344CB8AC3E}">
        <p14:creationId xmlns:p14="http://schemas.microsoft.com/office/powerpoint/2010/main" val="1327651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8</a:t>
            </a:fld>
            <a:endParaRPr lang="en-US"/>
          </a:p>
        </p:txBody>
      </p:sp>
    </p:spTree>
    <p:extLst>
      <p:ext uri="{BB962C8B-B14F-4D97-AF65-F5344CB8AC3E}">
        <p14:creationId xmlns:p14="http://schemas.microsoft.com/office/powerpoint/2010/main" val="749556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9</a:t>
            </a:fld>
            <a:endParaRPr lang="en-US"/>
          </a:p>
        </p:txBody>
      </p:sp>
    </p:spTree>
    <p:extLst>
      <p:ext uri="{BB962C8B-B14F-4D97-AF65-F5344CB8AC3E}">
        <p14:creationId xmlns:p14="http://schemas.microsoft.com/office/powerpoint/2010/main" val="1713158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C6CD22-7EDA-4E81-93DC-FBC33833B4B1}" type="slidenum">
              <a:rPr lang="en-US" smtClean="0"/>
              <a:t>10</a:t>
            </a:fld>
            <a:endParaRPr lang="en-US"/>
          </a:p>
        </p:txBody>
      </p:sp>
    </p:spTree>
    <p:extLst>
      <p:ext uri="{BB962C8B-B14F-4D97-AF65-F5344CB8AC3E}">
        <p14:creationId xmlns:p14="http://schemas.microsoft.com/office/powerpoint/2010/main" val="4144209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777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5150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589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066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11723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7568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63538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45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04013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706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18379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510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267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253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5827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576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6/19/2014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723156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mike.hubert@k12.wa.u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Deb.Came@K12.wa.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41041" y="3547872"/>
            <a:ext cx="8915399" cy="2262781"/>
          </a:xfrm>
        </p:spPr>
        <p:txBody>
          <a:bodyPr>
            <a:normAutofit fontScale="90000"/>
          </a:bodyPr>
          <a:lstStyle/>
          <a:p>
            <a:pPr algn="ctr"/>
            <a:r>
              <a:rPr lang="en-US" dirty="0" smtClean="0"/>
              <a:t>SBE Achievement &amp; Accountability Workgroup</a:t>
            </a:r>
            <a:br>
              <a:rPr lang="en-US" dirty="0" smtClean="0"/>
            </a:br>
            <a:r>
              <a:rPr lang="en-US" dirty="0"/>
              <a:t/>
            </a:r>
            <a:br>
              <a:rPr lang="en-US" dirty="0"/>
            </a:br>
            <a:r>
              <a:rPr lang="en-US" dirty="0" smtClean="0"/>
              <a:t/>
            </a:r>
            <a:br>
              <a:rPr lang="en-US" dirty="0" smtClean="0"/>
            </a:br>
            <a:r>
              <a:rPr lang="en-US" dirty="0" smtClean="0"/>
              <a:t>Dual Credit Options in WA </a:t>
            </a:r>
            <a:endParaRPr lang="en-US" dirty="0"/>
          </a:p>
        </p:txBody>
      </p:sp>
      <p:sp>
        <p:nvSpPr>
          <p:cNvPr id="4" name="TextBox 3"/>
          <p:cNvSpPr txBox="1"/>
          <p:nvPr/>
        </p:nvSpPr>
        <p:spPr>
          <a:xfrm>
            <a:off x="6898741" y="235390"/>
            <a:ext cx="4605870" cy="461665"/>
          </a:xfrm>
          <a:prstGeom prst="rect">
            <a:avLst/>
          </a:prstGeom>
          <a:noFill/>
        </p:spPr>
        <p:txBody>
          <a:bodyPr wrap="square" rtlCol="0">
            <a:spAutoFit/>
          </a:bodyPr>
          <a:lstStyle/>
          <a:p>
            <a:pPr algn="ctr"/>
            <a:r>
              <a:rPr lang="en-US" sz="2400" dirty="0" smtClean="0"/>
              <a:t>June 20, 2014</a:t>
            </a:r>
            <a:endParaRPr lang="en-US" sz="2400" dirty="0"/>
          </a:p>
        </p:txBody>
      </p:sp>
    </p:spTree>
    <p:extLst>
      <p:ext uri="{BB962C8B-B14F-4D97-AF65-F5344CB8AC3E}">
        <p14:creationId xmlns:p14="http://schemas.microsoft.com/office/powerpoint/2010/main" val="2242537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9543" y="624110"/>
            <a:ext cx="8911687" cy="1280890"/>
          </a:xfrm>
        </p:spPr>
        <p:txBody>
          <a:bodyPr>
            <a:normAutofit fontScale="90000"/>
          </a:bodyPr>
          <a:lstStyle/>
          <a:p>
            <a:r>
              <a:rPr lang="en-US" dirty="0" smtClean="0"/>
              <a:t>2SHB 1642 </a:t>
            </a:r>
            <a:r>
              <a:rPr lang="en-US" dirty="0"/>
              <a:t>Components </a:t>
            </a:r>
            <a:br>
              <a:rPr lang="en-US" dirty="0"/>
            </a:br>
            <a:r>
              <a:rPr lang="en-US" dirty="0" smtClean="0"/>
              <a:t> </a:t>
            </a:r>
            <a:r>
              <a:rPr lang="en-US" sz="2700" dirty="0" smtClean="0"/>
              <a:t>#1:  Academic </a:t>
            </a:r>
            <a:r>
              <a:rPr lang="en-US" sz="2700" dirty="0"/>
              <a:t>Acceleration School Board policy adoption encouraged</a:t>
            </a:r>
            <a:r>
              <a:rPr lang="en-US" dirty="0"/>
              <a:t/>
            </a:r>
            <a:br>
              <a:rPr lang="en-US" dirty="0"/>
            </a:br>
            <a:endParaRPr lang="en-US" dirty="0"/>
          </a:p>
        </p:txBody>
      </p:sp>
      <p:sp>
        <p:nvSpPr>
          <p:cNvPr id="3" name="Content Placeholder 2"/>
          <p:cNvSpPr>
            <a:spLocks noGrp="1"/>
          </p:cNvSpPr>
          <p:nvPr>
            <p:ph idx="1"/>
          </p:nvPr>
        </p:nvSpPr>
        <p:spPr>
          <a:xfrm>
            <a:off x="2519543" y="2577738"/>
            <a:ext cx="8915400" cy="2577737"/>
          </a:xfrm>
        </p:spPr>
        <p:txBody>
          <a:bodyPr/>
          <a:lstStyle/>
          <a:p>
            <a:pPr lvl="1"/>
            <a:r>
              <a:rPr lang="en-US" dirty="0" smtClean="0"/>
              <a:t>Automatic enrollment in next most rigorous level of advance courses offered</a:t>
            </a:r>
          </a:p>
          <a:p>
            <a:pPr lvl="1"/>
            <a:r>
              <a:rPr lang="en-US" dirty="0" smtClean="0"/>
              <a:t>Subject matter of the advanced courses depends on statewide assessment results</a:t>
            </a:r>
          </a:p>
          <a:p>
            <a:pPr lvl="1"/>
            <a:r>
              <a:rPr lang="en-US" dirty="0" smtClean="0"/>
              <a:t>District must notify students/parents of the policy and advanced courses available</a:t>
            </a:r>
          </a:p>
          <a:p>
            <a:pPr lvl="1"/>
            <a:r>
              <a:rPr lang="en-US" dirty="0" smtClean="0"/>
              <a:t>Opt out provisions for parent</a:t>
            </a:r>
          </a:p>
          <a:p>
            <a:endParaRPr lang="en-US" dirty="0"/>
          </a:p>
        </p:txBody>
      </p:sp>
    </p:spTree>
    <p:extLst>
      <p:ext uri="{BB962C8B-B14F-4D97-AF65-F5344CB8AC3E}">
        <p14:creationId xmlns:p14="http://schemas.microsoft.com/office/powerpoint/2010/main" val="853361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623331"/>
          </a:xfrm>
        </p:spPr>
        <p:txBody>
          <a:bodyPr>
            <a:normAutofit/>
          </a:bodyPr>
          <a:lstStyle/>
          <a:p>
            <a:r>
              <a:rPr lang="en-US" dirty="0"/>
              <a:t>2SHB 1642 </a:t>
            </a:r>
            <a:r>
              <a:rPr lang="en-US" dirty="0" smtClean="0"/>
              <a:t>Components</a:t>
            </a:r>
            <a:br>
              <a:rPr lang="en-US" dirty="0" smtClean="0"/>
            </a:br>
            <a:r>
              <a:rPr lang="en-US" dirty="0" smtClean="0"/>
              <a:t/>
            </a:r>
            <a:br>
              <a:rPr lang="en-US" dirty="0" smtClean="0"/>
            </a:br>
            <a:r>
              <a:rPr lang="en-US" sz="2400" dirty="0" smtClean="0"/>
              <a:t>#2:  Competitive Grants</a:t>
            </a:r>
            <a:endParaRPr lang="en-US" sz="2400" dirty="0"/>
          </a:p>
        </p:txBody>
      </p:sp>
      <p:sp>
        <p:nvSpPr>
          <p:cNvPr id="3" name="Content Placeholder 2"/>
          <p:cNvSpPr>
            <a:spLocks noGrp="1"/>
          </p:cNvSpPr>
          <p:nvPr>
            <p:ph idx="1"/>
          </p:nvPr>
        </p:nvSpPr>
        <p:spPr>
          <a:xfrm>
            <a:off x="2589212" y="2478794"/>
            <a:ext cx="8915400" cy="3432427"/>
          </a:xfrm>
        </p:spPr>
        <p:txBody>
          <a:bodyPr/>
          <a:lstStyle/>
          <a:p>
            <a:pPr marL="0" indent="0">
              <a:buNone/>
            </a:pPr>
            <a:r>
              <a:rPr lang="en-US" dirty="0" smtClean="0"/>
              <a:t>Purpose:  To support </a:t>
            </a:r>
            <a:r>
              <a:rPr lang="en-US" dirty="0"/>
              <a:t>teacher </a:t>
            </a:r>
            <a:r>
              <a:rPr lang="en-US" dirty="0" smtClean="0"/>
              <a:t>training, curriculum</a:t>
            </a:r>
            <a:r>
              <a:rPr lang="en-US" dirty="0"/>
              <a:t>, technology, examination fees, and other costs </a:t>
            </a:r>
            <a:r>
              <a:rPr lang="en-US" dirty="0" smtClean="0"/>
              <a:t>associated with </a:t>
            </a:r>
            <a:r>
              <a:rPr lang="en-US" dirty="0"/>
              <a:t>offering dual credit courses to high school students</a:t>
            </a:r>
            <a:r>
              <a:rPr lang="en-US" dirty="0" smtClean="0"/>
              <a:t>.</a:t>
            </a:r>
          </a:p>
          <a:p>
            <a:pPr marL="0" indent="0">
              <a:buNone/>
            </a:pPr>
            <a:endParaRPr lang="en-US" dirty="0"/>
          </a:p>
          <a:p>
            <a:pPr marL="0" indent="0">
              <a:buNone/>
            </a:pPr>
            <a:r>
              <a:rPr lang="en-US" dirty="0"/>
              <a:t>i</a:t>
            </a:r>
            <a:r>
              <a:rPr lang="en-US" dirty="0" smtClean="0"/>
              <a:t>Grants Package 661 Dual Credit Capacity Expansion Competitive Grants</a:t>
            </a:r>
          </a:p>
          <a:p>
            <a:pPr marL="0" indent="0" algn="ctr">
              <a:buNone/>
            </a:pPr>
            <a:endParaRPr lang="en-US" dirty="0"/>
          </a:p>
        </p:txBody>
      </p:sp>
    </p:spTree>
    <p:extLst>
      <p:ext uri="{BB962C8B-B14F-4D97-AF65-F5344CB8AC3E}">
        <p14:creationId xmlns:p14="http://schemas.microsoft.com/office/powerpoint/2010/main" val="2534185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Grant Requirements</a:t>
            </a:r>
            <a:endParaRPr lang="en-US" dirty="0"/>
          </a:p>
        </p:txBody>
      </p:sp>
      <p:sp>
        <p:nvSpPr>
          <p:cNvPr id="3" name="Content Placeholder 2"/>
          <p:cNvSpPr>
            <a:spLocks noGrp="1"/>
          </p:cNvSpPr>
          <p:nvPr>
            <p:ph idx="1"/>
          </p:nvPr>
        </p:nvSpPr>
        <p:spPr/>
        <p:txBody>
          <a:bodyPr/>
          <a:lstStyle/>
          <a:p>
            <a:pPr lvl="1"/>
            <a:r>
              <a:rPr lang="en-US" sz="1800" dirty="0" smtClean="0"/>
              <a:t>Must have an Academic Acceleration board policy that address the 4 elements</a:t>
            </a:r>
          </a:p>
          <a:p>
            <a:pPr lvl="2"/>
            <a:r>
              <a:rPr lang="en-US" sz="1800" dirty="0" smtClean="0"/>
              <a:t>Automatic </a:t>
            </a:r>
            <a:r>
              <a:rPr lang="en-US" sz="1800" dirty="0"/>
              <a:t>enrollment in next most rigorous level of advance courses </a:t>
            </a:r>
            <a:r>
              <a:rPr lang="en-US" sz="1800" dirty="0" smtClean="0"/>
              <a:t>offered,</a:t>
            </a:r>
            <a:endParaRPr lang="en-US" sz="1800" dirty="0"/>
          </a:p>
          <a:p>
            <a:pPr lvl="2"/>
            <a:r>
              <a:rPr lang="en-US" sz="1800" dirty="0"/>
              <a:t>Subject matter of the advanced courses depends on statewide assessment results</a:t>
            </a:r>
          </a:p>
          <a:p>
            <a:pPr lvl="2"/>
            <a:r>
              <a:rPr lang="en-US" sz="1800" dirty="0"/>
              <a:t>District must notify students/parents of the policy and advanced courses available</a:t>
            </a:r>
          </a:p>
          <a:p>
            <a:pPr lvl="2"/>
            <a:r>
              <a:rPr lang="en-US" sz="1800" dirty="0"/>
              <a:t>Opt out provisions for parent</a:t>
            </a:r>
          </a:p>
          <a:p>
            <a:pPr marL="0" indent="0">
              <a:buNone/>
            </a:pPr>
            <a:endParaRPr lang="en-US" dirty="0"/>
          </a:p>
        </p:txBody>
      </p:sp>
    </p:spTree>
    <p:extLst>
      <p:ext uri="{BB962C8B-B14F-4D97-AF65-F5344CB8AC3E}">
        <p14:creationId xmlns:p14="http://schemas.microsoft.com/office/powerpoint/2010/main" val="545383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2SHB 1642 </a:t>
            </a:r>
            <a:r>
              <a:rPr lang="en-US" dirty="0" smtClean="0"/>
              <a:t>Components</a:t>
            </a:r>
            <a:br>
              <a:rPr lang="en-US" dirty="0" smtClean="0"/>
            </a:br>
            <a:r>
              <a:rPr lang="en-US" sz="2700" dirty="0" smtClean="0"/>
              <a:t>#3:  Incentive </a:t>
            </a:r>
            <a:r>
              <a:rPr lang="en-US" sz="2700" dirty="0"/>
              <a:t>awards for earned dual credit</a:t>
            </a:r>
            <a:r>
              <a:rPr lang="en-US" dirty="0"/>
              <a:t/>
            </a:r>
            <a:br>
              <a:rPr lang="en-US" dirty="0"/>
            </a:br>
            <a:endParaRPr lang="en-US" dirty="0"/>
          </a:p>
        </p:txBody>
      </p:sp>
      <p:sp>
        <p:nvSpPr>
          <p:cNvPr id="3" name="Content Placeholder 2"/>
          <p:cNvSpPr>
            <a:spLocks noGrp="1"/>
          </p:cNvSpPr>
          <p:nvPr>
            <p:ph idx="1"/>
          </p:nvPr>
        </p:nvSpPr>
        <p:spPr>
          <a:xfrm>
            <a:off x="2589212" y="2801117"/>
            <a:ext cx="8915400" cy="2729351"/>
          </a:xfrm>
        </p:spPr>
        <p:txBody>
          <a:bodyPr>
            <a:normAutofit/>
          </a:bodyPr>
          <a:lstStyle/>
          <a:p>
            <a:r>
              <a:rPr lang="en-US" sz="1600" dirty="0"/>
              <a:t>S</a:t>
            </a:r>
            <a:r>
              <a:rPr lang="en-US" sz="1600" dirty="0" smtClean="0"/>
              <a:t>chool </a:t>
            </a:r>
            <a:r>
              <a:rPr lang="en-US" sz="1600" dirty="0"/>
              <a:t>districts </a:t>
            </a:r>
            <a:r>
              <a:rPr lang="en-US" sz="1600" dirty="0" smtClean="0"/>
              <a:t>to receive </a:t>
            </a:r>
            <a:r>
              <a:rPr lang="en-US" sz="1600" dirty="0"/>
              <a:t>an incentive award for each student </a:t>
            </a:r>
            <a:r>
              <a:rPr lang="en-US" sz="1600" dirty="0" smtClean="0"/>
              <a:t>(unduplicated) who earned </a:t>
            </a:r>
            <a:r>
              <a:rPr lang="en-US" sz="1600" dirty="0"/>
              <a:t>dual high school and college </a:t>
            </a:r>
            <a:r>
              <a:rPr lang="en-US" sz="1600" dirty="0" smtClean="0"/>
              <a:t>credit for </a:t>
            </a:r>
            <a:r>
              <a:rPr lang="en-US" sz="1600" dirty="0"/>
              <a:t>courses offered by the </a:t>
            </a:r>
            <a:r>
              <a:rPr lang="en-US" sz="1600" dirty="0" smtClean="0"/>
              <a:t>district's high </a:t>
            </a:r>
            <a:r>
              <a:rPr lang="en-US" sz="1600" dirty="0"/>
              <a:t>schools during the previous school year</a:t>
            </a:r>
            <a:r>
              <a:rPr lang="en-US" sz="1600" dirty="0" smtClean="0"/>
              <a:t>.</a:t>
            </a:r>
          </a:p>
          <a:p>
            <a:r>
              <a:rPr lang="en-US" sz="1600" dirty="0" smtClean="0"/>
              <a:t>The funds are to go back to the high schools that generated them</a:t>
            </a:r>
          </a:p>
          <a:p>
            <a:r>
              <a:rPr lang="en-US" sz="1600" dirty="0" smtClean="0"/>
              <a:t>FRL students count for 125% of base award</a:t>
            </a: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1155620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and College Readiness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441" y="1315454"/>
            <a:ext cx="7115175" cy="4726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rot="19788433">
            <a:off x="1782412" y="6080563"/>
            <a:ext cx="1159577" cy="381000"/>
          </a:xfrm>
          <a:prstGeom prst="rightArrow">
            <a:avLst/>
          </a:prstGeom>
          <a:solidFill>
            <a:schemeClr val="accent2">
              <a:lumMod val="60000"/>
              <a:lumOff val="4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114365" y="5953780"/>
            <a:ext cx="457200" cy="523220"/>
          </a:xfrm>
          <a:prstGeom prst="rect">
            <a:avLst/>
          </a:prstGeom>
          <a:noFill/>
        </p:spPr>
        <p:txBody>
          <a:bodyPr wrap="square" rtlCol="0">
            <a:spAutoFit/>
          </a:bodyPr>
          <a:lstStyle/>
          <a:p>
            <a:r>
              <a:rPr lang="en-US" sz="2800" dirty="0">
                <a:solidFill>
                  <a:srgbClr val="00B050"/>
                </a:solidFill>
                <a:sym typeface="Wingdings"/>
              </a:rPr>
              <a:t></a:t>
            </a:r>
            <a:endParaRPr lang="en-US" dirty="0">
              <a:solidFill>
                <a:srgbClr val="00B050"/>
              </a:solidFill>
            </a:endParaRPr>
          </a:p>
        </p:txBody>
      </p:sp>
      <p:sp>
        <p:nvSpPr>
          <p:cNvPr id="8" name="Right Arrow 7"/>
          <p:cNvSpPr/>
          <p:nvPr/>
        </p:nvSpPr>
        <p:spPr>
          <a:xfrm rot="16801641">
            <a:off x="5169122" y="5563787"/>
            <a:ext cx="1578036" cy="23208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3328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College and Career Readiness </a:t>
            </a:r>
            <a:br>
              <a:rPr lang="en-US" dirty="0" smtClean="0"/>
            </a:br>
            <a:r>
              <a:rPr lang="en-US" dirty="0" smtClean="0"/>
              <a:t>in the Achievement Index</a:t>
            </a:r>
            <a:endParaRPr lang="en-US" dirty="0"/>
          </a:p>
        </p:txBody>
      </p:sp>
      <p:sp>
        <p:nvSpPr>
          <p:cNvPr id="3" name="Content Placeholder 2"/>
          <p:cNvSpPr>
            <a:spLocks noGrp="1"/>
          </p:cNvSpPr>
          <p:nvPr>
            <p:ph idx="1"/>
          </p:nvPr>
        </p:nvSpPr>
        <p:spPr/>
        <p:txBody>
          <a:bodyPr/>
          <a:lstStyle/>
          <a:p>
            <a:r>
              <a:rPr lang="en-US" dirty="0" smtClean="0"/>
              <a:t>Dual Credit … How to measure it?</a:t>
            </a:r>
          </a:p>
          <a:p>
            <a:pPr lvl="1"/>
            <a:r>
              <a:rPr lang="en-US" dirty="0" smtClean="0"/>
              <a:t>Percent of students enrolled in D/C</a:t>
            </a:r>
          </a:p>
          <a:p>
            <a:pPr lvl="1"/>
            <a:r>
              <a:rPr lang="en-US" dirty="0" smtClean="0"/>
              <a:t>Percent of students earning credit in D/C course</a:t>
            </a:r>
          </a:p>
          <a:p>
            <a:pPr lvl="1"/>
            <a:r>
              <a:rPr lang="en-US" dirty="0" smtClean="0"/>
              <a:t>Number of students reaching a threshold (e.g., score a 3 on an AP exam)</a:t>
            </a:r>
          </a:p>
          <a:p>
            <a:pPr lvl="1"/>
            <a:r>
              <a:rPr lang="en-US" dirty="0" smtClean="0"/>
              <a:t>Should individual student count more than once?</a:t>
            </a:r>
          </a:p>
          <a:p>
            <a:pPr lvl="1"/>
            <a:r>
              <a:rPr lang="en-US" dirty="0" smtClean="0"/>
              <a:t>Denominator:  all students in the school or students in 11</a:t>
            </a:r>
            <a:r>
              <a:rPr lang="en-US" baseline="30000" dirty="0" smtClean="0"/>
              <a:t>th</a:t>
            </a:r>
            <a:r>
              <a:rPr lang="en-US" dirty="0" smtClean="0"/>
              <a:t> and 12</a:t>
            </a:r>
            <a:r>
              <a:rPr lang="en-US" baseline="30000" dirty="0" smtClean="0"/>
              <a:t>th</a:t>
            </a:r>
            <a:r>
              <a:rPr lang="en-US" dirty="0" smtClean="0"/>
              <a:t> grades?</a:t>
            </a:r>
            <a:endParaRPr lang="en-US" dirty="0"/>
          </a:p>
        </p:txBody>
      </p:sp>
    </p:spTree>
    <p:extLst>
      <p:ext uri="{BB962C8B-B14F-4D97-AF65-F5344CB8AC3E}">
        <p14:creationId xmlns:p14="http://schemas.microsoft.com/office/powerpoint/2010/main" val="402968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Credit Data by Area</a:t>
            </a:r>
            <a:endParaRPr lang="en-US" dirty="0"/>
          </a:p>
        </p:txBody>
      </p:sp>
      <p:graphicFrame>
        <p:nvGraphicFramePr>
          <p:cNvPr id="4" name="Content Placeholder 3"/>
          <p:cNvGraphicFramePr>
            <a:graphicFrameLocks noGrp="1"/>
          </p:cNvGraphicFramePr>
          <p:nvPr>
            <p:ph idx="1"/>
            <p:extLst/>
          </p:nvPr>
        </p:nvGraphicFramePr>
        <p:xfrm>
          <a:off x="1981200" y="1524000"/>
          <a:ext cx="8229600" cy="4528456"/>
        </p:xfrm>
        <a:graphic>
          <a:graphicData uri="http://schemas.openxmlformats.org/drawingml/2006/table">
            <a:tbl>
              <a:tblPr>
                <a:tableStyleId>{5C22544A-7EE6-4342-B048-85BDC9FD1C3A}</a:tableStyleId>
              </a:tblPr>
              <a:tblGrid>
                <a:gridCol w="2057400"/>
                <a:gridCol w="1066800"/>
                <a:gridCol w="990600"/>
                <a:gridCol w="1143000"/>
                <a:gridCol w="1143000"/>
                <a:gridCol w="1066800"/>
                <a:gridCol w="762000"/>
              </a:tblGrid>
              <a:tr h="1981200">
                <a:tc>
                  <a:txBody>
                    <a:bodyPr/>
                    <a:lstStyle/>
                    <a:p>
                      <a:pPr algn="l" fontAlgn="ctr"/>
                      <a:endParaRPr lang="en-US" sz="1600" b="1" i="0" u="none" strike="noStrike" dirty="0">
                        <a:solidFill>
                          <a:srgbClr val="FFFFFF"/>
                        </a:solidFill>
                        <a:effectLst/>
                        <a:latin typeface="Verdana"/>
                      </a:endParaRPr>
                    </a:p>
                  </a:txBody>
                  <a:tcPr marL="8817" marR="8817" marT="44087" marB="44087"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Grades 9-12 Total Students Advanced Placement </a:t>
                      </a:r>
                      <a:endParaRPr lang="en-US" sz="1600" b="1" i="0" u="none" strike="noStrike" dirty="0">
                        <a:solidFill>
                          <a:srgbClr val="FFFFFF"/>
                        </a:solidFill>
                        <a:effectLst/>
                        <a:latin typeface="Verdana"/>
                      </a:endParaRPr>
                    </a:p>
                  </a:txBody>
                  <a:tcPr marL="8817" marR="8817" marT="44087" marB="44087"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Grades 9-12 Total Students Cambridge </a:t>
                      </a:r>
                      <a:endParaRPr lang="en-US" sz="1600" b="1" i="0" u="none" strike="noStrike" dirty="0">
                        <a:solidFill>
                          <a:srgbClr val="FFFFFF"/>
                        </a:solidFill>
                        <a:effectLst/>
                        <a:latin typeface="Verdana"/>
                      </a:endParaRPr>
                    </a:p>
                  </a:txBody>
                  <a:tcPr marL="8817" marR="8817" marT="44087" marB="44087"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Grades 9-12 Total Students College in High School </a:t>
                      </a:r>
                      <a:endParaRPr lang="en-US" sz="1600" b="1" i="0" u="none" strike="noStrike" dirty="0">
                        <a:solidFill>
                          <a:srgbClr val="FFFFFF"/>
                        </a:solidFill>
                        <a:effectLst/>
                        <a:latin typeface="Verdana"/>
                      </a:endParaRPr>
                    </a:p>
                  </a:txBody>
                  <a:tcPr marL="8817" marR="8817" marT="44087" marB="44087"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Grades 9-12 Total Students International Baccalaureate </a:t>
                      </a:r>
                      <a:endParaRPr lang="en-US" sz="1600" b="1" i="0" u="none" strike="noStrike" dirty="0">
                        <a:solidFill>
                          <a:srgbClr val="FFFFFF"/>
                        </a:solidFill>
                        <a:effectLst/>
                        <a:latin typeface="Verdana"/>
                      </a:endParaRPr>
                    </a:p>
                  </a:txBody>
                  <a:tcPr marL="8817" marR="8817" marT="44087" marB="44087"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Grades 11-12 Total Students Running Start </a:t>
                      </a:r>
                      <a:endParaRPr lang="en-US" sz="1600" b="1" i="0" u="none" strike="noStrike" dirty="0">
                        <a:solidFill>
                          <a:srgbClr val="FFFFFF"/>
                        </a:solidFill>
                        <a:effectLst/>
                        <a:latin typeface="Verdana"/>
                      </a:endParaRPr>
                    </a:p>
                  </a:txBody>
                  <a:tcPr marL="8817" marR="8817" marT="44087" marB="44087"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u="none" strike="noStrike" dirty="0">
                          <a:effectLst/>
                        </a:rPr>
                        <a:t>Grades 9-12 Total Students Tech Prep </a:t>
                      </a:r>
                      <a:endParaRPr lang="en-US" sz="1600" b="1" i="0" u="none" strike="noStrike" dirty="0">
                        <a:solidFill>
                          <a:srgbClr val="FFFFFF"/>
                        </a:solidFill>
                        <a:effectLst/>
                        <a:latin typeface="Verdana"/>
                      </a:endParaRPr>
                    </a:p>
                  </a:txBody>
                  <a:tcPr marL="8817" marR="8817" marT="8817"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1825">
                <a:tc>
                  <a:txBody>
                    <a:bodyPr/>
                    <a:lstStyle/>
                    <a:p>
                      <a:pPr algn="l" fontAlgn="ctr"/>
                      <a:r>
                        <a:rPr lang="en-US" sz="1600" b="0" i="0" u="none" strike="noStrike" dirty="0" smtClean="0">
                          <a:solidFill>
                            <a:srgbClr val="000000"/>
                          </a:solidFill>
                          <a:effectLst/>
                          <a:latin typeface="Verdana"/>
                        </a:rPr>
                        <a:t>Students Enrolled in D/C </a:t>
                      </a:r>
                      <a:r>
                        <a:rPr lang="en-US" sz="1200" b="0" i="0" u="none" strike="noStrike" dirty="0" smtClean="0">
                          <a:solidFill>
                            <a:srgbClr val="000000"/>
                          </a:solidFill>
                          <a:effectLst/>
                          <a:latin typeface="Verdana"/>
                        </a:rPr>
                        <a:t>(Report Card)</a:t>
                      </a:r>
                      <a:endParaRPr lang="en-US" sz="1600" b="0" i="0" u="none" strike="noStrike" dirty="0">
                        <a:solidFill>
                          <a:srgbClr val="000000"/>
                        </a:solidFill>
                        <a:effectLst/>
                        <a:latin typeface="Verdana"/>
                      </a:endParaRPr>
                    </a:p>
                  </a:txBody>
                  <a:tcPr marL="8817" marR="8817" marT="44087"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dirty="0">
                          <a:latin typeface="+mn-lt"/>
                        </a:rPr>
                        <a:t>52,217 </a:t>
                      </a:r>
                    </a:p>
                  </a:txBody>
                  <a:tcPr marL="9525" marR="95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dirty="0">
                          <a:latin typeface="+mn-lt"/>
                        </a:rPr>
                        <a:t>1,318 </a:t>
                      </a:r>
                    </a:p>
                  </a:txBody>
                  <a:tcPr marL="9525" marR="95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dirty="0">
                          <a:latin typeface="+mn-lt"/>
                        </a:rPr>
                        <a:t>18,118 </a:t>
                      </a:r>
                    </a:p>
                  </a:txBody>
                  <a:tcPr marL="9525" marR="95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dirty="0">
                          <a:latin typeface="+mn-lt"/>
                        </a:rPr>
                        <a:t>7,696 </a:t>
                      </a:r>
                    </a:p>
                  </a:txBody>
                  <a:tcPr marL="9525" marR="95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dirty="0">
                          <a:latin typeface="+mn-lt"/>
                        </a:rPr>
                        <a:t>17,704 </a:t>
                      </a:r>
                    </a:p>
                  </a:txBody>
                  <a:tcPr marL="9525" marR="95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dirty="0">
                          <a:latin typeface="+mn-lt"/>
                        </a:rPr>
                        <a:t>119,930 </a:t>
                      </a:r>
                    </a:p>
                  </a:txBody>
                  <a:tcPr marL="9525" marR="9525"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31825">
                <a:tc>
                  <a:txBody>
                    <a:bodyPr/>
                    <a:lstStyle/>
                    <a:p>
                      <a:pPr algn="l" fontAlgn="ctr"/>
                      <a:r>
                        <a:rPr lang="en-US" sz="1600" b="0" i="0" u="none" strike="noStrike" dirty="0" smtClean="0">
                          <a:solidFill>
                            <a:srgbClr val="000000"/>
                          </a:solidFill>
                          <a:effectLst/>
                          <a:latin typeface="Verdana"/>
                        </a:rPr>
                        <a:t>Percent of 9-12 Graders Enrolled</a:t>
                      </a:r>
                      <a:endParaRPr lang="en-US" sz="1600" b="0" i="0" u="none" strike="noStrike" dirty="0">
                        <a:solidFill>
                          <a:srgbClr val="000000"/>
                        </a:solidFill>
                        <a:effectLst/>
                        <a:latin typeface="Verdana"/>
                      </a:endParaRPr>
                    </a:p>
                  </a:txBody>
                  <a:tcPr marL="8817" marR="8817" marT="44087"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mn-lt"/>
                        </a:rPr>
                        <a:t>13.2%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mn-lt"/>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mn-lt"/>
                        </a:rPr>
                        <a:t>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mn-lt"/>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mn-lt"/>
                        </a:rPr>
                        <a:t>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n-US" sz="1600" b="0" i="0" u="none" strike="noStrike" dirty="0">
                          <a:solidFill>
                            <a:srgbClr val="000000"/>
                          </a:solidFill>
                          <a:effectLst/>
                          <a:latin typeface="+mn-lt"/>
                        </a:rPr>
                        <a:t>30.3%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31825">
                <a:tc>
                  <a:txBody>
                    <a:bodyPr/>
                    <a:lstStyle/>
                    <a:p>
                      <a:pPr algn="l" fontAlgn="ctr"/>
                      <a:r>
                        <a:rPr lang="en-US" sz="1600" b="0" i="0" u="none" strike="noStrike" dirty="0" smtClean="0">
                          <a:solidFill>
                            <a:srgbClr val="000000"/>
                          </a:solidFill>
                          <a:effectLst/>
                          <a:latin typeface="Verdana"/>
                        </a:rPr>
                        <a:t>Students “Earning” Credit (incentive award definitions)</a:t>
                      </a:r>
                      <a:endParaRPr lang="en-US" sz="1600" b="0" i="0" u="none" strike="noStrike" dirty="0">
                        <a:solidFill>
                          <a:srgbClr val="000000"/>
                        </a:solidFill>
                        <a:effectLst/>
                        <a:latin typeface="Verdana"/>
                      </a:endParaRPr>
                    </a:p>
                  </a:txBody>
                  <a:tcPr marL="8817" marR="8817" marT="44087"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23,675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181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1,378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1,914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smtClean="0">
                          <a:solidFill>
                            <a:srgbClr val="000000"/>
                          </a:solidFill>
                          <a:effectLst/>
                          <a:latin typeface="+mn-lt"/>
                        </a:rPr>
                        <a:t>x</a:t>
                      </a:r>
                      <a:endParaRPr lang="en-US" sz="16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21,053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31825">
                <a:tc>
                  <a:txBody>
                    <a:bodyPr/>
                    <a:lstStyle/>
                    <a:p>
                      <a:pPr algn="l" fontAlgn="ctr"/>
                      <a:r>
                        <a:rPr lang="en-US" sz="1600" b="0" i="0" u="none" strike="noStrike" dirty="0" smtClean="0">
                          <a:solidFill>
                            <a:srgbClr val="000000"/>
                          </a:solidFill>
                          <a:effectLst/>
                          <a:latin typeface="Verdana"/>
                        </a:rPr>
                        <a:t>Percent of 9-12 Graders “Earning” </a:t>
                      </a:r>
                      <a:endParaRPr lang="en-US" sz="1600" b="0" i="0" u="none" strike="noStrike" dirty="0">
                        <a:solidFill>
                          <a:srgbClr val="000000"/>
                        </a:solidFill>
                        <a:effectLst/>
                        <a:latin typeface="Verdana"/>
                      </a:endParaRPr>
                    </a:p>
                  </a:txBody>
                  <a:tcPr marL="8817" marR="8817" marT="44087" marB="4408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smtClean="0">
                          <a:solidFill>
                            <a:srgbClr val="000000"/>
                          </a:solidFill>
                          <a:effectLst/>
                          <a:latin typeface="+mn-lt"/>
                        </a:rPr>
                        <a:t>x</a:t>
                      </a:r>
                      <a:endParaRPr lang="en-US" sz="16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600" b="0" i="0" u="none" strike="noStrike" dirty="0">
                          <a:solidFill>
                            <a:srgbClr val="000000"/>
                          </a:solidFill>
                          <a:effectLst/>
                          <a:latin typeface="+mn-lt"/>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1838420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 Credit Reporting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1647762"/>
              </p:ext>
            </p:extLst>
          </p:nvPr>
        </p:nvGraphicFramePr>
        <p:xfrm>
          <a:off x="1981200" y="1600200"/>
          <a:ext cx="8229600" cy="4968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pPr algn="ctr"/>
                      <a:r>
                        <a:rPr lang="en-US" dirty="0" smtClean="0"/>
                        <a:t>OSPI Report Card (participation)</a:t>
                      </a:r>
                      <a:endParaRPr lang="en-US" dirty="0"/>
                    </a:p>
                  </a:txBody>
                  <a:tcPr/>
                </a:tc>
                <a:tc>
                  <a:txBody>
                    <a:bodyPr/>
                    <a:lstStyle/>
                    <a:p>
                      <a:pPr algn="ctr"/>
                      <a:r>
                        <a:rPr lang="en-US" dirty="0" smtClean="0"/>
                        <a:t>Academic Acceleration incentive award</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RW28A.300.560 Posting to OSPI</a:t>
                      </a:r>
                      <a:r>
                        <a:rPr lang="en-US" baseline="0" dirty="0" smtClean="0"/>
                        <a:t> </a:t>
                      </a:r>
                      <a:r>
                        <a:rPr lang="en-US" dirty="0" smtClean="0"/>
                        <a:t>Report Card</a:t>
                      </a:r>
                    </a:p>
                  </a:txBody>
                  <a:tcPr/>
                </a:tc>
              </a:tr>
              <a:tr h="370840">
                <a:tc>
                  <a:txBody>
                    <a:bodyPr/>
                    <a:lstStyle/>
                    <a:p>
                      <a:r>
                        <a:rPr lang="en-US" dirty="0" smtClean="0"/>
                        <a:t>Advanced</a:t>
                      </a:r>
                      <a:r>
                        <a:rPr lang="en-US" baseline="0" dirty="0" smtClean="0"/>
                        <a:t> Placement</a:t>
                      </a:r>
                      <a:endParaRPr lang="en-US" dirty="0"/>
                    </a:p>
                  </a:txBody>
                  <a:tcPr/>
                </a:tc>
                <a:tc>
                  <a:txBody>
                    <a:bodyPr/>
                    <a:lstStyle/>
                    <a:p>
                      <a:pPr algn="ctr"/>
                      <a:r>
                        <a:rPr lang="en-US" dirty="0" smtClean="0">
                          <a:solidFill>
                            <a:srgbClr val="00B050"/>
                          </a:solidFill>
                          <a:sym typeface="Wingdings"/>
                        </a:rPr>
                        <a:t></a:t>
                      </a:r>
                      <a:endParaRPr lang="en-US" dirty="0">
                        <a:solidFill>
                          <a:srgbClr val="00B050"/>
                        </a:solidFill>
                      </a:endParaRPr>
                    </a:p>
                  </a:txBody>
                  <a:tcPr anchor="ctr"/>
                </a:tc>
                <a:tc>
                  <a:txBody>
                    <a:bodyPr/>
                    <a:lstStyle/>
                    <a:p>
                      <a:pPr algn="ctr"/>
                      <a:r>
                        <a:rPr lang="en-US" baseline="0" dirty="0" smtClean="0"/>
                        <a:t>Score 3+ on AP exam</a:t>
                      </a:r>
                      <a:endParaRPr lang="en-US" dirty="0"/>
                    </a:p>
                  </a:txBody>
                  <a:tcPr anchor="ctr"/>
                </a:tc>
                <a:tc>
                  <a:txBody>
                    <a:bodyPr/>
                    <a:lstStyle/>
                    <a:p>
                      <a:pPr algn="ctr"/>
                      <a:r>
                        <a:rPr lang="en-US" baseline="0" dirty="0" smtClean="0"/>
                        <a:t>Score 3+ on AP exam</a:t>
                      </a:r>
                      <a:endParaRPr lang="en-US" dirty="0"/>
                    </a:p>
                  </a:txBody>
                  <a:tcPr anchor="ctr"/>
                </a:tc>
              </a:tr>
              <a:tr h="370840">
                <a:tc>
                  <a:txBody>
                    <a:bodyPr/>
                    <a:lstStyle/>
                    <a:p>
                      <a:r>
                        <a:rPr lang="en-US" dirty="0" smtClean="0"/>
                        <a:t>International Baccalaureate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endParaRPr lang="en-US" dirty="0" smtClean="0">
                        <a:solidFill>
                          <a:srgbClr val="00B050"/>
                        </a:solidFill>
                      </a:endParaRPr>
                    </a:p>
                  </a:txBody>
                  <a:tcPr/>
                </a:tc>
                <a:tc>
                  <a:txBody>
                    <a:bodyPr/>
                    <a:lstStyle/>
                    <a:p>
                      <a:pPr algn="ctr"/>
                      <a:r>
                        <a:rPr lang="en-US" dirty="0" smtClean="0"/>
                        <a:t>Score 4+ on IB exam</a:t>
                      </a:r>
                      <a:endParaRPr lang="en-US" dirty="0"/>
                    </a:p>
                  </a:txBody>
                  <a:tcPr anchor="ctr"/>
                </a:tc>
                <a:tc>
                  <a:txBody>
                    <a:bodyPr/>
                    <a:lstStyle/>
                    <a:p>
                      <a:pPr algn="ctr"/>
                      <a:r>
                        <a:rPr lang="en-US" dirty="0" smtClean="0"/>
                        <a:t>Score 4+ on IB exam</a:t>
                      </a:r>
                      <a:endParaRPr lang="en-US" dirty="0"/>
                    </a:p>
                  </a:txBody>
                  <a:tcPr anchor="ctr"/>
                </a:tc>
              </a:tr>
              <a:tr h="370840">
                <a:tc>
                  <a:txBody>
                    <a:bodyPr/>
                    <a:lstStyle/>
                    <a:p>
                      <a:r>
                        <a:rPr lang="en-US" dirty="0" smtClean="0"/>
                        <a:t>Cambridge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endParaRPr lang="en-US" dirty="0" smtClean="0">
                        <a:solidFill>
                          <a:srgbClr val="00B050"/>
                        </a:solidFill>
                      </a:endParaRPr>
                    </a:p>
                  </a:txBody>
                  <a:tcPr/>
                </a:tc>
                <a:tc>
                  <a:txBody>
                    <a:bodyPr/>
                    <a:lstStyle/>
                    <a:p>
                      <a:pPr algn="ctr"/>
                      <a:r>
                        <a:rPr lang="en-US" sz="1600" baseline="0" dirty="0" smtClean="0"/>
                        <a:t>Pass Cambridge exam</a:t>
                      </a:r>
                      <a:endParaRPr lang="en-US" sz="1600" dirty="0"/>
                    </a:p>
                  </a:txBody>
                  <a:tcPr anchor="ctr"/>
                </a:tc>
                <a:tc>
                  <a:txBody>
                    <a:bodyPr/>
                    <a:lstStyle/>
                    <a:p>
                      <a:pPr algn="ctr"/>
                      <a:r>
                        <a:rPr lang="en-US" sz="1600" baseline="0" dirty="0" smtClean="0"/>
                        <a:t>Pass Cambridge exam</a:t>
                      </a:r>
                      <a:endParaRPr lang="en-US" sz="1600" dirty="0"/>
                    </a:p>
                  </a:txBody>
                  <a:tcPr anchor="ctr"/>
                </a:tc>
              </a:tr>
              <a:tr h="370840">
                <a:tc>
                  <a:txBody>
                    <a:bodyPr/>
                    <a:lstStyle/>
                    <a:p>
                      <a:r>
                        <a:rPr lang="en-US" dirty="0" smtClean="0"/>
                        <a:t>College in the HS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endParaRPr lang="en-US" dirty="0" smtClean="0">
                        <a:solidFill>
                          <a:srgbClr val="00B050"/>
                        </a:solidFill>
                      </a:endParaRPr>
                    </a:p>
                  </a:txBody>
                  <a:tcPr/>
                </a:tc>
                <a:tc>
                  <a:txBody>
                    <a:bodyPr/>
                    <a:lstStyle/>
                    <a:p>
                      <a:pPr algn="ctr"/>
                      <a:r>
                        <a:rPr lang="en-US" sz="1400" dirty="0" smtClean="0"/>
                        <a:t>Complete CIHS course AND awarded credit by partner institution</a:t>
                      </a:r>
                      <a:endParaRPr lang="en-US" sz="1400" dirty="0"/>
                    </a:p>
                  </a:txBody>
                  <a:tcPr anchor="ctr"/>
                </a:tc>
                <a:tc>
                  <a:txBody>
                    <a:bodyPr/>
                    <a:lstStyle/>
                    <a:p>
                      <a:pPr algn="ctr"/>
                      <a:r>
                        <a:rPr lang="en-US" sz="1400" dirty="0" smtClean="0"/>
                        <a:t>Complete CIHS course AND awarded credit by partner institution</a:t>
                      </a:r>
                      <a:endParaRPr lang="en-US" sz="1400" dirty="0"/>
                    </a:p>
                  </a:txBody>
                  <a:tcPr anchor="ctr"/>
                </a:tc>
              </a:tr>
              <a:tr h="370840">
                <a:tc>
                  <a:txBody>
                    <a:bodyPr/>
                    <a:lstStyle/>
                    <a:p>
                      <a:r>
                        <a:rPr lang="en-US" dirty="0" smtClean="0"/>
                        <a:t>Tech Prep</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endParaRPr lang="en-US" dirty="0" smtClean="0">
                        <a:solidFill>
                          <a:srgbClr val="00B050"/>
                        </a:solidFill>
                      </a:endParaRPr>
                    </a:p>
                  </a:txBody>
                  <a:tcPr/>
                </a:tc>
                <a:tc>
                  <a:txBody>
                    <a:bodyPr/>
                    <a:lstStyle/>
                    <a:p>
                      <a:pPr algn="ctr"/>
                      <a:r>
                        <a:rPr lang="en-US" sz="1400" dirty="0" smtClean="0"/>
                        <a:t>Earn college credit through TP</a:t>
                      </a:r>
                      <a:r>
                        <a:rPr lang="en-US" sz="1400" baseline="0" dirty="0" smtClean="0"/>
                        <a:t> course</a:t>
                      </a:r>
                      <a:endParaRPr lang="en-US" dirty="0"/>
                    </a:p>
                  </a:txBody>
                  <a:tcPr anchor="ctr"/>
                </a:tc>
                <a:tc>
                  <a:txBody>
                    <a:bodyPr/>
                    <a:lstStyle/>
                    <a:p>
                      <a:pPr algn="ctr"/>
                      <a:r>
                        <a:rPr lang="en-US" sz="1400" dirty="0" smtClean="0"/>
                        <a:t>Earn college credit through TP</a:t>
                      </a:r>
                      <a:r>
                        <a:rPr lang="en-US" sz="1400" baseline="0" dirty="0" smtClean="0"/>
                        <a:t> course</a:t>
                      </a:r>
                      <a:endParaRPr lang="en-US" dirty="0"/>
                    </a:p>
                  </a:txBody>
                  <a:tcPr anchor="ctr"/>
                </a:tc>
              </a:tr>
              <a:tr h="370840">
                <a:tc>
                  <a:txBody>
                    <a:bodyPr/>
                    <a:lstStyle/>
                    <a:p>
                      <a:r>
                        <a:rPr lang="en-US" dirty="0" smtClean="0"/>
                        <a:t>Running Start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endParaRPr lang="en-US" dirty="0" smtClean="0">
                        <a:solidFill>
                          <a:srgbClr val="00B050"/>
                        </a:solidFill>
                      </a:endParaRPr>
                    </a:p>
                  </a:txBody>
                  <a:tcPr/>
                </a:tc>
                <a:tc>
                  <a:txBody>
                    <a:bodyPr/>
                    <a:lstStyle/>
                    <a:p>
                      <a:pPr algn="ctr"/>
                      <a:r>
                        <a:rPr lang="en-US" dirty="0" smtClean="0">
                          <a:solidFill>
                            <a:srgbClr val="FF0000"/>
                          </a:solidFill>
                        </a:rPr>
                        <a:t>x</a:t>
                      </a:r>
                      <a:endParaRPr lang="en-US" dirty="0">
                        <a:solidFill>
                          <a:srgbClr val="FF0000"/>
                        </a:solidFill>
                      </a:endParaRPr>
                    </a:p>
                  </a:txBody>
                  <a:tcPr anchor="ctr"/>
                </a:tc>
                <a:tc>
                  <a:txBody>
                    <a:bodyPr/>
                    <a:lstStyle/>
                    <a:p>
                      <a:pPr algn="ctr"/>
                      <a:r>
                        <a:rPr lang="en-US" sz="1400" dirty="0" smtClean="0">
                          <a:solidFill>
                            <a:schemeClr val="tx1"/>
                          </a:solidFill>
                        </a:rPr>
                        <a:t>Awarded</a:t>
                      </a:r>
                      <a:r>
                        <a:rPr lang="en-US" sz="1400" baseline="0" dirty="0" smtClean="0">
                          <a:solidFill>
                            <a:schemeClr val="tx1"/>
                          </a:solidFill>
                        </a:rPr>
                        <a:t> credit from post-secondary institution</a:t>
                      </a:r>
                      <a:endParaRPr lang="en-US" sz="1400" dirty="0">
                        <a:solidFill>
                          <a:schemeClr val="tx1"/>
                        </a:solidFill>
                      </a:endParaRPr>
                    </a:p>
                  </a:txBody>
                  <a:tcPr anchor="ctr"/>
                </a:tc>
              </a:tr>
            </a:tbl>
          </a:graphicData>
        </a:graphic>
      </p:graphicFrame>
    </p:spTree>
    <p:extLst>
      <p:ext uri="{BB962C8B-B14F-4D97-AF65-F5344CB8AC3E}">
        <p14:creationId xmlns:p14="http://schemas.microsoft.com/office/powerpoint/2010/main" val="3662481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Certification in CEDARS</a:t>
            </a:r>
            <a:endParaRPr lang="en-US" dirty="0"/>
          </a:p>
        </p:txBody>
      </p:sp>
      <p:sp>
        <p:nvSpPr>
          <p:cNvPr id="3" name="Content Placeholder 2"/>
          <p:cNvSpPr>
            <a:spLocks noGrp="1"/>
          </p:cNvSpPr>
          <p:nvPr>
            <p:ph idx="1"/>
          </p:nvPr>
        </p:nvSpPr>
        <p:spPr/>
        <p:txBody>
          <a:bodyPr>
            <a:normAutofit fontScale="55000" lnSpcReduction="20000"/>
          </a:bodyPr>
          <a:lstStyle/>
          <a:p>
            <a:r>
              <a:rPr lang="en-US" sz="5100" dirty="0"/>
              <a:t>H21:  Did student receive a state or nationally recognized industry certification?</a:t>
            </a:r>
          </a:p>
          <a:p>
            <a:pPr marL="0" indent="0">
              <a:buNone/>
            </a:pPr>
            <a:r>
              <a:rPr lang="en-US" i="1" dirty="0">
                <a:solidFill>
                  <a:schemeClr val="accent1">
                    <a:lumMod val="75000"/>
                  </a:schemeClr>
                </a:solidFill>
              </a:rPr>
              <a:t>Indicates whether, as a result of taking the CTE course identified in </a:t>
            </a:r>
            <a:r>
              <a:rPr lang="en-US" i="1" dirty="0" smtClean="0">
                <a:solidFill>
                  <a:schemeClr val="accent1">
                    <a:lumMod val="75000"/>
                  </a:schemeClr>
                </a:solidFill>
              </a:rPr>
              <a:t>Element H17</a:t>
            </a:r>
            <a:r>
              <a:rPr lang="en-US" i="1" dirty="0">
                <a:solidFill>
                  <a:schemeClr val="accent1">
                    <a:lumMod val="75000"/>
                  </a:schemeClr>
                </a:solidFill>
              </a:rPr>
              <a:t>, Classification of Instruction </a:t>
            </a:r>
            <a:r>
              <a:rPr lang="en-US" i="1" dirty="0" smtClean="0">
                <a:solidFill>
                  <a:schemeClr val="accent1">
                    <a:lumMod val="75000"/>
                  </a:schemeClr>
                </a:solidFill>
              </a:rPr>
              <a:t> Program </a:t>
            </a:r>
            <a:r>
              <a:rPr lang="en-US" i="1" dirty="0">
                <a:solidFill>
                  <a:schemeClr val="accent1">
                    <a:lumMod val="75000"/>
                  </a:schemeClr>
                </a:solidFill>
              </a:rPr>
              <a:t>(CIP) Code Number, the </a:t>
            </a:r>
            <a:r>
              <a:rPr lang="en-US" i="1" dirty="0" smtClean="0">
                <a:solidFill>
                  <a:schemeClr val="accent1">
                    <a:lumMod val="75000"/>
                  </a:schemeClr>
                </a:solidFill>
              </a:rPr>
              <a:t>student received </a:t>
            </a:r>
            <a:r>
              <a:rPr lang="en-US" i="1" dirty="0">
                <a:solidFill>
                  <a:schemeClr val="accent1">
                    <a:lumMod val="75000"/>
                  </a:schemeClr>
                </a:solidFill>
              </a:rPr>
              <a:t>a state or nationally recognized industry certification or </a:t>
            </a:r>
            <a:r>
              <a:rPr lang="en-US" i="1" dirty="0" smtClean="0">
                <a:solidFill>
                  <a:schemeClr val="accent1">
                    <a:lumMod val="75000"/>
                  </a:schemeClr>
                </a:solidFill>
              </a:rPr>
              <a:t>successfully passed </a:t>
            </a:r>
            <a:r>
              <a:rPr lang="en-US" i="1" dirty="0">
                <a:solidFill>
                  <a:schemeClr val="accent1">
                    <a:lumMod val="75000"/>
                  </a:schemeClr>
                </a:solidFill>
              </a:rPr>
              <a:t>a certification exam as part of a state or nationally recognized </a:t>
            </a:r>
            <a:r>
              <a:rPr lang="en-US" i="1" dirty="0" smtClean="0">
                <a:solidFill>
                  <a:schemeClr val="accent1">
                    <a:lumMod val="75000"/>
                  </a:schemeClr>
                </a:solidFill>
              </a:rPr>
              <a:t>industry certification </a:t>
            </a:r>
            <a:r>
              <a:rPr lang="en-US" i="1" dirty="0">
                <a:solidFill>
                  <a:schemeClr val="accent1">
                    <a:lumMod val="75000"/>
                  </a:schemeClr>
                </a:solidFill>
              </a:rPr>
              <a:t>program during the reporting </a:t>
            </a:r>
            <a:r>
              <a:rPr lang="en-US" i="1" dirty="0" smtClean="0">
                <a:solidFill>
                  <a:schemeClr val="accent1">
                    <a:lumMod val="75000"/>
                  </a:schemeClr>
                </a:solidFill>
              </a:rPr>
              <a:t>period. Industry </a:t>
            </a:r>
            <a:r>
              <a:rPr lang="en-US" i="1" dirty="0">
                <a:solidFill>
                  <a:schemeClr val="accent1">
                    <a:lumMod val="75000"/>
                  </a:schemeClr>
                </a:solidFill>
              </a:rPr>
              <a:t>certification is based on the student’s ability to demonstrate skills </a:t>
            </a:r>
            <a:r>
              <a:rPr lang="en-US" i="1" dirty="0" smtClean="0">
                <a:solidFill>
                  <a:schemeClr val="accent1">
                    <a:lumMod val="75000"/>
                  </a:schemeClr>
                </a:solidFill>
              </a:rPr>
              <a:t>and knowledge </a:t>
            </a:r>
            <a:r>
              <a:rPr lang="en-US" i="1" dirty="0">
                <a:solidFill>
                  <a:schemeClr val="accent1">
                    <a:lumMod val="75000"/>
                  </a:schemeClr>
                </a:solidFill>
              </a:rPr>
              <a:t>to industry standards. Some industry certifications may be earned </a:t>
            </a:r>
            <a:r>
              <a:rPr lang="en-US" i="1" dirty="0" smtClean="0">
                <a:solidFill>
                  <a:schemeClr val="accent1">
                    <a:lumMod val="75000"/>
                  </a:schemeClr>
                </a:solidFill>
              </a:rPr>
              <a:t>in fewer </a:t>
            </a:r>
            <a:r>
              <a:rPr lang="en-US" i="1" dirty="0">
                <a:solidFill>
                  <a:schemeClr val="accent1">
                    <a:lumMod val="75000"/>
                  </a:schemeClr>
                </a:solidFill>
              </a:rPr>
              <a:t>than 360 hours of instruction. Therefore, the student may not be a "</a:t>
            </a:r>
            <a:r>
              <a:rPr lang="en-US" i="1" dirty="0" smtClean="0">
                <a:solidFill>
                  <a:schemeClr val="accent1">
                    <a:lumMod val="75000"/>
                  </a:schemeClr>
                </a:solidFill>
              </a:rPr>
              <a:t>CTE program </a:t>
            </a:r>
            <a:r>
              <a:rPr lang="en-US" i="1" dirty="0">
                <a:solidFill>
                  <a:schemeClr val="accent1">
                    <a:lumMod val="75000"/>
                  </a:schemeClr>
                </a:solidFill>
              </a:rPr>
              <a:t>completer" at the time the industry certification is </a:t>
            </a:r>
            <a:r>
              <a:rPr lang="en-US" i="1" dirty="0" smtClean="0">
                <a:solidFill>
                  <a:schemeClr val="accent1">
                    <a:lumMod val="75000"/>
                  </a:schemeClr>
                </a:solidFill>
              </a:rPr>
              <a:t>earned. For </a:t>
            </a:r>
            <a:r>
              <a:rPr lang="en-US" i="1" dirty="0">
                <a:solidFill>
                  <a:schemeClr val="accent1">
                    <a:lumMod val="75000"/>
                  </a:schemeClr>
                </a:solidFill>
              </a:rPr>
              <a:t>a list of approved state and nationally recognized industry </a:t>
            </a:r>
            <a:r>
              <a:rPr lang="en-US" i="1" dirty="0" smtClean="0">
                <a:solidFill>
                  <a:schemeClr val="accent1">
                    <a:lumMod val="75000"/>
                  </a:schemeClr>
                </a:solidFill>
              </a:rPr>
              <a:t>certifications, please </a:t>
            </a:r>
            <a:r>
              <a:rPr lang="en-US" i="1" dirty="0">
                <a:solidFill>
                  <a:schemeClr val="accent1">
                    <a:lumMod val="75000"/>
                  </a:schemeClr>
                </a:solidFill>
              </a:rPr>
              <a:t>contact OSPI’s CTE office or </a:t>
            </a:r>
            <a:r>
              <a:rPr lang="en-US" i="1" dirty="0" smtClean="0">
                <a:solidFill>
                  <a:schemeClr val="accent1">
                    <a:lumMod val="75000"/>
                  </a:schemeClr>
                </a:solidFill>
              </a:rPr>
              <a:t>visit: http</a:t>
            </a:r>
            <a:r>
              <a:rPr lang="en-US" i="1" dirty="0">
                <a:solidFill>
                  <a:schemeClr val="accent1">
                    <a:lumMod val="75000"/>
                  </a:schemeClr>
                </a:solidFill>
              </a:rPr>
              <a:t>://www.k12.wa.us/careerTechEd/courseapproval.aspx.</a:t>
            </a:r>
            <a:endParaRPr lang="en-US" i="1" dirty="0" smtClean="0">
              <a:solidFill>
                <a:schemeClr val="accent1">
                  <a:lumMod val="75000"/>
                </a:schemeClr>
              </a:solidFill>
            </a:endParaRPr>
          </a:p>
          <a:p>
            <a:pPr lvl="1"/>
            <a:endParaRPr lang="en-US" dirty="0" smtClean="0"/>
          </a:p>
          <a:p>
            <a:r>
              <a:rPr lang="en-US" sz="5100" dirty="0"/>
              <a:t>H24: Did student take or pass a state or nationally recognized assessment of technical skills and knowledge? </a:t>
            </a:r>
            <a:endParaRPr lang="en-US" dirty="0" smtClean="0"/>
          </a:p>
          <a:p>
            <a:pPr marL="0" indent="0">
              <a:buNone/>
            </a:pPr>
            <a:r>
              <a:rPr lang="en-US" i="1" dirty="0" smtClean="0">
                <a:solidFill>
                  <a:schemeClr val="accent1">
                    <a:lumMod val="75000"/>
                  </a:schemeClr>
                </a:solidFill>
              </a:rPr>
              <a:t>Indicates </a:t>
            </a:r>
            <a:r>
              <a:rPr lang="en-US" i="1" dirty="0">
                <a:solidFill>
                  <a:schemeClr val="accent1">
                    <a:lumMod val="75000"/>
                  </a:schemeClr>
                </a:solidFill>
              </a:rPr>
              <a:t>whether the student has taken and/or passed a state or </a:t>
            </a:r>
            <a:r>
              <a:rPr lang="en-US" i="1" dirty="0" smtClean="0">
                <a:solidFill>
                  <a:schemeClr val="accent1">
                    <a:lumMod val="75000"/>
                  </a:schemeClr>
                </a:solidFill>
              </a:rPr>
              <a:t>nationally recognized </a:t>
            </a:r>
            <a:r>
              <a:rPr lang="en-US" i="1" dirty="0">
                <a:solidFill>
                  <a:schemeClr val="accent1">
                    <a:lumMod val="75000"/>
                  </a:schemeClr>
                </a:solidFill>
              </a:rPr>
              <a:t>assessment in the approved CTE course identified in Element </a:t>
            </a:r>
            <a:r>
              <a:rPr lang="en-US" i="1" dirty="0" smtClean="0">
                <a:solidFill>
                  <a:schemeClr val="accent1">
                    <a:lumMod val="75000"/>
                  </a:schemeClr>
                </a:solidFill>
              </a:rPr>
              <a:t>H17, Classification </a:t>
            </a:r>
            <a:r>
              <a:rPr lang="en-US" i="1" dirty="0">
                <a:solidFill>
                  <a:schemeClr val="accent1">
                    <a:lumMod val="75000"/>
                  </a:schemeClr>
                </a:solidFill>
              </a:rPr>
              <a:t>of Instruction Program (CIP) Code </a:t>
            </a:r>
            <a:r>
              <a:rPr lang="en-US" i="1" dirty="0" smtClean="0">
                <a:solidFill>
                  <a:schemeClr val="accent1">
                    <a:lumMod val="75000"/>
                  </a:schemeClr>
                </a:solidFill>
              </a:rPr>
              <a:t>Number. An </a:t>
            </a:r>
            <a:r>
              <a:rPr lang="en-US" i="1" dirty="0">
                <a:solidFill>
                  <a:schemeClr val="accent1">
                    <a:lumMod val="75000"/>
                  </a:schemeClr>
                </a:solidFill>
              </a:rPr>
              <a:t>assessment based on the necessary training to prove knowledge </a:t>
            </a:r>
            <a:r>
              <a:rPr lang="en-US" i="1" dirty="0" smtClean="0">
                <a:solidFill>
                  <a:schemeClr val="accent1">
                    <a:lumMod val="75000"/>
                  </a:schemeClr>
                </a:solidFill>
              </a:rPr>
              <a:t>and demonstrate </a:t>
            </a:r>
            <a:r>
              <a:rPr lang="en-US" i="1" dirty="0">
                <a:solidFill>
                  <a:schemeClr val="accent1">
                    <a:lumMod val="75000"/>
                  </a:schemeClr>
                </a:solidFill>
              </a:rPr>
              <a:t>skill level to obtain employment and/or recognition in an </a:t>
            </a:r>
            <a:r>
              <a:rPr lang="en-US" i="1" dirty="0" smtClean="0">
                <a:solidFill>
                  <a:schemeClr val="accent1">
                    <a:lumMod val="75000"/>
                  </a:schemeClr>
                </a:solidFill>
              </a:rPr>
              <a:t>industry; a </a:t>
            </a:r>
            <a:r>
              <a:rPr lang="en-US" i="1" dirty="0">
                <a:solidFill>
                  <a:schemeClr val="accent1">
                    <a:lumMod val="75000"/>
                  </a:schemeClr>
                </a:solidFill>
              </a:rPr>
              <a:t>tool that demonstrates skill level and knowledge. Not limited to practicum.</a:t>
            </a:r>
          </a:p>
        </p:txBody>
      </p:sp>
    </p:spTree>
    <p:extLst>
      <p:ext uri="{BB962C8B-B14F-4D97-AF65-F5344CB8AC3E}">
        <p14:creationId xmlns:p14="http://schemas.microsoft.com/office/powerpoint/2010/main" val="722394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a:xfrm>
            <a:off x="2378900" y="1993392"/>
            <a:ext cx="8915400" cy="3346704"/>
          </a:xfrm>
        </p:spPr>
        <p:txBody>
          <a:bodyPr>
            <a:normAutofit fontScale="92500" lnSpcReduction="10000"/>
          </a:bodyPr>
          <a:lstStyle/>
          <a:p>
            <a:pPr marL="0" indent="0" algn="ctr">
              <a:buNone/>
            </a:pPr>
            <a:r>
              <a:rPr lang="en-US" dirty="0" smtClean="0"/>
              <a:t>Mike Hubert, Director</a:t>
            </a:r>
          </a:p>
          <a:p>
            <a:pPr marL="0" indent="0" algn="ctr">
              <a:buNone/>
            </a:pPr>
            <a:r>
              <a:rPr lang="en-US" dirty="0" smtClean="0"/>
              <a:t>Guidance &amp; Counseling / Secondary Education</a:t>
            </a:r>
            <a:endParaRPr lang="en-US" dirty="0"/>
          </a:p>
          <a:p>
            <a:pPr marL="0" indent="0" algn="ctr">
              <a:buNone/>
            </a:pPr>
            <a:r>
              <a:rPr lang="en-US" dirty="0" smtClean="0">
                <a:hlinkClick r:id="rId3"/>
              </a:rPr>
              <a:t>mike.hubert@k12.wa.us</a:t>
            </a:r>
            <a:endParaRPr lang="en-US" dirty="0" smtClean="0"/>
          </a:p>
          <a:p>
            <a:pPr marL="0" indent="0" algn="ctr">
              <a:buNone/>
            </a:pPr>
            <a:r>
              <a:rPr lang="en-US" dirty="0" smtClean="0"/>
              <a:t>360 725-0415</a:t>
            </a:r>
          </a:p>
          <a:p>
            <a:pPr marL="0" indent="0" algn="ctr">
              <a:buNone/>
            </a:pPr>
            <a:endParaRPr lang="en-US" dirty="0"/>
          </a:p>
          <a:p>
            <a:pPr marL="0" indent="0" algn="ctr">
              <a:buNone/>
            </a:pPr>
            <a:r>
              <a:rPr lang="en-US" dirty="0" smtClean="0"/>
              <a:t>Deb Came, Director</a:t>
            </a:r>
          </a:p>
          <a:p>
            <a:pPr marL="0" indent="0" algn="ctr">
              <a:buNone/>
            </a:pPr>
            <a:r>
              <a:rPr lang="en-US" dirty="0" smtClean="0"/>
              <a:t>Student Information</a:t>
            </a:r>
          </a:p>
          <a:p>
            <a:pPr marL="0" indent="0" algn="ctr">
              <a:buNone/>
            </a:pPr>
            <a:r>
              <a:rPr lang="en-US" dirty="0" smtClean="0">
                <a:hlinkClick r:id="rId4"/>
              </a:rPr>
              <a:t>Deb.Came@K12.wa.us</a:t>
            </a:r>
            <a:endParaRPr lang="en-US" dirty="0" smtClean="0"/>
          </a:p>
          <a:p>
            <a:pPr marL="0" indent="0" algn="ctr">
              <a:buNone/>
            </a:pPr>
            <a:r>
              <a:rPr lang="en-US" dirty="0" smtClean="0"/>
              <a:t>360 725-6356</a:t>
            </a:r>
          </a:p>
          <a:p>
            <a:pPr marL="0" indent="0">
              <a:buNone/>
            </a:pPr>
            <a:endParaRPr lang="en-US" dirty="0"/>
          </a:p>
        </p:txBody>
      </p:sp>
    </p:spTree>
    <p:extLst>
      <p:ext uri="{BB962C8B-B14F-4D97-AF65-F5344CB8AC3E}">
        <p14:creationId xmlns:p14="http://schemas.microsoft.com/office/powerpoint/2010/main" val="2533714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543" y="217710"/>
            <a:ext cx="8911687" cy="1280890"/>
          </a:xfrm>
        </p:spPr>
        <p:txBody>
          <a:bodyPr/>
          <a:lstStyle/>
          <a:p>
            <a:r>
              <a:rPr lang="en-US" dirty="0"/>
              <a:t>RCW 28A.600.280</a:t>
            </a:r>
            <a:br>
              <a:rPr lang="en-US" dirty="0"/>
            </a:br>
            <a:r>
              <a:rPr lang="en-US" dirty="0"/>
              <a:t>Dual credit programs — Annual report</a:t>
            </a:r>
            <a:endParaRPr lang="en-US" dirty="0">
              <a:effectLst/>
            </a:endParaRPr>
          </a:p>
        </p:txBody>
      </p:sp>
      <p:sp>
        <p:nvSpPr>
          <p:cNvPr id="3" name="Content Placeholder 2"/>
          <p:cNvSpPr>
            <a:spLocks noGrp="1"/>
          </p:cNvSpPr>
          <p:nvPr>
            <p:ph idx="1"/>
          </p:nvPr>
        </p:nvSpPr>
        <p:spPr>
          <a:xfrm>
            <a:off x="2182812" y="1754908"/>
            <a:ext cx="9390352" cy="4608945"/>
          </a:xfrm>
        </p:spPr>
        <p:txBody>
          <a:bodyPr>
            <a:normAutofit fontScale="77500" lnSpcReduction="20000"/>
          </a:bodyPr>
          <a:lstStyle/>
          <a:p>
            <a:pPr marL="0" indent="0">
              <a:buNone/>
            </a:pPr>
            <a:r>
              <a:rPr lang="en-US" dirty="0"/>
              <a:t>     </a:t>
            </a:r>
            <a:r>
              <a:rPr lang="en-US" b="1" dirty="0"/>
              <a:t>Findings -- Intent -- 2009 c 450:</a:t>
            </a:r>
            <a:r>
              <a:rPr lang="en-US" dirty="0"/>
              <a:t> "(1) The legislature finds that the economy of the state of Washington requires a well-prepared workforce. To meet the need, more Washington students need to be prepared for postsecondary education and training. Further, the personal enrichment and success of Washington citizens increasingly relies on their ability to use the state's postsecondary education and training system. To accomplish those ends, the legislature desires to increase the number of students who begin earning college credits while still in high school.</a:t>
            </a:r>
            <a:br>
              <a:rPr lang="en-US" dirty="0"/>
            </a:br>
            <a:r>
              <a:rPr lang="en-US" dirty="0"/>
              <a:t/>
            </a:r>
            <a:br>
              <a:rPr lang="en-US" dirty="0"/>
            </a:br>
            <a:r>
              <a:rPr lang="en-US" dirty="0"/>
              <a:t>     (2) The legislature further finds that dual credit programs introduce students to college-level work, </a:t>
            </a:r>
            <a:r>
              <a:rPr lang="en-US" u="sng" dirty="0">
                <a:solidFill>
                  <a:srgbClr val="00B050"/>
                </a:solidFill>
              </a:rPr>
              <a:t>provide a jump start </a:t>
            </a:r>
            <a:r>
              <a:rPr lang="en-US" dirty="0"/>
              <a:t>on getting a college degree, and, perhaps </a:t>
            </a:r>
            <a:r>
              <a:rPr lang="en-US" u="sng" dirty="0">
                <a:solidFill>
                  <a:srgbClr val="00B050"/>
                </a:solidFill>
              </a:rPr>
              <a:t>most importantly, show students that they can succeed in college</a:t>
            </a:r>
            <a:r>
              <a:rPr lang="en-US" dirty="0">
                <a:solidFill>
                  <a:srgbClr val="00B050"/>
                </a:solidFill>
              </a:rPr>
              <a:t>.</a:t>
            </a:r>
            <a:r>
              <a:rPr lang="en-US" dirty="0"/>
              <a:t> Dual credit programs also </a:t>
            </a:r>
            <a:r>
              <a:rPr lang="en-US" u="sng" dirty="0">
                <a:solidFill>
                  <a:srgbClr val="00B050"/>
                </a:solidFill>
              </a:rPr>
              <a:t>provide another avenue of student financial aid</a:t>
            </a:r>
            <a:r>
              <a:rPr lang="en-US" dirty="0"/>
              <a:t>, since many programs are offered for little or no cost to students.</a:t>
            </a:r>
            <a:br>
              <a:rPr lang="en-US" dirty="0"/>
            </a:br>
            <a:r>
              <a:rPr lang="en-US" dirty="0"/>
              <a:t/>
            </a:r>
            <a:br>
              <a:rPr lang="en-US" dirty="0"/>
            </a:br>
            <a:r>
              <a:rPr lang="en-US" dirty="0"/>
              <a:t>     (3) The legislature also finds that </a:t>
            </a:r>
            <a:r>
              <a:rPr lang="en-US" u="sng" dirty="0">
                <a:solidFill>
                  <a:srgbClr val="00B050"/>
                </a:solidFill>
              </a:rPr>
              <a:t>students must be provided a choice when selecting a dual credit program that is right for them</a:t>
            </a:r>
            <a:r>
              <a:rPr lang="en-US" dirty="0"/>
              <a:t>. </a:t>
            </a:r>
            <a:r>
              <a:rPr lang="en-US" u="sng" dirty="0">
                <a:solidFill>
                  <a:srgbClr val="00B050"/>
                </a:solidFill>
              </a:rPr>
              <a:t>Options should be available for the student who wants to learn on a college campus and the student who wants to stay at the high school and take college-level courses. Options must also be available for the hands-on learner who seeks to complete an apprenticeship program.</a:t>
            </a:r>
            <a:br>
              <a:rPr lang="en-US" u="sng" dirty="0">
                <a:solidFill>
                  <a:srgbClr val="00B050"/>
                </a:solidFill>
              </a:rPr>
            </a:br>
            <a:r>
              <a:rPr lang="en-US" dirty="0"/>
              <a:t/>
            </a:r>
            <a:br>
              <a:rPr lang="en-US" dirty="0"/>
            </a:br>
            <a:r>
              <a:rPr lang="en-US" dirty="0"/>
              <a:t>     (4) The legislature intends to </a:t>
            </a:r>
            <a:r>
              <a:rPr lang="en-US" u="sng" dirty="0">
                <a:solidFill>
                  <a:srgbClr val="00B050"/>
                </a:solidFill>
              </a:rPr>
              <a:t>blur the line between high school and college </a:t>
            </a:r>
            <a:r>
              <a:rPr lang="en-US" dirty="0"/>
              <a:t>by articulating a vision to dramatically increase participation in dual credit programs. It is for this reason that the legislature should call on all education </a:t>
            </a:r>
            <a:r>
              <a:rPr lang="en-US" u="sng" dirty="0">
                <a:solidFill>
                  <a:srgbClr val="00B050"/>
                </a:solidFill>
              </a:rPr>
              <a:t>stakeholders to come together to coordinate resources, track outcomes, and improve program availability.</a:t>
            </a:r>
            <a:br>
              <a:rPr lang="en-US" u="sng" dirty="0">
                <a:solidFill>
                  <a:srgbClr val="00B050"/>
                </a:solidFill>
              </a:rPr>
            </a:br>
            <a:r>
              <a:rPr lang="en-US" dirty="0"/>
              <a:t/>
            </a:r>
            <a:br>
              <a:rPr lang="en-US" dirty="0"/>
            </a:br>
            <a:r>
              <a:rPr lang="en-US" dirty="0"/>
              <a:t>     (5) The legislature further intends to </a:t>
            </a:r>
            <a:r>
              <a:rPr lang="en-US" u="sng" dirty="0">
                <a:solidFill>
                  <a:srgbClr val="00B050"/>
                </a:solidFill>
              </a:rPr>
              <a:t>provide high schools, colleges, and universities with a set of tools for growing and coordinating dual credit programs</a:t>
            </a:r>
            <a:r>
              <a:rPr lang="en-US" dirty="0"/>
              <a:t>. Institutions should be given </a:t>
            </a:r>
            <a:r>
              <a:rPr lang="en-US" u="sng" dirty="0">
                <a:solidFill>
                  <a:srgbClr val="00B050"/>
                </a:solidFill>
              </a:rPr>
              <a:t>some flexibility in determining the best methods to secure long-term, ample financial support for these programs</a:t>
            </a:r>
            <a:r>
              <a:rPr lang="en-US" dirty="0"/>
              <a:t>, while </a:t>
            </a:r>
            <a:r>
              <a:rPr lang="en-US" u="sng" dirty="0">
                <a:solidFill>
                  <a:srgbClr val="00B050"/>
                </a:solidFill>
              </a:rPr>
              <a:t>students should be given some help in offsetting instructional costs.</a:t>
            </a:r>
            <a:r>
              <a:rPr lang="en-US" dirty="0"/>
              <a:t>" [2009 c 450 § 1.]</a:t>
            </a:r>
          </a:p>
        </p:txBody>
      </p:sp>
    </p:spTree>
    <p:extLst>
      <p:ext uri="{BB962C8B-B14F-4D97-AF65-F5344CB8AC3E}">
        <p14:creationId xmlns:p14="http://schemas.microsoft.com/office/powerpoint/2010/main" val="468389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7607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Dual Credit Program Benefits</a:t>
            </a:r>
          </a:p>
        </p:txBody>
      </p:sp>
      <p:sp>
        <p:nvSpPr>
          <p:cNvPr id="4099" name="Content Placeholder 2"/>
          <p:cNvSpPr>
            <a:spLocks noGrp="1"/>
          </p:cNvSpPr>
          <p:nvPr>
            <p:ph idx="1"/>
          </p:nvPr>
        </p:nvSpPr>
        <p:spPr>
          <a:xfrm>
            <a:off x="1981200" y="2819400"/>
            <a:ext cx="8229600" cy="2703576"/>
          </a:xfrm>
        </p:spPr>
        <p:txBody>
          <a:bodyPr>
            <a:normAutofit fontScale="85000" lnSpcReduction="20000"/>
          </a:bodyPr>
          <a:lstStyle/>
          <a:p>
            <a:pPr eaLnBrk="1" hangingPunct="1">
              <a:buFont typeface="Arial" panose="020B0604020202020204" pitchFamily="34" charset="0"/>
              <a:buChar char="•"/>
            </a:pPr>
            <a:r>
              <a:rPr lang="en-US" sz="2400" dirty="0"/>
              <a:t>Provide a head start on postsecondary education and training</a:t>
            </a:r>
          </a:p>
          <a:p>
            <a:pPr eaLnBrk="1" hangingPunct="1">
              <a:buFont typeface="Arial" panose="020B0604020202020204" pitchFamily="34" charset="0"/>
              <a:buChar char="•"/>
            </a:pPr>
            <a:endParaRPr lang="en-US" sz="2400" dirty="0"/>
          </a:p>
          <a:p>
            <a:pPr eaLnBrk="1" hangingPunct="1">
              <a:buFont typeface="Arial" panose="020B0604020202020204" pitchFamily="34" charset="0"/>
              <a:buChar char="•"/>
            </a:pPr>
            <a:r>
              <a:rPr lang="en-US" sz="2400" dirty="0"/>
              <a:t> Save state taxpayers and the families of students millions of dollars of postsecondary education </a:t>
            </a:r>
            <a:r>
              <a:rPr lang="en-US" sz="2400" dirty="0" smtClean="0"/>
              <a:t>costs</a:t>
            </a:r>
          </a:p>
          <a:p>
            <a:pPr eaLnBrk="1" hangingPunct="1">
              <a:buFont typeface="Arial" panose="020B0604020202020204" pitchFamily="34" charset="0"/>
              <a:buChar char="•"/>
            </a:pPr>
            <a:endParaRPr lang="en-US" sz="2400" dirty="0" smtClean="0"/>
          </a:p>
          <a:p>
            <a:pPr lvl="1">
              <a:buFont typeface="Arial" panose="020B0604020202020204" pitchFamily="34" charset="0"/>
              <a:buChar char="•"/>
            </a:pPr>
            <a:r>
              <a:rPr lang="en-US" sz="2200" dirty="0" smtClean="0"/>
              <a:t>$42.2 million  - Taxpayers</a:t>
            </a:r>
          </a:p>
          <a:p>
            <a:pPr lvl="1">
              <a:buFont typeface="Arial" panose="020B0604020202020204" pitchFamily="34" charset="0"/>
              <a:buChar char="•"/>
            </a:pPr>
            <a:r>
              <a:rPr lang="en-US" sz="2200" dirty="0" smtClean="0"/>
              <a:t>$45 – Families</a:t>
            </a:r>
            <a:endParaRPr lang="en-US" sz="2200" dirty="0"/>
          </a:p>
        </p:txBody>
      </p:sp>
      <p:sp>
        <p:nvSpPr>
          <p:cNvPr id="2" name="TextBox 1"/>
          <p:cNvSpPr txBox="1"/>
          <p:nvPr/>
        </p:nvSpPr>
        <p:spPr>
          <a:xfrm>
            <a:off x="6397752" y="4727448"/>
            <a:ext cx="2249424" cy="646331"/>
          </a:xfrm>
          <a:prstGeom prst="rect">
            <a:avLst/>
          </a:prstGeom>
          <a:noFill/>
        </p:spPr>
        <p:txBody>
          <a:bodyPr wrap="square" rtlCol="0">
            <a:spAutoFit/>
          </a:bodyPr>
          <a:lstStyle/>
          <a:p>
            <a:r>
              <a:rPr lang="en-US" dirty="0" smtClean="0"/>
              <a:t>SBCTC estimates for Running Start</a:t>
            </a:r>
            <a:endParaRPr lang="en-US" dirty="0"/>
          </a:p>
        </p:txBody>
      </p:sp>
    </p:spTree>
    <p:extLst>
      <p:ext uri="{BB962C8B-B14F-4D97-AF65-F5344CB8AC3E}">
        <p14:creationId xmlns:p14="http://schemas.microsoft.com/office/powerpoint/2010/main" val="3439188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200" dirty="0" smtClean="0"/>
              <a:t>Dual Credit Opportunities in Washington</a:t>
            </a:r>
          </a:p>
        </p:txBody>
      </p:sp>
      <p:sp>
        <p:nvSpPr>
          <p:cNvPr id="5123" name="Content Placeholder 2"/>
          <p:cNvSpPr>
            <a:spLocks noGrp="1"/>
          </p:cNvSpPr>
          <p:nvPr>
            <p:ph idx="1"/>
          </p:nvPr>
        </p:nvSpPr>
        <p:spPr>
          <a:xfrm>
            <a:off x="2445993" y="3268337"/>
            <a:ext cx="8915400" cy="3777622"/>
          </a:xfrm>
        </p:spPr>
        <p:txBody>
          <a:bodyPr>
            <a:normAutofit/>
          </a:bodyPr>
          <a:lstStyle/>
          <a:p>
            <a:pPr marL="0" indent="0" eaLnBrk="1" hangingPunct="1">
              <a:buNone/>
            </a:pPr>
            <a:endParaRPr lang="en-US" sz="2400" dirty="0" smtClean="0"/>
          </a:p>
          <a:p>
            <a:pPr eaLnBrk="1" hangingPunct="1"/>
            <a:endParaRPr lang="en-US" sz="2400" dirty="0"/>
          </a:p>
          <a:p>
            <a:pPr eaLnBrk="1" hangingPunct="1">
              <a:buFont typeface="Arial" panose="020B0604020202020204" pitchFamily="34" charset="0"/>
              <a:buChar char="•"/>
            </a:pPr>
            <a:endParaRPr lang="en-US" sz="2400" dirty="0" smtClean="0"/>
          </a:p>
          <a:p>
            <a:pPr eaLnBrk="1" hangingPunct="1"/>
            <a:endParaRPr lang="en-US" sz="2400" dirty="0"/>
          </a:p>
          <a:p>
            <a:pPr eaLnBrk="1" hangingPunct="1"/>
            <a:endParaRPr lang="en-US" sz="2400" dirty="0"/>
          </a:p>
          <a:p>
            <a:pPr marL="0" indent="0" eaLnBrk="1" hangingPunct="1">
              <a:buNone/>
            </a:pP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521185221"/>
              </p:ext>
            </p:extLst>
          </p:nvPr>
        </p:nvGraphicFramePr>
        <p:xfrm>
          <a:off x="2175219" y="2790837"/>
          <a:ext cx="8128000" cy="256032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Advanced Placement</a:t>
                      </a:r>
                    </a:p>
                    <a:p>
                      <a:pPr algn="ctr"/>
                      <a:endParaRPr lang="en-US" dirty="0"/>
                    </a:p>
                  </a:txBody>
                  <a:tcPr>
                    <a:solidFill>
                      <a:schemeClr val="bg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International Baccalaureate</a:t>
                      </a:r>
                    </a:p>
                    <a:p>
                      <a:pPr algn="ctr"/>
                      <a:endParaRPr lang="en-US" dirty="0"/>
                    </a:p>
                  </a:txBody>
                  <a:tcPr>
                    <a:solidFill>
                      <a:schemeClr val="bg2"/>
                    </a:solidFill>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Cambridge International</a:t>
                      </a:r>
                    </a:p>
                    <a:p>
                      <a:pPr algn="ctr"/>
                      <a:endParaRPr lang="en-US" dirty="0"/>
                    </a:p>
                  </a:txBody>
                  <a:tcPr>
                    <a:solidFill>
                      <a:schemeClr val="bg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Running Start</a:t>
                      </a:r>
                    </a:p>
                    <a:p>
                      <a:pPr algn="ctr"/>
                      <a:endParaRPr lang="en-US" dirty="0"/>
                    </a:p>
                  </a:txBody>
                  <a:tcPr>
                    <a:solidFill>
                      <a:schemeClr val="bg2"/>
                    </a:solidFill>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College in the High School</a:t>
                      </a:r>
                    </a:p>
                    <a:p>
                      <a:pPr algn="ctr"/>
                      <a:endParaRPr lang="en-US" dirty="0"/>
                    </a:p>
                  </a:txBody>
                  <a:tcPr>
                    <a:solidFill>
                      <a:schemeClr val="bg2"/>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Tech Prep</a:t>
                      </a:r>
                    </a:p>
                    <a:p>
                      <a:pPr algn="ctr"/>
                      <a:endParaRPr lang="en-US" dirty="0"/>
                    </a:p>
                  </a:txBody>
                  <a:tcPr>
                    <a:solidFill>
                      <a:schemeClr val="bg2"/>
                    </a:solidFill>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smtClean="0"/>
                        <a:t>Gateway to College</a:t>
                      </a:r>
                    </a:p>
                    <a:p>
                      <a:pPr algn="ctr"/>
                      <a:endParaRPr lang="en-US" dirty="0"/>
                    </a:p>
                  </a:txBody>
                  <a:tcPr>
                    <a:solidFill>
                      <a:schemeClr val="bg2"/>
                    </a:solidFill>
                  </a:tcPr>
                </a:tc>
                <a:tc>
                  <a:txBody>
                    <a:bodyPr/>
                    <a:lstStyle/>
                    <a:p>
                      <a:pPr algn="ctr"/>
                      <a:endParaRPr lang="en-US" dirty="0"/>
                    </a:p>
                  </a:txBody>
                  <a:tcPr>
                    <a:solidFill>
                      <a:schemeClr val="bg2"/>
                    </a:solidFill>
                  </a:tcPr>
                </a:tc>
              </a:tr>
            </a:tbl>
          </a:graphicData>
        </a:graphic>
      </p:graphicFrame>
    </p:spTree>
    <p:extLst>
      <p:ext uri="{BB962C8B-B14F-4D97-AF65-F5344CB8AC3E}">
        <p14:creationId xmlns:p14="http://schemas.microsoft.com/office/powerpoint/2010/main" val="377547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l="-72" t="7872" r="-928" b="12254"/>
          <a:stretch/>
        </p:blipFill>
        <p:spPr>
          <a:xfrm>
            <a:off x="200297" y="1280160"/>
            <a:ext cx="12313920" cy="5477692"/>
          </a:xfrm>
          <a:prstGeom prst="rect">
            <a:avLst/>
          </a:prstGeom>
        </p:spPr>
      </p:pic>
      <p:sp>
        <p:nvSpPr>
          <p:cNvPr id="2" name="Rectangle 1"/>
          <p:cNvSpPr/>
          <p:nvPr/>
        </p:nvSpPr>
        <p:spPr>
          <a:xfrm>
            <a:off x="2352359" y="309222"/>
            <a:ext cx="7866256" cy="584775"/>
          </a:xfrm>
          <a:prstGeom prst="rect">
            <a:avLst/>
          </a:prstGeom>
        </p:spPr>
        <p:txBody>
          <a:bodyPr wrap="none">
            <a:spAutoFit/>
          </a:bodyPr>
          <a:lstStyle/>
          <a:p>
            <a:r>
              <a:rPr lang="en-US" sz="3200" dirty="0" smtClean="0"/>
              <a:t>Washington State School Report Cards</a:t>
            </a:r>
            <a:endParaRPr lang="en-US" sz="3200" dirty="0"/>
          </a:p>
        </p:txBody>
      </p:sp>
    </p:spTree>
    <p:extLst>
      <p:ext uri="{BB962C8B-B14F-4D97-AF65-F5344CB8AC3E}">
        <p14:creationId xmlns:p14="http://schemas.microsoft.com/office/powerpoint/2010/main" val="1040145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807" y="304621"/>
            <a:ext cx="8911687" cy="1280890"/>
          </a:xfrm>
        </p:spPr>
        <p:txBody>
          <a:bodyPr>
            <a:normAutofit fontScale="90000"/>
          </a:bodyPr>
          <a:lstStyle/>
          <a:p>
            <a:r>
              <a:rPr lang="en-US" dirty="0"/>
              <a:t>Dual Credit Participation Student Demographics</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2178085"/>
              </p:ext>
            </p:extLst>
          </p:nvPr>
        </p:nvGraphicFramePr>
        <p:xfrm>
          <a:off x="2758023" y="2362950"/>
          <a:ext cx="7164911" cy="2879675"/>
        </p:xfrm>
        <a:graphic>
          <a:graphicData uri="http://schemas.openxmlformats.org/drawingml/2006/table">
            <a:tbl>
              <a:tblPr firstRow="1" firstCol="1" bandRow="1">
                <a:tableStyleId>{5C22544A-7EE6-4342-B048-85BDC9FD1C3A}</a:tableStyleId>
              </a:tblPr>
              <a:tblGrid>
                <a:gridCol w="3621824"/>
                <a:gridCol w="1181029"/>
                <a:gridCol w="1181029"/>
                <a:gridCol w="1181029"/>
              </a:tblGrid>
              <a:tr h="671969">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n-US" sz="1400" b="0" dirty="0">
                          <a:solidFill>
                            <a:schemeClr val="bg2">
                              <a:lumMod val="10000"/>
                            </a:schemeClr>
                          </a:solidFill>
                          <a:effectLst/>
                          <a:latin typeface="+mn-lt"/>
                        </a:rPr>
                        <a:t> </a:t>
                      </a:r>
                      <a:r>
                        <a:rPr lang="en-US" sz="1400" b="0" dirty="0" smtClean="0">
                          <a:solidFill>
                            <a:schemeClr val="bg2">
                              <a:lumMod val="10000"/>
                            </a:schemeClr>
                          </a:solidFill>
                          <a:effectLst/>
                          <a:latin typeface="+mn-lt"/>
                        </a:rPr>
                        <a:t>Student enrollment</a:t>
                      </a:r>
                      <a:endPar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2011</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2013</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 change</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735902">
                <a:tc>
                  <a:txBody>
                    <a:bodyPr/>
                    <a:lstStyle/>
                    <a:p>
                      <a:pPr marL="0" marR="0">
                        <a:lnSpc>
                          <a:spcPct val="107000"/>
                        </a:lnSpc>
                        <a:spcBef>
                          <a:spcPts val="0"/>
                        </a:spcBef>
                        <a:spcAft>
                          <a:spcPts val="0"/>
                        </a:spcAft>
                      </a:pPr>
                      <a:r>
                        <a:rPr lang="en-US" sz="1400" b="0" dirty="0" smtClean="0">
                          <a:solidFill>
                            <a:schemeClr val="bg2">
                              <a:lumMod val="10000"/>
                            </a:schemeClr>
                          </a:solidFill>
                          <a:effectLst/>
                          <a:latin typeface="+mn-lt"/>
                        </a:rPr>
                        <a:t>11</a:t>
                      </a:r>
                      <a:r>
                        <a:rPr lang="en-US" sz="1400" b="0" baseline="30000" dirty="0" smtClean="0">
                          <a:solidFill>
                            <a:schemeClr val="bg2">
                              <a:lumMod val="10000"/>
                            </a:schemeClr>
                          </a:solidFill>
                          <a:effectLst/>
                          <a:latin typeface="+mn-lt"/>
                        </a:rPr>
                        <a:t>th</a:t>
                      </a:r>
                      <a:r>
                        <a:rPr lang="en-US" sz="1400" b="0" baseline="0" dirty="0" smtClean="0">
                          <a:solidFill>
                            <a:schemeClr val="bg2">
                              <a:lumMod val="10000"/>
                            </a:schemeClr>
                          </a:solidFill>
                          <a:effectLst/>
                          <a:latin typeface="+mn-lt"/>
                        </a:rPr>
                        <a:t> </a:t>
                      </a:r>
                      <a:r>
                        <a:rPr lang="en-US" sz="1400" b="0" dirty="0" smtClean="0">
                          <a:solidFill>
                            <a:schemeClr val="bg2">
                              <a:lumMod val="10000"/>
                            </a:schemeClr>
                          </a:solidFill>
                          <a:effectLst/>
                          <a:latin typeface="+mn-lt"/>
                        </a:rPr>
                        <a:t> </a:t>
                      </a:r>
                      <a:r>
                        <a:rPr lang="en-US" sz="1400" b="0" dirty="0">
                          <a:solidFill>
                            <a:schemeClr val="bg2">
                              <a:lumMod val="10000"/>
                            </a:schemeClr>
                          </a:solidFill>
                          <a:effectLst/>
                          <a:latin typeface="+mn-lt"/>
                        </a:rPr>
                        <a:t>&amp; </a:t>
                      </a:r>
                      <a:r>
                        <a:rPr lang="en-US" sz="1400" b="0" dirty="0" smtClean="0">
                          <a:solidFill>
                            <a:schemeClr val="bg2">
                              <a:lumMod val="10000"/>
                            </a:schemeClr>
                          </a:solidFill>
                          <a:effectLst/>
                          <a:latin typeface="+mn-lt"/>
                        </a:rPr>
                        <a:t>12th </a:t>
                      </a:r>
                      <a:r>
                        <a:rPr lang="en-US" sz="1400" b="0" dirty="0">
                          <a:solidFill>
                            <a:schemeClr val="bg2">
                              <a:lumMod val="10000"/>
                            </a:schemeClr>
                          </a:solidFill>
                          <a:effectLst/>
                          <a:latin typeface="+mn-lt"/>
                        </a:rPr>
                        <a:t>g</a:t>
                      </a:r>
                      <a:r>
                        <a:rPr lang="en-US" sz="1400" b="0" dirty="0" smtClean="0">
                          <a:solidFill>
                            <a:schemeClr val="bg2">
                              <a:lumMod val="10000"/>
                            </a:schemeClr>
                          </a:solidFill>
                          <a:effectLst/>
                          <a:latin typeface="+mn-lt"/>
                        </a:rPr>
                        <a:t>rade enrollments</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194,243</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191,728</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-1.3</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735902">
                <a:tc>
                  <a:txBody>
                    <a:bodyPr/>
                    <a:lstStyle/>
                    <a:p>
                      <a:pPr marL="0" marR="0">
                        <a:lnSpc>
                          <a:spcPct val="107000"/>
                        </a:lnSpc>
                        <a:spcBef>
                          <a:spcPts val="0"/>
                        </a:spcBef>
                        <a:spcAft>
                          <a:spcPts val="0"/>
                        </a:spcAft>
                      </a:pPr>
                      <a:r>
                        <a:rPr lang="en-US" sz="1400" b="0" dirty="0" smtClean="0">
                          <a:solidFill>
                            <a:schemeClr val="bg2">
                              <a:lumMod val="10000"/>
                            </a:schemeClr>
                          </a:solidFill>
                          <a:effectLst/>
                          <a:latin typeface="+mn-lt"/>
                        </a:rPr>
                        <a:t>9</a:t>
                      </a:r>
                      <a:r>
                        <a:rPr lang="en-US" sz="1400" b="0" baseline="30000" dirty="0" smtClean="0">
                          <a:solidFill>
                            <a:schemeClr val="bg2">
                              <a:lumMod val="10000"/>
                            </a:schemeClr>
                          </a:solidFill>
                          <a:effectLst/>
                          <a:latin typeface="+mn-lt"/>
                        </a:rPr>
                        <a:t>th</a:t>
                      </a:r>
                      <a:r>
                        <a:rPr lang="en-US" sz="1400" b="0" dirty="0" smtClean="0">
                          <a:solidFill>
                            <a:schemeClr val="bg2">
                              <a:lumMod val="10000"/>
                            </a:schemeClr>
                          </a:solidFill>
                          <a:effectLst/>
                          <a:latin typeface="+mn-lt"/>
                        </a:rPr>
                        <a:t>   </a:t>
                      </a:r>
                      <a:r>
                        <a:rPr lang="en-US" sz="1400" b="0" dirty="0">
                          <a:solidFill>
                            <a:schemeClr val="bg2">
                              <a:lumMod val="10000"/>
                            </a:schemeClr>
                          </a:solidFill>
                          <a:effectLst/>
                          <a:latin typeface="+mn-lt"/>
                        </a:rPr>
                        <a:t>through </a:t>
                      </a:r>
                      <a:r>
                        <a:rPr lang="en-US" sz="1400" b="0" dirty="0" smtClean="0">
                          <a:solidFill>
                            <a:schemeClr val="bg2">
                              <a:lumMod val="10000"/>
                            </a:schemeClr>
                          </a:solidFill>
                          <a:effectLst/>
                          <a:latin typeface="+mn-lt"/>
                        </a:rPr>
                        <a:t>12th </a:t>
                      </a:r>
                      <a:r>
                        <a:rPr lang="en-US" sz="1400" b="0" dirty="0">
                          <a:solidFill>
                            <a:schemeClr val="bg2">
                              <a:lumMod val="10000"/>
                            </a:schemeClr>
                          </a:solidFill>
                          <a:effectLst/>
                          <a:latin typeface="+mn-lt"/>
                        </a:rPr>
                        <a:t>g</a:t>
                      </a:r>
                      <a:r>
                        <a:rPr lang="en-US" sz="1400" b="0" dirty="0" smtClean="0">
                          <a:solidFill>
                            <a:schemeClr val="bg2">
                              <a:lumMod val="10000"/>
                            </a:schemeClr>
                          </a:solidFill>
                          <a:effectLst/>
                          <a:latin typeface="+mn-lt"/>
                        </a:rPr>
                        <a:t>rade </a:t>
                      </a:r>
                      <a:r>
                        <a:rPr lang="en-US" sz="1400" b="0" dirty="0">
                          <a:solidFill>
                            <a:schemeClr val="bg2">
                              <a:lumMod val="10000"/>
                            </a:schemeClr>
                          </a:solidFill>
                          <a:effectLst/>
                          <a:latin typeface="+mn-lt"/>
                        </a:rPr>
                        <a:t>e</a:t>
                      </a:r>
                      <a:r>
                        <a:rPr lang="en-US" sz="1400" b="0" dirty="0" smtClean="0">
                          <a:solidFill>
                            <a:schemeClr val="bg2">
                              <a:lumMod val="10000"/>
                            </a:schemeClr>
                          </a:solidFill>
                          <a:effectLst/>
                          <a:latin typeface="+mn-lt"/>
                        </a:rPr>
                        <a:t>nrollments</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329,771</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373,960</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a:t>
                      </a:r>
                      <a:r>
                        <a:rPr lang="en-US" sz="1400" b="0" dirty="0" smtClean="0">
                          <a:solidFill>
                            <a:schemeClr val="bg2">
                              <a:lumMod val="10000"/>
                            </a:schemeClr>
                          </a:solidFill>
                          <a:effectLst/>
                          <a:latin typeface="+mn-lt"/>
                        </a:rPr>
                        <a:t>13.4</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735902">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Average # of dual credit courses per year</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2.57</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2.75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+7</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bl>
          </a:graphicData>
        </a:graphic>
      </p:graphicFrame>
    </p:spTree>
    <p:extLst>
      <p:ext uri="{BB962C8B-B14F-4D97-AF65-F5344CB8AC3E}">
        <p14:creationId xmlns:p14="http://schemas.microsoft.com/office/powerpoint/2010/main" val="2078002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807" y="304621"/>
            <a:ext cx="8911687" cy="1280890"/>
          </a:xfrm>
        </p:spPr>
        <p:txBody>
          <a:bodyPr>
            <a:normAutofit fontScale="90000"/>
          </a:bodyPr>
          <a:lstStyle/>
          <a:p>
            <a:r>
              <a:rPr lang="en-US" dirty="0"/>
              <a:t>Dual Credit Participation Student </a:t>
            </a:r>
            <a:r>
              <a:rPr lang="en-US" dirty="0" smtClean="0"/>
              <a:t>Demographics (</a:t>
            </a:r>
            <a:r>
              <a:rPr lang="en-US" dirty="0" err="1" smtClean="0"/>
              <a:t>con’t</a:t>
            </a:r>
            <a:r>
              <a:rPr lang="en-US" dirty="0" smtClean="0"/>
              <a:t>.)</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627769"/>
              </p:ext>
            </p:extLst>
          </p:nvPr>
        </p:nvGraphicFramePr>
        <p:xfrm>
          <a:off x="2893490" y="2340376"/>
          <a:ext cx="7368110" cy="3495980"/>
        </p:xfrm>
        <a:graphic>
          <a:graphicData uri="http://schemas.openxmlformats.org/drawingml/2006/table">
            <a:tbl>
              <a:tblPr firstRow="1" firstCol="1" bandRow="1">
                <a:tableStyleId>{5C22544A-7EE6-4342-B048-85BDC9FD1C3A}</a:tableStyleId>
              </a:tblPr>
              <a:tblGrid>
                <a:gridCol w="3724541"/>
                <a:gridCol w="1214523"/>
                <a:gridCol w="1214523"/>
                <a:gridCol w="1214523"/>
              </a:tblGrid>
              <a:tr h="634104">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Student enrollment by ethnicity</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2011</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2013</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 change</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347218">
                <a:tc>
                  <a:txBody>
                    <a:bodyPr/>
                    <a:lstStyle/>
                    <a:p>
                      <a:pPr marL="0" marR="0">
                        <a:lnSpc>
                          <a:spcPct val="107000"/>
                        </a:lnSpc>
                        <a:spcBef>
                          <a:spcPts val="0"/>
                        </a:spcBef>
                        <a:spcAft>
                          <a:spcPts val="0"/>
                        </a:spcAft>
                      </a:pPr>
                      <a:r>
                        <a:rPr lang="en-US" sz="1400" b="0">
                          <a:solidFill>
                            <a:schemeClr val="bg2">
                              <a:lumMod val="10000"/>
                            </a:schemeClr>
                          </a:solidFill>
                          <a:effectLst/>
                          <a:latin typeface="+mn-lt"/>
                        </a:rPr>
                        <a:t>American Indian/Alaska Native</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2078</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2065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-.6</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347218">
                <a:tc>
                  <a:txBody>
                    <a:bodyPr/>
                    <a:lstStyle/>
                    <a:p>
                      <a:pPr marL="0" marR="0">
                        <a:lnSpc>
                          <a:spcPct val="107000"/>
                        </a:lnSpc>
                        <a:spcBef>
                          <a:spcPts val="0"/>
                        </a:spcBef>
                        <a:spcAft>
                          <a:spcPts val="0"/>
                        </a:spcAft>
                      </a:pPr>
                      <a:r>
                        <a:rPr lang="en-US" sz="1400" b="0">
                          <a:solidFill>
                            <a:schemeClr val="bg2">
                              <a:lumMod val="10000"/>
                            </a:schemeClr>
                          </a:solidFill>
                          <a:effectLst/>
                          <a:latin typeface="+mn-lt"/>
                        </a:rPr>
                        <a:t>Asian</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13,502</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15,115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+11.9</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347218">
                <a:tc>
                  <a:txBody>
                    <a:bodyPr/>
                    <a:lstStyle/>
                    <a:p>
                      <a:pPr marL="0" marR="0">
                        <a:lnSpc>
                          <a:spcPct val="107000"/>
                        </a:lnSpc>
                        <a:spcBef>
                          <a:spcPts val="0"/>
                        </a:spcBef>
                        <a:spcAft>
                          <a:spcPts val="0"/>
                        </a:spcAft>
                      </a:pPr>
                      <a:r>
                        <a:rPr lang="en-US" sz="1400" b="0">
                          <a:solidFill>
                            <a:schemeClr val="bg2">
                              <a:lumMod val="10000"/>
                            </a:schemeClr>
                          </a:solidFill>
                          <a:effectLst/>
                          <a:latin typeface="+mn-lt"/>
                        </a:rPr>
                        <a:t>Black / African American</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7424</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8358</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+12.6</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347218">
                <a:tc>
                  <a:txBody>
                    <a:bodyPr/>
                    <a:lstStyle/>
                    <a:p>
                      <a:pPr marL="0" marR="0">
                        <a:lnSpc>
                          <a:spcPct val="107000"/>
                        </a:lnSpc>
                        <a:spcBef>
                          <a:spcPts val="0"/>
                        </a:spcBef>
                        <a:spcAft>
                          <a:spcPts val="0"/>
                        </a:spcAft>
                      </a:pPr>
                      <a:r>
                        <a:rPr lang="en-US" sz="1400" b="0">
                          <a:solidFill>
                            <a:schemeClr val="bg2">
                              <a:lumMod val="10000"/>
                            </a:schemeClr>
                          </a:solidFill>
                          <a:effectLst/>
                          <a:latin typeface="+mn-lt"/>
                        </a:rPr>
                        <a:t>Hispanic / Latino</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25,335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26,392</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+4.2</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347218">
                <a:tc>
                  <a:txBody>
                    <a:bodyPr/>
                    <a:lstStyle/>
                    <a:p>
                      <a:pPr marL="0" marR="0">
                        <a:lnSpc>
                          <a:spcPct val="107000"/>
                        </a:lnSpc>
                        <a:spcBef>
                          <a:spcPts val="0"/>
                        </a:spcBef>
                        <a:spcAft>
                          <a:spcPts val="0"/>
                        </a:spcAft>
                      </a:pPr>
                      <a:r>
                        <a:rPr lang="en-US" sz="1400" b="0">
                          <a:solidFill>
                            <a:schemeClr val="bg2">
                              <a:lumMod val="10000"/>
                            </a:schemeClr>
                          </a:solidFill>
                          <a:effectLst/>
                          <a:latin typeface="+mn-lt"/>
                        </a:rPr>
                        <a:t>White</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108,487</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111,155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31350">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Native Hawaiian/Pacific Islander</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1343</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1481</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+10.3</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347218">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Two or </a:t>
                      </a:r>
                      <a:r>
                        <a:rPr lang="en-US" sz="1400" b="0" dirty="0" smtClean="0">
                          <a:solidFill>
                            <a:schemeClr val="bg2">
                              <a:lumMod val="10000"/>
                            </a:schemeClr>
                          </a:solidFill>
                          <a:effectLst/>
                          <a:latin typeface="+mn-lt"/>
                        </a:rPr>
                        <a:t>more </a:t>
                      </a:r>
                      <a:r>
                        <a:rPr lang="en-US" sz="1400" b="0" dirty="0">
                          <a:solidFill>
                            <a:schemeClr val="bg2">
                              <a:lumMod val="10000"/>
                            </a:schemeClr>
                          </a:solidFill>
                          <a:effectLst/>
                          <a:latin typeface="+mn-lt"/>
                        </a:rPr>
                        <a:t>r</a:t>
                      </a:r>
                      <a:r>
                        <a:rPr lang="en-US" sz="1400" b="0" dirty="0" smtClean="0">
                          <a:solidFill>
                            <a:schemeClr val="bg2">
                              <a:lumMod val="10000"/>
                            </a:schemeClr>
                          </a:solidFill>
                          <a:effectLst/>
                          <a:latin typeface="+mn-lt"/>
                        </a:rPr>
                        <a:t>aces</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7791</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9615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+23.4</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347218">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Ethnicity not Provided</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11</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2</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-81.8</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bl>
          </a:graphicData>
        </a:graphic>
      </p:graphicFrame>
    </p:spTree>
    <p:extLst>
      <p:ext uri="{BB962C8B-B14F-4D97-AF65-F5344CB8AC3E}">
        <p14:creationId xmlns:p14="http://schemas.microsoft.com/office/powerpoint/2010/main" val="695836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807" y="304621"/>
            <a:ext cx="8911687" cy="1280890"/>
          </a:xfrm>
        </p:spPr>
        <p:txBody>
          <a:bodyPr>
            <a:normAutofit fontScale="90000"/>
          </a:bodyPr>
          <a:lstStyle/>
          <a:p>
            <a:r>
              <a:rPr lang="en-US" dirty="0"/>
              <a:t>Dual Credit Participation Student </a:t>
            </a:r>
            <a:r>
              <a:rPr lang="en-US" dirty="0" smtClean="0"/>
              <a:t>Demographics (</a:t>
            </a:r>
            <a:r>
              <a:rPr lang="en-US" dirty="0" err="1" smtClean="0"/>
              <a:t>con’t</a:t>
            </a:r>
            <a:r>
              <a:rPr lang="en-US" dirty="0" smtClean="0"/>
              <a:t>.)</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0734056"/>
              </p:ext>
            </p:extLst>
          </p:nvPr>
        </p:nvGraphicFramePr>
        <p:xfrm>
          <a:off x="2589213" y="2133596"/>
          <a:ext cx="8044920" cy="3623736"/>
        </p:xfrm>
        <a:graphic>
          <a:graphicData uri="http://schemas.openxmlformats.org/drawingml/2006/table">
            <a:tbl>
              <a:tblPr firstRow="1" firstCol="1" bandRow="1">
                <a:tableStyleId>{5C22544A-7EE6-4342-B048-85BDC9FD1C3A}</a:tableStyleId>
              </a:tblPr>
              <a:tblGrid>
                <a:gridCol w="4066665"/>
                <a:gridCol w="1326085"/>
                <a:gridCol w="1326085"/>
                <a:gridCol w="1326085"/>
              </a:tblGrid>
              <a:tr h="452967">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Student enrollment </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2011</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2013</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smtClean="0">
                          <a:solidFill>
                            <a:schemeClr val="bg2">
                              <a:lumMod val="10000"/>
                            </a:schemeClr>
                          </a:solidFill>
                          <a:effectLst/>
                          <a:latin typeface="+mn-lt"/>
                          <a:ea typeface="Calibri" panose="020F0502020204030204" pitchFamily="34" charset="0"/>
                          <a:cs typeface="Times New Roman" panose="02020603050405020304" pitchFamily="18" charset="0"/>
                        </a:rPr>
                        <a:t>% change</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52967">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Female</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82,389</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86,804</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+5.4</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52967">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Male</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83,582</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87,379</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+4.5</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52967">
                <a:tc>
                  <a:txBody>
                    <a:bodyPr/>
                    <a:lstStyle/>
                    <a:p>
                      <a:pPr marL="0" marR="0">
                        <a:lnSpc>
                          <a:spcPct val="107000"/>
                        </a:lnSpc>
                        <a:spcBef>
                          <a:spcPts val="0"/>
                        </a:spcBef>
                        <a:spcAft>
                          <a:spcPts val="0"/>
                        </a:spcAft>
                      </a:pP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52967">
                <a:tc>
                  <a:txBody>
                    <a:bodyPr/>
                    <a:lstStyle/>
                    <a:p>
                      <a:pPr marL="0" marR="0">
                        <a:lnSpc>
                          <a:spcPct val="107000"/>
                        </a:lnSpc>
                        <a:spcBef>
                          <a:spcPts val="0"/>
                        </a:spcBef>
                        <a:spcAft>
                          <a:spcPts val="0"/>
                        </a:spcAft>
                      </a:pPr>
                      <a:r>
                        <a:rPr lang="en-US" sz="1400" b="0">
                          <a:solidFill>
                            <a:schemeClr val="bg2">
                              <a:lumMod val="10000"/>
                            </a:schemeClr>
                          </a:solidFill>
                          <a:effectLst/>
                          <a:latin typeface="+mn-lt"/>
                        </a:rPr>
                        <a:t>Special Education</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12,355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12,039</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-2.6</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52967">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Bilingual </a:t>
                      </a:r>
                      <a:r>
                        <a:rPr lang="en-US" sz="1400" b="0" dirty="0" smtClean="0">
                          <a:solidFill>
                            <a:schemeClr val="bg2">
                              <a:lumMod val="10000"/>
                            </a:schemeClr>
                          </a:solidFill>
                          <a:effectLst/>
                          <a:latin typeface="+mn-lt"/>
                        </a:rPr>
                        <a:t>programs</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5379</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4625</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-14</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52967">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Gifted </a:t>
                      </a:r>
                      <a:r>
                        <a:rPr lang="en-US" sz="1400" b="0" dirty="0" smtClean="0">
                          <a:solidFill>
                            <a:schemeClr val="bg2">
                              <a:lumMod val="10000"/>
                            </a:schemeClr>
                          </a:solidFill>
                          <a:effectLst/>
                          <a:latin typeface="+mn-lt"/>
                        </a:rPr>
                        <a:t>programs</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6198</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14,819</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+139.1</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r h="452967">
                <a:tc>
                  <a:txBody>
                    <a:bodyPr/>
                    <a:lstStyle/>
                    <a:p>
                      <a:pPr marL="0" marR="0">
                        <a:lnSpc>
                          <a:spcPct val="107000"/>
                        </a:lnSpc>
                        <a:spcBef>
                          <a:spcPts val="0"/>
                        </a:spcBef>
                        <a:spcAft>
                          <a:spcPts val="0"/>
                        </a:spcAft>
                      </a:pPr>
                      <a:r>
                        <a:rPr lang="en-US" sz="1400" b="0" dirty="0">
                          <a:solidFill>
                            <a:schemeClr val="bg2">
                              <a:lumMod val="10000"/>
                            </a:schemeClr>
                          </a:solidFill>
                          <a:effectLst/>
                          <a:latin typeface="+mn-lt"/>
                        </a:rPr>
                        <a:t>Free/Reduced Lunch Eligible</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60,152</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a:solidFill>
                            <a:schemeClr val="bg2">
                              <a:lumMod val="10000"/>
                            </a:schemeClr>
                          </a:solidFill>
                          <a:effectLst/>
                          <a:latin typeface="+mn-lt"/>
                        </a:rPr>
                        <a:t>66,462</a:t>
                      </a:r>
                      <a:endParaRPr lang="en-US" sz="1400" b="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c>
                  <a:txBody>
                    <a:bodyPr/>
                    <a:lstStyle/>
                    <a:p>
                      <a:pPr marL="0" marR="0" algn="ctr">
                        <a:lnSpc>
                          <a:spcPct val="107000"/>
                        </a:lnSpc>
                        <a:spcBef>
                          <a:spcPts val="0"/>
                        </a:spcBef>
                        <a:spcAft>
                          <a:spcPts val="0"/>
                        </a:spcAft>
                      </a:pPr>
                      <a:r>
                        <a:rPr lang="en-US" sz="1400" b="0" dirty="0">
                          <a:solidFill>
                            <a:schemeClr val="bg2">
                              <a:lumMod val="10000"/>
                            </a:schemeClr>
                          </a:solidFill>
                          <a:effectLst/>
                          <a:latin typeface="+mn-lt"/>
                        </a:rPr>
                        <a:t>+10.5</a:t>
                      </a:r>
                      <a:endParaRPr lang="en-US" sz="1400" b="0" dirty="0">
                        <a:solidFill>
                          <a:schemeClr val="bg2">
                            <a:lumMod val="10000"/>
                          </a:schemeClr>
                        </a:solidFill>
                        <a:effectLst/>
                        <a:latin typeface="+mn-lt"/>
                        <a:ea typeface="Calibri" panose="020F0502020204030204" pitchFamily="34" charset="0"/>
                        <a:cs typeface="Times New Roman" panose="02020603050405020304" pitchFamily="18" charset="0"/>
                      </a:endParaRPr>
                    </a:p>
                  </a:txBody>
                  <a:tcPr marL="65656" marR="65656" marT="0" marB="0">
                    <a:solidFill>
                      <a:schemeClr val="bg2"/>
                    </a:solidFill>
                  </a:tcPr>
                </a:tc>
              </a:tr>
            </a:tbl>
          </a:graphicData>
        </a:graphic>
      </p:graphicFrame>
    </p:spTree>
    <p:extLst>
      <p:ext uri="{BB962C8B-B14F-4D97-AF65-F5344CB8AC3E}">
        <p14:creationId xmlns:p14="http://schemas.microsoft.com/office/powerpoint/2010/main" val="1497452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RCW 28A.320.195 &amp; 196 (2SHB 1642) </a:t>
            </a:r>
            <a:br>
              <a:rPr lang="en-US" dirty="0" smtClean="0"/>
            </a:br>
            <a:r>
              <a:rPr lang="en-US" dirty="0" smtClean="0"/>
              <a:t>High School Academic Acceleration / Dual Credit Programs</a:t>
            </a:r>
            <a:endParaRPr lang="en-US" dirty="0"/>
          </a:p>
        </p:txBody>
      </p:sp>
      <p:sp>
        <p:nvSpPr>
          <p:cNvPr id="3" name="Content Placeholder 2"/>
          <p:cNvSpPr>
            <a:spLocks noGrp="1"/>
          </p:cNvSpPr>
          <p:nvPr>
            <p:ph idx="1"/>
          </p:nvPr>
        </p:nvSpPr>
        <p:spPr>
          <a:xfrm>
            <a:off x="2519544" y="2821577"/>
            <a:ext cx="8915400" cy="1706880"/>
          </a:xfrm>
        </p:spPr>
        <p:txBody>
          <a:bodyPr/>
          <a:lstStyle/>
          <a:p>
            <a:pPr marL="0" indent="0">
              <a:buNone/>
            </a:pPr>
            <a:r>
              <a:rPr lang="en-US" dirty="0"/>
              <a:t>(2) However, </a:t>
            </a:r>
            <a:r>
              <a:rPr lang="en-US" u="sng" dirty="0"/>
              <a:t>the legislature further finds that </a:t>
            </a:r>
            <a:r>
              <a:rPr lang="en-US" b="1" u="sng" dirty="0"/>
              <a:t>more can be done </a:t>
            </a:r>
            <a:r>
              <a:rPr lang="en-US" b="1" u="sng" dirty="0" smtClean="0"/>
              <a:t>to promote </a:t>
            </a:r>
            <a:r>
              <a:rPr lang="en-US" b="1" u="sng" dirty="0"/>
              <a:t>academic acceleration for all students and eliminate </a:t>
            </a:r>
            <a:r>
              <a:rPr lang="en-US" b="1" u="sng" dirty="0" smtClean="0"/>
              <a:t>barriers,</a:t>
            </a:r>
            <a:r>
              <a:rPr lang="en-US" u="sng" dirty="0" smtClean="0"/>
              <a:t> real </a:t>
            </a:r>
            <a:r>
              <a:rPr lang="en-US" u="sng" dirty="0"/>
              <a:t>or perceived, that may prevent students from enrolling in </a:t>
            </a:r>
            <a:r>
              <a:rPr lang="en-US" u="sng" dirty="0" smtClean="0"/>
              <a:t>rigorous advanced </a:t>
            </a:r>
            <a:r>
              <a:rPr lang="en-US" u="sng" dirty="0"/>
              <a:t>courses, including dual credit courses</a:t>
            </a:r>
          </a:p>
        </p:txBody>
      </p:sp>
    </p:spTree>
    <p:extLst>
      <p:ext uri="{BB962C8B-B14F-4D97-AF65-F5344CB8AC3E}">
        <p14:creationId xmlns:p14="http://schemas.microsoft.com/office/powerpoint/2010/main" val="82025772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614</TotalTime>
  <Words>1100</Words>
  <Application>Microsoft Office PowerPoint</Application>
  <PresentationFormat>Widescreen</PresentationFormat>
  <Paragraphs>232</Paragraphs>
  <Slides>20</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Times New Roman</vt:lpstr>
      <vt:lpstr>Verdana</vt:lpstr>
      <vt:lpstr>Wingdings</vt:lpstr>
      <vt:lpstr>Wingdings 3</vt:lpstr>
      <vt:lpstr>Wisp</vt:lpstr>
      <vt:lpstr>SBE Achievement &amp; Accountability Workgroup   Dual Credit Options in WA </vt:lpstr>
      <vt:lpstr>RCW 28A.600.280 Dual credit programs — Annual report</vt:lpstr>
      <vt:lpstr>Dual Credit Program Benefits</vt:lpstr>
      <vt:lpstr>Dual Credit Opportunities in Washington</vt:lpstr>
      <vt:lpstr>PowerPoint Presentation</vt:lpstr>
      <vt:lpstr>Dual Credit Participation Student Demographics </vt:lpstr>
      <vt:lpstr>Dual Credit Participation Student Demographics (con’t.) </vt:lpstr>
      <vt:lpstr>Dual Credit Participation Student Demographics (con’t.) </vt:lpstr>
      <vt:lpstr>RCW 28A.320.195 &amp; 196 (2SHB 1642)  High School Academic Acceleration / Dual Credit Programs</vt:lpstr>
      <vt:lpstr>2SHB 1642 Components   #1:  Academic Acceleration School Board policy adoption encouraged </vt:lpstr>
      <vt:lpstr>2SHB 1642 Components  #2:  Competitive Grants</vt:lpstr>
      <vt:lpstr>Competitive Grant Requirements</vt:lpstr>
      <vt:lpstr>2SHB 1642 Components #3:  Incentive awards for earned dual credit </vt:lpstr>
      <vt:lpstr>Career and College Readiness</vt:lpstr>
      <vt:lpstr>College and Career Readiness  in the Achievement Index</vt:lpstr>
      <vt:lpstr>Dual Credit Data by Area</vt:lpstr>
      <vt:lpstr>Dual Credit Reporting</vt:lpstr>
      <vt:lpstr>Industry Certification in CEDARS</vt:lpstr>
      <vt:lpstr>More Information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Hubert</dc:creator>
  <cp:lastModifiedBy>Mike Hubert</cp:lastModifiedBy>
  <cp:revision>72</cp:revision>
  <cp:lastPrinted>2014-06-19T11:23:37Z</cp:lastPrinted>
  <dcterms:created xsi:type="dcterms:W3CDTF">2013-10-29T21:48:08Z</dcterms:created>
  <dcterms:modified xsi:type="dcterms:W3CDTF">2014-06-19T15:46:14Z</dcterms:modified>
</cp:coreProperties>
</file>