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323" r:id="rId2"/>
    <p:sldId id="631" r:id="rId3"/>
    <p:sldId id="632" r:id="rId4"/>
    <p:sldId id="633" r:id="rId5"/>
    <p:sldId id="634" r:id="rId6"/>
    <p:sldId id="638" r:id="rId7"/>
    <p:sldId id="635" r:id="rId8"/>
    <p:sldId id="636" r:id="rId9"/>
    <p:sldId id="644" r:id="rId10"/>
    <p:sldId id="641" r:id="rId11"/>
    <p:sldId id="645" r:id="rId12"/>
    <p:sldId id="640" r:id="rId13"/>
    <p:sldId id="646" r:id="rId14"/>
    <p:sldId id="642" r:id="rId15"/>
    <p:sldId id="643" r:id="rId16"/>
    <p:sldId id="639" r:id="rId17"/>
    <p:sldId id="637" r:id="rId18"/>
    <p:sldId id="630" r:id="rId19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969696"/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665" autoAdjust="0"/>
  </p:normalViewPr>
  <p:slideViewPr>
    <p:cSldViewPr snapToGrid="0">
      <p:cViewPr>
        <p:scale>
          <a:sx n="80" d="100"/>
          <a:sy n="80" d="100"/>
        </p:scale>
        <p:origin x="-1278" y="348"/>
      </p:cViewPr>
      <p:guideLst>
        <p:guide orient="horz" pos="11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169810" cy="47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92" tIns="47497" rIns="94992" bIns="47497" numCol="1" anchor="t" anchorCtr="0" compatLnSpc="1">
            <a:prstTxWarp prst="textNoShape">
              <a:avLst/>
            </a:prstTxWarp>
          </a:bodyPr>
          <a:lstStyle>
            <a:lvl1pPr defTabSz="950278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737" y="0"/>
            <a:ext cx="3169810" cy="47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92" tIns="47497" rIns="94992" bIns="47497" numCol="1" anchor="t" anchorCtr="0" compatLnSpc="1">
            <a:prstTxWarp prst="textNoShape">
              <a:avLst/>
            </a:prstTxWarp>
          </a:bodyPr>
          <a:lstStyle>
            <a:lvl1pPr algn="r" defTabSz="950278">
              <a:defRPr sz="1200"/>
            </a:lvl1pPr>
          </a:lstStyle>
          <a:p>
            <a:fld id="{7AEC2650-D016-4AB7-92CA-7827814F0E9A}" type="datetimeFigureOut">
              <a:rPr lang="en-US"/>
              <a:pPr/>
              <a:t>6/20/2014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119831"/>
            <a:ext cx="3169810" cy="47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92" tIns="47497" rIns="94992" bIns="47497" numCol="1" anchor="b" anchorCtr="0" compatLnSpc="1">
            <a:prstTxWarp prst="textNoShape">
              <a:avLst/>
            </a:prstTxWarp>
          </a:bodyPr>
          <a:lstStyle>
            <a:lvl1pPr defTabSz="950278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737" y="9119831"/>
            <a:ext cx="3169810" cy="47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92" tIns="47497" rIns="94992" bIns="47497" numCol="1" anchor="b" anchorCtr="0" compatLnSpc="1">
            <a:prstTxWarp prst="textNoShape">
              <a:avLst/>
            </a:prstTxWarp>
          </a:bodyPr>
          <a:lstStyle>
            <a:lvl1pPr algn="r" defTabSz="950278">
              <a:defRPr sz="1200"/>
            </a:lvl1pPr>
          </a:lstStyle>
          <a:p>
            <a:fld id="{5AFE5550-2127-4B84-B550-F07ED33752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86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169810" cy="47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92" tIns="47497" rIns="94992" bIns="47497" numCol="1" anchor="t" anchorCtr="0" compatLnSpc="1">
            <a:prstTxWarp prst="textNoShape">
              <a:avLst/>
            </a:prstTxWarp>
          </a:bodyPr>
          <a:lstStyle>
            <a:lvl1pPr defTabSz="950278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143737" y="0"/>
            <a:ext cx="3169810" cy="47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92" tIns="47497" rIns="94992" bIns="47497" numCol="1" anchor="t" anchorCtr="0" compatLnSpc="1">
            <a:prstTxWarp prst="textNoShape">
              <a:avLst/>
            </a:prstTxWarp>
          </a:bodyPr>
          <a:lstStyle>
            <a:lvl1pPr algn="r" defTabSz="950278">
              <a:defRPr sz="1200"/>
            </a:lvl1pPr>
          </a:lstStyle>
          <a:p>
            <a:fld id="{63B9C2AA-12E4-4E59-8CC5-962A7500741D}" type="datetimeFigureOut">
              <a:rPr lang="en-US"/>
              <a:pPr/>
              <a:t>6/20/2014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99" tIns="47350" rIns="94699" bIns="4735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32514" y="4561553"/>
            <a:ext cx="5850175" cy="4319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92" tIns="47497" rIns="94992" bIns="47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119831"/>
            <a:ext cx="3169810" cy="47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92" tIns="47497" rIns="94992" bIns="47497" numCol="1" anchor="b" anchorCtr="0" compatLnSpc="1">
            <a:prstTxWarp prst="textNoShape">
              <a:avLst/>
            </a:prstTxWarp>
          </a:bodyPr>
          <a:lstStyle>
            <a:lvl1pPr defTabSz="950278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143737" y="9119831"/>
            <a:ext cx="3169810" cy="47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92" tIns="47497" rIns="94992" bIns="47497" numCol="1" anchor="b" anchorCtr="0" compatLnSpc="1">
            <a:prstTxWarp prst="textNoShape">
              <a:avLst/>
            </a:prstTxWarp>
          </a:bodyPr>
          <a:lstStyle>
            <a:lvl1pPr algn="r" defTabSz="950278">
              <a:defRPr sz="1200"/>
            </a:lvl1pPr>
          </a:lstStyle>
          <a:p>
            <a:fld id="{B494B20B-3F71-41FE-8C4C-D2B7FAF9E3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35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62A72-3239-4BE2-BDE6-D17BABD10D18}" type="datetimeFigureOut">
              <a:rPr lang="en-US"/>
              <a:pPr>
                <a:defRPr/>
              </a:pPr>
              <a:t>6/20/2014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E7046-29A1-4F6C-A847-D8C327526E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9F13E-889C-49A6-A2F5-32FBE32F33DC}" type="datetimeFigureOut">
              <a:rPr lang="en-US"/>
              <a:pPr>
                <a:defRPr/>
              </a:pPr>
              <a:t>6/20/2014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37532-8B6E-4F9D-BFF1-08BA573975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A280A-8F1D-4430-A7C9-699A8573E024}" type="datetimeFigureOut">
              <a:rPr lang="en-US"/>
              <a:pPr>
                <a:defRPr/>
              </a:pPr>
              <a:t>6/20/2014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24C97-2FD1-4F2C-95CD-F724D0EA6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01BA6-A2B9-4548-AE6E-D77E3842E6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465BE-A78B-4C8F-AFB5-B907A3CD6AAC}" type="datetimeFigureOut">
              <a:rPr lang="en-US"/>
              <a:pPr>
                <a:defRPr/>
              </a:pPr>
              <a:t>6/20/2014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C2F1D-4F06-4C59-86B8-8AB9DD185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A5326-13B8-401A-AADD-6764E694FAA3}" type="datetimeFigureOut">
              <a:rPr lang="en-US"/>
              <a:pPr>
                <a:defRPr/>
              </a:pPr>
              <a:t>6/20/2014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4D1E8-076A-4E67-B48E-3EA980A460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2BDC6-61FC-40E9-AA0F-3940515905BA}" type="datetimeFigureOut">
              <a:rPr lang="en-US"/>
              <a:pPr>
                <a:defRPr/>
              </a:pPr>
              <a:t>6/20/2014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617ED-2700-4701-9192-032B282D26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B21F6-10D8-4911-9C6E-B2C1BFC552AB}" type="datetimeFigureOut">
              <a:rPr lang="en-US"/>
              <a:pPr>
                <a:defRPr/>
              </a:pPr>
              <a:t>6/20/2014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C3197-7017-4A13-8A31-8463983819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6E3F9-BBDC-4A3C-952A-8A98735F7CA3}" type="datetimeFigureOut">
              <a:rPr lang="en-US"/>
              <a:pPr>
                <a:defRPr/>
              </a:pPr>
              <a:t>6/20/2014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49989-6E96-4FC7-B7D9-18D54C08D5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440C9-0982-47F3-B6E6-E4080913F7FB}" type="datetimeFigureOut">
              <a:rPr lang="en-US"/>
              <a:pPr>
                <a:defRPr/>
              </a:pPr>
              <a:t>6/20/2014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E5AC6-225B-4C02-9174-32B667A3D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82B2E-CF26-40EA-B3AF-C5E1B4F99F8E}" type="datetimeFigureOut">
              <a:rPr lang="en-US"/>
              <a:pPr>
                <a:defRPr/>
              </a:pPr>
              <a:t>6/20/2014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BC09D-B861-4026-828A-C12D9C78AB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59DEB40-F436-4A63-9907-9E6F78550F7E}" type="datetimeFigureOut">
              <a:rPr lang="en-US"/>
              <a:pPr>
                <a:defRPr/>
              </a:pPr>
              <a:t>6/20/2014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5F6E11C-F001-4B9D-9F99-BDB607AF91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03088"/>
            <a:ext cx="9143999" cy="7655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ee-log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04775" y="6191697"/>
            <a:ext cx="2028825" cy="5810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 kern="1200">
          <a:solidFill>
            <a:schemeClr val="tx1"/>
          </a:solidFill>
          <a:latin typeface="Tahom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0" i="0" u="none" kern="1200">
          <a:solidFill>
            <a:schemeClr val="tx1"/>
          </a:solidFill>
          <a:latin typeface="Tahoma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greg@effectiveness.or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00131" y="4294607"/>
            <a:ext cx="47304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Greg Lobdell, President &amp; Director  Research</a:t>
            </a:r>
          </a:p>
          <a:p>
            <a:pPr algn="ctr"/>
            <a:r>
              <a:rPr lang="en-US" sz="1200" dirty="0" smtClean="0">
                <a:hlinkClick r:id="rId2"/>
              </a:rPr>
              <a:t>greg@effectiveness.org</a:t>
            </a:r>
            <a:endParaRPr lang="en-US" sz="1200" dirty="0" smtClean="0"/>
          </a:p>
          <a:p>
            <a:pPr algn="ctr"/>
            <a:endParaRPr lang="en-US" sz="1200" dirty="0" smtClean="0"/>
          </a:p>
          <a:p>
            <a:pPr algn="ctr"/>
            <a:r>
              <a:rPr lang="en-US" sz="1600" dirty="0" smtClean="0"/>
              <a:t>In Collaboration with the State Board of Education:  Ben Rarick</a:t>
            </a:r>
          </a:p>
          <a:p>
            <a:pPr algn="ctr"/>
            <a:r>
              <a:rPr lang="en-US" sz="1600" dirty="0" smtClean="0"/>
              <a:t>Andrew Parr, and Linda Drake</a:t>
            </a:r>
          </a:p>
        </p:txBody>
      </p:sp>
      <p:pic>
        <p:nvPicPr>
          <p:cNvPr id="5" name="Picture 4" descr="CEE - Who We Are Info Sheet - Header Onl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916" y="0"/>
            <a:ext cx="8976168" cy="3525864"/>
          </a:xfrm>
          <a:prstGeom prst="rect">
            <a:avLst/>
          </a:prstGeom>
        </p:spPr>
      </p:pic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4187" y="2511452"/>
            <a:ext cx="749435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2400" b="1" dirty="0" smtClean="0">
              <a:ln w="11430"/>
            </a:endParaRPr>
          </a:p>
          <a:p>
            <a:pPr algn="ctr"/>
            <a:r>
              <a:rPr lang="en-US" sz="2400" b="1" dirty="0" smtClean="0">
                <a:ln w="11430"/>
              </a:rPr>
              <a:t>Impact of Former-ELL on School Accountability</a:t>
            </a:r>
            <a:r>
              <a:rPr lang="en-US" sz="2800" b="1" dirty="0" smtClean="0">
                <a:ln w="11430"/>
              </a:rPr>
              <a:t/>
            </a:r>
            <a:br>
              <a:rPr lang="en-US" sz="2800" b="1" dirty="0" smtClean="0">
                <a:ln w="11430"/>
              </a:rPr>
            </a:br>
            <a:r>
              <a:rPr lang="en-US" sz="1600" b="1" dirty="0" smtClean="0">
                <a:ln w="11430"/>
              </a:rPr>
              <a:t>Accountability and Achievement Workgroup</a:t>
            </a:r>
          </a:p>
          <a:p>
            <a:pPr algn="ctr"/>
            <a:r>
              <a:rPr lang="en-US" sz="1600" b="1" i="1" dirty="0" smtClean="0">
                <a:ln w="11430"/>
              </a:rPr>
              <a:t>20 June, 2014</a:t>
            </a:r>
            <a:endParaRPr lang="en-US" sz="2000" b="1" i="1" dirty="0" smtClean="0">
              <a:ln w="1143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Differences – Q2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Is </a:t>
            </a:r>
            <a:r>
              <a:rPr lang="en-US" dirty="0"/>
              <a:t>the academic performance of the All Students group different at Former ELL schools as compared to Non-Former ELL schools?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so, is the pattern of differences consistent across grade levels?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20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Academics</a:t>
            </a:r>
            <a:br>
              <a:rPr lang="en-US" dirty="0" smtClean="0"/>
            </a:br>
            <a:r>
              <a:rPr lang="en-US" dirty="0" smtClean="0"/>
              <a:t>t-Test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108139"/>
              </p:ext>
            </p:extLst>
          </p:nvPr>
        </p:nvGraphicFramePr>
        <p:xfrm>
          <a:off x="599090" y="1781497"/>
          <a:ext cx="8008880" cy="3909854"/>
        </p:xfrm>
        <a:graphic>
          <a:graphicData uri="http://schemas.openxmlformats.org/drawingml/2006/table">
            <a:tbl>
              <a:tblPr/>
              <a:tblGrid>
                <a:gridCol w="2130805"/>
                <a:gridCol w="954371"/>
                <a:gridCol w="588624"/>
                <a:gridCol w="1028663"/>
                <a:gridCol w="1102139"/>
                <a:gridCol w="1102139"/>
                <a:gridCol w="1102139"/>
              </a:tblGrid>
              <a:tr h="7819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School Measure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Former ELL Group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Mean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Standard Deviation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Standard Error of the Mean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t-Test Result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657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Reading_3-Yr_Pct_Met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1042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72.63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13.611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.422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 &lt; 0.001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777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68.64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13.981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.502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657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Math_3-Yr_Percent_Met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1034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63.11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15.577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.484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 = 0.001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776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60.72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15.456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.559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657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RandM_3YR_AVG_PRO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1034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67.89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14.257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.443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 &lt; 0.001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776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64.70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14.408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.517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657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Reading_3Yr_MSGP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997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49.55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7.402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.234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 = 0.231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773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49.96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6.997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.252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657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Math_3Yr_MSGP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995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50.16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9.370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.297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 = 0.291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772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50.64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9.433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.340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657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RandM_3YR_AVG_MGP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992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49.85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7.470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.237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 = 0.214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772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50.29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7.302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.263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133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Differences – Q3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schools with reportable Former ELL populations, how do the academic measures for the Former ELL students compare to the academic measures for the All Students group?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</a:t>
            </a:r>
            <a:r>
              <a:rPr lang="en-US" dirty="0"/>
              <a:t>do the measures vary by content area and by school level?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3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Differences </a:t>
            </a:r>
            <a:br>
              <a:rPr lang="en-US" dirty="0" smtClean="0"/>
            </a:br>
            <a:r>
              <a:rPr lang="en-US" dirty="0" smtClean="0"/>
              <a:t>Descriptive Statistics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931141"/>
              </p:ext>
            </p:extLst>
          </p:nvPr>
        </p:nvGraphicFramePr>
        <p:xfrm>
          <a:off x="1187533" y="3835285"/>
          <a:ext cx="6341424" cy="2174015"/>
        </p:xfrm>
        <a:graphic>
          <a:graphicData uri="http://schemas.openxmlformats.org/drawingml/2006/table">
            <a:tbl>
              <a:tblPr/>
              <a:tblGrid>
                <a:gridCol w="2280062"/>
                <a:gridCol w="534389"/>
                <a:gridCol w="807522"/>
                <a:gridCol w="915604"/>
                <a:gridCol w="773077"/>
                <a:gridCol w="1030770"/>
              </a:tblGrid>
              <a:tr h="3643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School Measure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Minimum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Maximum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Mean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Std. Deviation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817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FELL_R_PRO_3YR_AVG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455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36.2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98.0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74.5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11.70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817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FELL_M_PRO_3YR_AVG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450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17.1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97.9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65.5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15.45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817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FELL_RandM_PRO_3YR_AVG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450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27.4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97.0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69.9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13.11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817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FELL_R_MGP_3YR_AVG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505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28.3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76.8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52.2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8.48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817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FELL_M_MGP_3YR_AVG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504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26.7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82.0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53.9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10.62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817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FELL_RandM_GRO_3YR_AVG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503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30.6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77.0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53.1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8.419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217137"/>
              </p:ext>
            </p:extLst>
          </p:nvPr>
        </p:nvGraphicFramePr>
        <p:xfrm>
          <a:off x="1151905" y="1674421"/>
          <a:ext cx="6377050" cy="1864429"/>
        </p:xfrm>
        <a:graphic>
          <a:graphicData uri="http://schemas.openxmlformats.org/drawingml/2006/table">
            <a:tbl>
              <a:tblPr/>
              <a:tblGrid>
                <a:gridCol w="2148789"/>
                <a:gridCol w="693157"/>
                <a:gridCol w="762474"/>
                <a:gridCol w="831789"/>
                <a:gridCol w="831789"/>
                <a:gridCol w="1109052"/>
              </a:tblGrid>
              <a:tr h="2663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School Measure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Minimum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Maximum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Mean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Std. Deviation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347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Reading_3Yr_Pct_Met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777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8.0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99.4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68.6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13.98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6347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Math_3Yr_Percent_Met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776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5.2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99.7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60.7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15.46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6347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RandM_3YR_AVG_PRO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776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6.6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99.5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64.7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14.41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6347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Reading_3Yr_MSGP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773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29.2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70.7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50.0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7.00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6347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Math_3Yr_MSGP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772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19.5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77.7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50.6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9.43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6347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RandM_3YR_AVG_MGP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772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27.8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71.8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50.3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7.30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629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Differences – Q4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each of the academic performance indicators and school level, which schools have the greatest demonstrable success with their respective Former ELL students?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497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Highest Performing Schools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303132"/>
              </p:ext>
            </p:extLst>
          </p:nvPr>
        </p:nvGraphicFramePr>
        <p:xfrm>
          <a:off x="835573" y="1734209"/>
          <a:ext cx="7662041" cy="3878317"/>
        </p:xfrm>
        <a:graphic>
          <a:graphicData uri="http://schemas.openxmlformats.org/drawingml/2006/table">
            <a:tbl>
              <a:tblPr/>
              <a:tblGrid>
                <a:gridCol w="2712747"/>
                <a:gridCol w="487958"/>
                <a:gridCol w="557667"/>
                <a:gridCol w="557667"/>
                <a:gridCol w="557667"/>
                <a:gridCol w="557667"/>
                <a:gridCol w="557667"/>
                <a:gridCol w="557667"/>
                <a:gridCol w="557667"/>
                <a:gridCol w="557667"/>
              </a:tblGrid>
              <a:tr h="563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School Measure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ES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MS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HS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3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90</a:t>
                      </a:r>
                      <a:r>
                        <a:rPr lang="en-US" sz="1400" b="1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th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95</a:t>
                      </a:r>
                      <a:r>
                        <a:rPr lang="en-US" sz="1400" b="1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th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90</a:t>
                      </a:r>
                      <a:r>
                        <a:rPr lang="en-US" sz="1400" b="1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th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95</a:t>
                      </a:r>
                      <a:r>
                        <a:rPr lang="en-US" sz="1400" b="1" baseline="30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th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90</a:t>
                      </a:r>
                      <a:r>
                        <a:rPr lang="en-US" sz="1400" b="1" baseline="30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th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95</a:t>
                      </a:r>
                      <a:r>
                        <a:rPr lang="en-US" sz="1400" b="1" baseline="30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th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2925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FELL_R_PRO_3YR_AVG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231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91.2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93.9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159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79.4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84.0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55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90.5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93.7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2925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FELL_M_PRO_3YR_AVG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231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88.1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93.3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159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73.6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82.5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81.7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88.5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2925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FELL_RandM_PRO_3YR_AVG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231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89.0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93.0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159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76.3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83.6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86.6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90.2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2925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FELL_R_MGP_3YR_AVG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229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64.1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65.9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200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62.0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64.9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64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59.3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60.9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2925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FELL_M_MGP_3YR_AVG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230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69.4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73.6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200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67.8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70.8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66.1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70.4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2925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FELL_RandM_GRO_3YR_AVG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229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65.0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67.6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200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62.8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65.6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60.6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63.6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2925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FELL_GRAD_3YR_AVG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91.1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866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2992"/>
          </a:xfrm>
        </p:spPr>
        <p:txBody>
          <a:bodyPr/>
          <a:lstStyle/>
          <a:p>
            <a:r>
              <a:rPr lang="en-US" sz="2800" dirty="0" smtClean="0"/>
              <a:t>Positive Outliers- Further Investigation is Necessary to Understand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6870" y="1226916"/>
            <a:ext cx="3049929" cy="4899247"/>
          </a:xfrm>
        </p:spPr>
        <p:txBody>
          <a:bodyPr/>
          <a:lstStyle/>
          <a:p>
            <a:r>
              <a:rPr lang="en-US" sz="2400" dirty="0" smtClean="0"/>
              <a:t>K-5 Elementary</a:t>
            </a:r>
          </a:p>
          <a:p>
            <a:pPr lvl="1"/>
            <a:r>
              <a:rPr lang="en-US" sz="2000" dirty="0" smtClean="0"/>
              <a:t>520 students</a:t>
            </a:r>
          </a:p>
          <a:p>
            <a:pPr lvl="1"/>
            <a:r>
              <a:rPr lang="en-US" sz="2000" dirty="0" smtClean="0"/>
              <a:t>88% Free-reduced</a:t>
            </a:r>
          </a:p>
          <a:p>
            <a:pPr lvl="1"/>
            <a:r>
              <a:rPr lang="en-US" sz="2000" dirty="0" smtClean="0"/>
              <a:t>40% ELL</a:t>
            </a:r>
          </a:p>
          <a:p>
            <a:pPr lvl="1"/>
            <a:r>
              <a:rPr lang="en-US" sz="2000" dirty="0" smtClean="0"/>
              <a:t>11% Asian/Pac. Islander</a:t>
            </a:r>
          </a:p>
          <a:p>
            <a:pPr lvl="1"/>
            <a:r>
              <a:rPr lang="en-US" sz="2000" dirty="0" smtClean="0"/>
              <a:t>5% Black/African American</a:t>
            </a:r>
          </a:p>
          <a:p>
            <a:pPr lvl="1"/>
            <a:r>
              <a:rPr lang="en-US" sz="2000" dirty="0" smtClean="0"/>
              <a:t>51% Hispanic</a:t>
            </a:r>
          </a:p>
          <a:p>
            <a:pPr lvl="1"/>
            <a:r>
              <a:rPr lang="en-US" sz="2000" dirty="0" smtClean="0"/>
              <a:t>25% White </a:t>
            </a:r>
            <a:endParaRPr lang="en-US" sz="2000" dirty="0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796" y="1019635"/>
            <a:ext cx="5069708" cy="4894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Conversation…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it be more appropriate to compare Former-ELL performance to a “never-ELL group or the all-students group?</a:t>
            </a:r>
          </a:p>
          <a:p>
            <a:endParaRPr lang="en-US" dirty="0" smtClean="0"/>
          </a:p>
          <a:p>
            <a:r>
              <a:rPr lang="en-US" dirty="0" smtClean="0"/>
              <a:t>What additional analyses would be useful?</a:t>
            </a:r>
          </a:p>
          <a:p>
            <a:pPr lvl="1"/>
            <a:r>
              <a:rPr lang="en-US" dirty="0" smtClean="0"/>
              <a:t>How should this study be expanded or refined?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84200" y="1231900"/>
            <a:ext cx="8229600" cy="1143000"/>
          </a:xfrm>
        </p:spPr>
        <p:txBody>
          <a:bodyPr/>
          <a:lstStyle/>
          <a:p>
            <a:r>
              <a:rPr lang="en-US" dirty="0" smtClean="0"/>
              <a:t>If you think of things later…</a:t>
            </a:r>
            <a:endParaRPr lang="en-US" dirty="0"/>
          </a:p>
        </p:txBody>
      </p:sp>
      <p:pic>
        <p:nvPicPr>
          <p:cNvPr id="4" name="Picture 3" descr="triangle-graphic-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5236" y="2465286"/>
            <a:ext cx="3011944" cy="12344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07358" y="4578109"/>
            <a:ext cx="3436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greg@effectiveness.org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Former-ELL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began in fall, 2013 as AI development was underway</a:t>
            </a:r>
          </a:p>
          <a:p>
            <a:r>
              <a:rPr lang="en-US" dirty="0" smtClean="0"/>
              <a:t>Led to conversations with SBE and OSPI staff about what I was seeing in the data</a:t>
            </a:r>
          </a:p>
          <a:p>
            <a:r>
              <a:rPr lang="en-US" dirty="0" smtClean="0"/>
              <a:t>Current Project: Research report / article highlighting what we see and policy implications from deeply understanding the Former-ELL subgroup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Board of Education</a:t>
            </a:r>
          </a:p>
          <a:p>
            <a:pPr lvl="1"/>
            <a:r>
              <a:rPr lang="en-US" dirty="0" smtClean="0"/>
              <a:t>Ben Rarick</a:t>
            </a:r>
          </a:p>
          <a:p>
            <a:pPr lvl="1"/>
            <a:r>
              <a:rPr lang="en-US" dirty="0" smtClean="0"/>
              <a:t>Andrew Parr</a:t>
            </a:r>
          </a:p>
          <a:p>
            <a:pPr lvl="1"/>
            <a:r>
              <a:rPr lang="en-US" dirty="0" smtClean="0"/>
              <a:t>Linda Drake</a:t>
            </a:r>
          </a:p>
          <a:p>
            <a:r>
              <a:rPr lang="en-US" dirty="0" smtClean="0"/>
              <a:t>CEE: Greg Lobdell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8187"/>
          </a:xfrm>
        </p:spPr>
        <p:txBody>
          <a:bodyPr/>
          <a:lstStyle/>
          <a:p>
            <a:r>
              <a:rPr lang="en-US" sz="4000" dirty="0" smtClean="0"/>
              <a:t>Objectives of the Work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246" y="1102488"/>
            <a:ext cx="8229600" cy="4525963"/>
          </a:xfrm>
        </p:spPr>
        <p:txBody>
          <a:bodyPr/>
          <a:lstStyle/>
          <a:p>
            <a:r>
              <a:rPr lang="en-US" sz="2000" dirty="0" smtClean="0"/>
              <a:t>Journey is just beginning…</a:t>
            </a:r>
          </a:p>
          <a:p>
            <a:r>
              <a:rPr lang="en-US" sz="2000" dirty="0" smtClean="0"/>
              <a:t>What can we learn about the Former-ELL subgroup</a:t>
            </a:r>
          </a:p>
          <a:p>
            <a:pPr lvl="1"/>
            <a:r>
              <a:rPr lang="en-US" sz="1800" dirty="0" smtClean="0"/>
              <a:t>Size and characteristics</a:t>
            </a:r>
          </a:p>
          <a:p>
            <a:r>
              <a:rPr lang="en-US" sz="2000" dirty="0" smtClean="0"/>
              <a:t>What is the performance based on the 3 indicators used in the Achievement Index (AI)</a:t>
            </a:r>
          </a:p>
          <a:p>
            <a:r>
              <a:rPr lang="en-US" sz="2000" dirty="0" smtClean="0"/>
              <a:t>What factors matter? Size, poverty, diversity, language, grade, grade-configuration, etc.</a:t>
            </a:r>
          </a:p>
          <a:p>
            <a:r>
              <a:rPr lang="en-US" sz="2000" dirty="0" smtClean="0"/>
              <a:t>Positive Outliers- What do we see in those schools that are significant positive outliers?</a:t>
            </a:r>
          </a:p>
          <a:p>
            <a:pPr lvl="1"/>
            <a:r>
              <a:rPr lang="en-US" sz="1800" dirty="0" smtClean="0"/>
              <a:t>Do we have other “data” we can look at for these schools?</a:t>
            </a:r>
          </a:p>
          <a:p>
            <a:pPr lvl="1"/>
            <a:r>
              <a:rPr lang="en-US" sz="1800" dirty="0" smtClean="0"/>
              <a:t>Upward feeder pattern analysis</a:t>
            </a:r>
          </a:p>
          <a:p>
            <a:r>
              <a:rPr lang="en-US" sz="2200" dirty="0" smtClean="0"/>
              <a:t>Policy implications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the AI data tell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5557"/>
            <a:ext cx="8229600" cy="4525963"/>
          </a:xfrm>
        </p:spPr>
        <p:txBody>
          <a:bodyPr/>
          <a:lstStyle/>
          <a:p>
            <a:r>
              <a:rPr lang="en-US" dirty="0" smtClean="0"/>
              <a:t>Building is the unit of analysis</a:t>
            </a:r>
          </a:p>
          <a:p>
            <a:r>
              <a:rPr lang="en-US" dirty="0" smtClean="0"/>
              <a:t>Continuously enrolled students only</a:t>
            </a:r>
          </a:p>
          <a:p>
            <a:r>
              <a:rPr lang="en-US" dirty="0" smtClean="0"/>
              <a:t>Performance Indicators:</a:t>
            </a:r>
          </a:p>
          <a:p>
            <a:pPr lvl="1"/>
            <a:r>
              <a:rPr lang="en-US" dirty="0" smtClean="0"/>
              <a:t>Proficiency: reading, math, writing, science percent of students meeting standard</a:t>
            </a:r>
          </a:p>
          <a:p>
            <a:pPr lvl="1"/>
            <a:r>
              <a:rPr lang="en-US" dirty="0" smtClean="0"/>
              <a:t>Median Student Growth Percentiles:  reading and math</a:t>
            </a:r>
          </a:p>
          <a:p>
            <a:pPr lvl="1"/>
            <a:r>
              <a:rPr lang="en-US" dirty="0" smtClean="0"/>
              <a:t>Graduation Rate: 5-year Adjusted Cohort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Sizing the Groups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6219" y="1365811"/>
          <a:ext cx="8611561" cy="3009420"/>
        </p:xfrm>
        <a:graphic>
          <a:graphicData uri="http://schemas.openxmlformats.org/drawingml/2006/table">
            <a:tbl>
              <a:tblPr/>
              <a:tblGrid>
                <a:gridCol w="1766100"/>
                <a:gridCol w="977923"/>
                <a:gridCol w="977923"/>
                <a:gridCol w="977923"/>
                <a:gridCol w="977923"/>
                <a:gridCol w="977923"/>
                <a:gridCol w="977923"/>
                <a:gridCol w="977923"/>
              </a:tblGrid>
              <a:tr h="7523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3-Year Average Size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Grade 3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Grade 4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Grade 5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Grade 6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Grade 7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Grade 8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Grade 10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2355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Former-ELL Subgroup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5,497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7,069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7,559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7,832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7,730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7,646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6,472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2355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ELL Subgroup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8,578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6,947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6,030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5,026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3,978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3,477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2,875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2355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ALL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61,116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61,481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62,170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62,642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62,654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62,298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59,693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67159" y="4680388"/>
            <a:ext cx="8090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Source: OSPI MSP and HSPE Reading raw data for Achievement Index.  Continuously Enrolled Students only.  Testing years 2011, 2012, and 2013.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Turn: What do you see?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Snapshot of Performance Indicators</a:t>
            </a:r>
          </a:p>
          <a:p>
            <a:pPr lvl="1"/>
            <a:r>
              <a:rPr lang="en-US" sz="2000" dirty="0" smtClean="0"/>
              <a:t>Grade by grade proficiency in all content areas for All-students, ELL, and Former-ELL</a:t>
            </a:r>
          </a:p>
          <a:p>
            <a:pPr lvl="1"/>
            <a:r>
              <a:rPr lang="en-US" sz="2000" dirty="0" smtClean="0"/>
              <a:t>Student Growth: mean 3-year Median Growth Percentiles</a:t>
            </a:r>
          </a:p>
          <a:p>
            <a:pPr lvl="1"/>
            <a:r>
              <a:rPr lang="en-US" sz="2000" dirty="0" smtClean="0"/>
              <a:t>Graduation Rate: 3 years of 5-year Adjusted Cohort graduation rates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What Observations do you have?</a:t>
            </a:r>
          </a:p>
          <a:p>
            <a:r>
              <a:rPr lang="en-US" sz="2400" dirty="0" smtClean="0"/>
              <a:t>What other questions do you have that would help you understand this more deeply?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Are </a:t>
            </a:r>
            <a:r>
              <a:rPr lang="en-US" sz="2800" dirty="0"/>
              <a:t>schools with reportable Former ELL populations different from schools without Former ELL populations with respect to student demographics? 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If </a:t>
            </a:r>
            <a:r>
              <a:rPr lang="en-US" sz="2800" dirty="0"/>
              <a:t>so, is the pattern of differences consistent across grade levels? 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Differences – Q1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Differences </a:t>
            </a:r>
            <a:br>
              <a:rPr lang="en-US" dirty="0" smtClean="0"/>
            </a:br>
            <a:r>
              <a:rPr lang="en-US" dirty="0" smtClean="0"/>
              <a:t>t-Test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790796"/>
              </p:ext>
            </p:extLst>
          </p:nvPr>
        </p:nvGraphicFramePr>
        <p:xfrm>
          <a:off x="378371" y="1466197"/>
          <a:ext cx="8245366" cy="4067505"/>
        </p:xfrm>
        <a:graphic>
          <a:graphicData uri="http://schemas.openxmlformats.org/drawingml/2006/table">
            <a:tbl>
              <a:tblPr/>
              <a:tblGrid>
                <a:gridCol w="1474919"/>
                <a:gridCol w="1258409"/>
                <a:gridCol w="1345392"/>
                <a:gridCol w="1388882"/>
                <a:gridCol w="1388882"/>
                <a:gridCol w="1388882"/>
              </a:tblGrid>
              <a:tr h="5667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School Measure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Former ELL Group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Mean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Standard Deviation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Standard Error of the Mean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t-Test Result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054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PCT_MIGRANT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.69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3.399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.091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 &lt; 0.001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0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3.45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7.175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.256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0054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PCT_ELL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3.68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6.736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.1813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 &lt; 0.001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0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16.71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15.665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.5591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0054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PCT_SWD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15.81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16.409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.44170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 &lt; 0.001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0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12.26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4.035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.14400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0054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PCT_FRL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44.42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23.036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.62011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 &lt; 0.001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0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55.65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25.718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.91790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0054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PCT_504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2.07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3.012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.0813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 = 0.113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0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2.25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2.055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.0733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0054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PCT_FOSTER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.21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.715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.019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 &lt; 0.001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0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.14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.273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.010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005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TOTAL_N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363.19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313.803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8.447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 &lt; 0.001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0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683.30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292.040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13.993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4586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1&quot;/&gt;&lt;property id=&quot;20307&quot; value=&quot;323&quot;/&gt;&lt;/object&gt;&lt;object type=&quot;3&quot; unique_id=&quot;20761&quot;&gt;&lt;property id=&quot;20148&quot; value=&quot;5&quot;/&gt;&lt;property id=&quot;20300&quot; value=&quot;Slide 11 - &amp;quot;If you think of things later…&amp;quot;&quot;/&gt;&lt;property id=&quot;20307&quot; value=&quot;630&quot;/&gt;&lt;/object&gt;&lt;object type=&quot;3&quot; unique_id=&quot;21164&quot;&gt;&lt;property id=&quot;20148&quot; value=&quot;5&quot;/&gt;&lt;property id=&quot;20300&quot; value=&quot;Slide 2 - &amp;quot;Understanding Former-ELL&amp;quot;&quot;/&gt;&lt;property id=&quot;20307&quot; value=&quot;631&quot;/&gt;&lt;/object&gt;&lt;object type=&quot;3&quot; unique_id=&quot;21165&quot;&gt;&lt;property id=&quot;20148&quot; value=&quot;5&quot;/&gt;&lt;property id=&quot;20300&quot; value=&quot;Slide 3 - &amp;quot;Collaboration&amp;quot;&quot;/&gt;&lt;property id=&quot;20307&quot; value=&quot;632&quot;/&gt;&lt;/object&gt;&lt;object type=&quot;3&quot; unique_id=&quot;21166&quot;&gt;&lt;property id=&quot;20148&quot; value=&quot;5&quot;/&gt;&lt;property id=&quot;20300&quot; value=&quot;Slide 4 - &amp;quot;Objectives of the Work&amp;quot;&quot;/&gt;&lt;property id=&quot;20307&quot; value=&quot;633&quot;/&gt;&lt;/object&gt;&lt;object type=&quot;3&quot; unique_id=&quot;21209&quot;&gt;&lt;property id=&quot;20148&quot; value=&quot;5&quot;/&gt;&lt;property id=&quot;20300&quot; value=&quot;Slide 5 - &amp;quot;What can the AI data tell us?&amp;quot;&quot;/&gt;&lt;property id=&quot;20307&quot; value=&quot;634&quot;/&gt;&lt;/object&gt;&lt;object type=&quot;3&quot; unique_id=&quot;21258&quot;&gt;&lt;property id=&quot;20148&quot; value=&quot;5&quot;/&gt;&lt;property id=&quot;20300&quot; value=&quot;Slide 7 - &amp;quot;Your Turn: What do you see?&amp;quot;&quot;/&gt;&lt;property id=&quot;20307&quot; value=&quot;635&quot;/&gt;&lt;/object&gt;&lt;object type=&quot;3&quot; unique_id=&quot;21259&quot;&gt;&lt;property id=&quot;20148&quot; value=&quot;5&quot;/&gt;&lt;property id=&quot;20300&quot; value=&quot;Slide 8 - &amp;quot;Group Differences (AP) conversation on the t-test work&amp;quot;&quot;/&gt;&lt;property id=&quot;20307&quot; value=&quot;636&quot;/&gt;&lt;/object&gt;&lt;object type=&quot;3&quot; unique_id=&quot;21310&quot;&gt;&lt;property id=&quot;20148&quot; value=&quot;5&quot;/&gt;&lt;property id=&quot;20300&quot; value=&quot;Slide 10 - &amp;quot;Guided Conversation…&amp;quot;&quot;/&gt;&lt;property id=&quot;20307&quot; value=&quot;637&quot;/&gt;&lt;/object&gt;&lt;object type=&quot;3&quot; unique_id=&quot;21344&quot;&gt;&lt;property id=&quot;20148&quot; value=&quot;5&quot;/&gt;&lt;property id=&quot;20300&quot; value=&quot;Slide 6 - &amp;quot;Sizing the Groups&amp;quot;&quot;/&gt;&lt;property id=&quot;20307&quot; value=&quot;638&quot;/&gt;&lt;/object&gt;&lt;object type=&quot;3&quot; unique_id=&quot;21477&quot;&gt;&lt;property id=&quot;20148&quot; value=&quot;5&quot;/&gt;&lt;property id=&quot;20300&quot; value=&quot;Slide 9 - &amp;quot;Positive Outliers- Further Investigation is Necessary to Understand&amp;quot;&quot;/&gt;&lt;property id=&quot;20307&quot; value=&quot;639&quot;/&gt;&lt;/object&gt;&lt;/object&gt;&lt;object type=&quot;8&quot; unique_id=&quot;101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3349</TotalTime>
  <Words>1031</Words>
  <Application>Microsoft Office PowerPoint</Application>
  <PresentationFormat>On-screen Show (4:3)</PresentationFormat>
  <Paragraphs>434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Understanding Former-ELL</vt:lpstr>
      <vt:lpstr>Collaboration</vt:lpstr>
      <vt:lpstr>Objectives of the Work</vt:lpstr>
      <vt:lpstr>What can the AI data tell us?</vt:lpstr>
      <vt:lpstr>Sizing the Groups</vt:lpstr>
      <vt:lpstr>Your Turn: What do you see?</vt:lpstr>
      <vt:lpstr>Group Differences – Q1</vt:lpstr>
      <vt:lpstr>School Differences  t-Test Results</vt:lpstr>
      <vt:lpstr>Group Differences – Q2</vt:lpstr>
      <vt:lpstr>School Academics t-Test Results</vt:lpstr>
      <vt:lpstr>Group Differences – Q3</vt:lpstr>
      <vt:lpstr>Group Differences  Descriptive Statistics</vt:lpstr>
      <vt:lpstr>Group Differences – Q4</vt:lpstr>
      <vt:lpstr>Highest Performing Schools</vt:lpstr>
      <vt:lpstr>Positive Outliers- Further Investigation is Necessary to Understand</vt:lpstr>
      <vt:lpstr>Guided Conversation…</vt:lpstr>
      <vt:lpstr>If you think of things later…</vt:lpstr>
    </vt:vector>
  </TitlesOfParts>
  <Company>OSPI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V</dc:title>
  <dc:creator>Michael.Boone</dc:creator>
  <cp:lastModifiedBy>Andrew Parr</cp:lastModifiedBy>
  <cp:revision>508</cp:revision>
  <dcterms:created xsi:type="dcterms:W3CDTF">2008-02-19T23:30:52Z</dcterms:created>
  <dcterms:modified xsi:type="dcterms:W3CDTF">2014-06-20T20:13:18Z</dcterms:modified>
</cp:coreProperties>
</file>