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3"/>
  </p:notesMasterIdLst>
  <p:sldIdLst>
    <p:sldId id="260" r:id="rId2"/>
    <p:sldId id="264" r:id="rId3"/>
    <p:sldId id="263" r:id="rId4"/>
    <p:sldId id="266" r:id="rId5"/>
    <p:sldId id="267" r:id="rId6"/>
    <p:sldId id="269" r:id="rId7"/>
    <p:sldId id="268" r:id="rId8"/>
    <p:sldId id="272" r:id="rId9"/>
    <p:sldId id="270" r:id="rId10"/>
    <p:sldId id="261" r:id="rId11"/>
    <p:sldId id="27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1E42A9A1-B02A-40E2-A97B-196238ED3885}" type="datetimeFigureOut">
              <a:rPr lang="en-US" altLang="en-US"/>
              <a:pPr>
                <a:defRPr/>
              </a:pPr>
              <a:t>9/23/2014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403C0D4-59B3-4EAE-8AA2-173453860B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972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33AE61F-B469-4600-B870-26BF9B510A57}" type="slidenum">
              <a:rPr lang="en-US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417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72225"/>
            <a:ext cx="8832850" cy="33337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5" name="Picture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657600"/>
            <a:ext cx="5486400" cy="424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0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359AA3F-C821-4E2E-9260-7E7BA8611C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574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02388"/>
            <a:ext cx="27146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Washington State Board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BA25C3-C467-4DEF-B11F-8C49C09485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76887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3" name="Picture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02388"/>
            <a:ext cx="27146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E598D251-4008-4F4C-A4F9-DF772278E2A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Washington State Board of Education</a:t>
            </a:r>
          </a:p>
        </p:txBody>
      </p:sp>
    </p:spTree>
    <p:extLst>
      <p:ext uri="{BB962C8B-B14F-4D97-AF65-F5344CB8AC3E}">
        <p14:creationId xmlns:p14="http://schemas.microsoft.com/office/powerpoint/2010/main" val="27480517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02388"/>
            <a:ext cx="27146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Washington State Board of Education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AF5432F-A4F9-45F0-AB29-7D5AD4EDDB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7557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7" name="Rectangle 25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5" name="Picture 3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02388"/>
            <a:ext cx="27146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Washington State Board of Education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1ED89F7E-8CBD-4611-BFAC-E8418FBC09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56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20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2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02388"/>
            <a:ext cx="27146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Washington State Board of Education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7CF371-8D7C-4AF8-9388-F144910EDE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52691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20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1" name="Rectangle 2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8" name="Picture 3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02388"/>
            <a:ext cx="27146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914400" y="6410325"/>
            <a:ext cx="35814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Washington State Board of Education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5E2049A-2A6C-429A-BB3D-8783C15B0D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708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02388"/>
            <a:ext cx="27146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Washington State Board of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521555E-B2DD-4B2F-8573-14658BBF8C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416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3" name="Rectangle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4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pic>
        <p:nvPicPr>
          <p:cNvPr id="8" name="Picture 2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02388"/>
            <a:ext cx="27146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Washington State Board of Education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B6DFF5-13D4-4BCD-A930-4D72D3DE1E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538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pic>
        <p:nvPicPr>
          <p:cNvPr id="16" name="Picture 3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02388"/>
            <a:ext cx="27146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5E081141-4C2C-4BD8-AA66-AC22DCFE046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4238" y="6410325"/>
            <a:ext cx="3382962" cy="36671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Washington State Board of Education</a:t>
            </a:r>
          </a:p>
        </p:txBody>
      </p:sp>
    </p:spTree>
    <p:extLst>
      <p:ext uri="{BB962C8B-B14F-4D97-AF65-F5344CB8AC3E}">
        <p14:creationId xmlns:p14="http://schemas.microsoft.com/office/powerpoint/2010/main" val="3976716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pic>
        <p:nvPicPr>
          <p:cNvPr id="16" name="Picture 3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02388"/>
            <a:ext cx="27146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2D56746-D2EA-4B71-96A2-836BECBCA4C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225" y="6410325"/>
            <a:ext cx="3584575" cy="36671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/>
              <a:t>Washington State Board of Education</a:t>
            </a:r>
          </a:p>
        </p:txBody>
      </p:sp>
    </p:spTree>
    <p:extLst>
      <p:ext uri="{BB962C8B-B14F-4D97-AF65-F5344CB8AC3E}">
        <p14:creationId xmlns:p14="http://schemas.microsoft.com/office/powerpoint/2010/main" val="1130777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225" y="6388100"/>
            <a:ext cx="8832850" cy="3175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Washington State Board of Education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978360"/>
                </a:solidFill>
              </a:defRPr>
            </a:lvl1pPr>
          </a:lstStyle>
          <a:p>
            <a:fld id="{2939BD41-4A67-471E-8F25-54056257A5B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7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9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402388"/>
            <a:ext cx="271463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978360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978360"/>
          </a:solidFill>
          <a:latin typeface="Arial" pitchFamily="34" charset="0"/>
          <a:ea typeface="MS PGothic" pitchFamily="34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978360"/>
          </a:solidFill>
          <a:latin typeface="Arial" pitchFamily="34" charset="0"/>
          <a:ea typeface="MS PGothic" pitchFamily="34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978360"/>
          </a:solidFill>
          <a:latin typeface="Arial" pitchFamily="34" charset="0"/>
          <a:ea typeface="MS PGothic" pitchFamily="34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978360"/>
          </a:solidFill>
          <a:latin typeface="Arial" pitchFamily="34" charset="0"/>
          <a:ea typeface="MS PGothic" pitchFamily="34" charset="-128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978360"/>
          </a:solidFill>
          <a:latin typeface="Arial" pitchFamily="34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978360"/>
          </a:solidFill>
          <a:latin typeface="Arial" pitchFamily="34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978360"/>
          </a:solidFill>
          <a:latin typeface="Arial" pitchFamily="34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978360"/>
          </a:solidFill>
          <a:latin typeface="Arial" pitchFamily="34" charset="0"/>
          <a:ea typeface="MS PGothic" pitchFamily="34" charset="-12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rgbClr val="AC956E"/>
        </a:buClr>
        <a:buSzPct val="70000"/>
        <a:buFont typeface="Wingdings 2" panose="05020102010507070707" pitchFamily="18" charset="2"/>
        <a:buChar char=""/>
        <a:defRPr sz="2200" kern="1200">
          <a:solidFill>
            <a:schemeClr val="tx2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730E00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8DA9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24E5B"/>
        </a:buClr>
        <a:buChar char="•"/>
        <a:defRPr kern="1200">
          <a:solidFill>
            <a:schemeClr val="tx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ea typeface="+mn-ea"/>
              </a:rPr>
              <a:t>WSSDA Regional Meetings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>
                <a:ea typeface="+mn-ea"/>
              </a:rPr>
              <a:t>Fall 2014</a:t>
            </a:r>
            <a:endParaRPr lang="en-US" dirty="0">
              <a:ea typeface="+mn-ea"/>
            </a:endParaRPr>
          </a:p>
        </p:txBody>
      </p:sp>
      <p:sp>
        <p:nvSpPr>
          <p:cNvPr id="13315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Your Washington State</a:t>
            </a:r>
            <a:br>
              <a:rPr lang="en-US" altLang="en-US" b="1" smtClean="0"/>
            </a:br>
            <a:r>
              <a:rPr lang="en-US" altLang="en-US" b="1" smtClean="0"/>
              <a:t>Board of Education</a:t>
            </a:r>
            <a:endParaRPr lang="en-US" altLang="en-US" smtClean="0"/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2082800" y="-1320800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Georgia" panose="020405020504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978360"/>
                </a:solidFill>
              </a:rPr>
              <a:t>Resources</a:t>
            </a:r>
          </a:p>
        </p:txBody>
      </p:sp>
      <p:sp>
        <p:nvSpPr>
          <p:cNvPr id="22531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 smtClean="0">
                <a:solidFill>
                  <a:schemeClr val="accent1"/>
                </a:solidFill>
                <a:latin typeface="Georgia" panose="02040502050405020303" pitchFamily="18" charset="0"/>
              </a:rPr>
              <a:t>Washington State Board of Education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extLst/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ea typeface="+mn-e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W</a:t>
            </a:r>
            <a:r>
              <a:rPr lang="en-US" dirty="0" smtClean="0">
                <a:ea typeface="+mn-ea"/>
              </a:rPr>
              <a:t>ebsite:  </a:t>
            </a:r>
            <a:r>
              <a:rPr lang="en-US" dirty="0" smtClean="0">
                <a:solidFill>
                  <a:srgbClr val="0070C0"/>
                </a:solidFill>
                <a:ea typeface="+mn-ea"/>
              </a:rPr>
              <a:t>www.SBE.wa.gov</a:t>
            </a:r>
          </a:p>
          <a:p>
            <a:pPr lvl="8">
              <a:defRPr/>
            </a:pPr>
            <a:endParaRPr lang="en-US" dirty="0" smtClean="0">
              <a:solidFill>
                <a:srgbClr val="0070C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Blog:  </a:t>
            </a:r>
            <a:r>
              <a:rPr lang="en-US" dirty="0">
                <a:solidFill>
                  <a:srgbClr val="0070C0"/>
                </a:solidFill>
                <a:ea typeface="+mn-ea"/>
              </a:rPr>
              <a:t>w</a:t>
            </a:r>
            <a:r>
              <a:rPr lang="en-US" dirty="0" smtClean="0">
                <a:solidFill>
                  <a:srgbClr val="0070C0"/>
                </a:solidFill>
                <a:ea typeface="+mn-ea"/>
              </a:rPr>
              <a:t>ashingtonSBE.wordpress.com</a:t>
            </a:r>
          </a:p>
          <a:p>
            <a:pPr lvl="8">
              <a:defRPr/>
            </a:pPr>
            <a:endParaRPr lang="en-US" dirty="0">
              <a:solidFill>
                <a:srgbClr val="0070C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ea typeface="+mn-ea"/>
              </a:rPr>
              <a:t>Facebook:  </a:t>
            </a:r>
            <a:r>
              <a:rPr lang="en-US" dirty="0" smtClean="0">
                <a:solidFill>
                  <a:srgbClr val="0070C0"/>
                </a:solidFill>
                <a:ea typeface="+mn-ea"/>
              </a:rPr>
              <a:t>www.facebook.com/washingtonSBE</a:t>
            </a:r>
            <a:r>
              <a:rPr lang="en-US" dirty="0" smtClean="0">
                <a:ea typeface="+mn-ea"/>
              </a:rPr>
              <a:t> </a:t>
            </a:r>
          </a:p>
          <a:p>
            <a:pPr lvl="8"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ea typeface="+mn-ea"/>
              </a:rPr>
              <a:t>Twitter:  </a:t>
            </a:r>
            <a:r>
              <a:rPr lang="en-US" dirty="0" smtClean="0">
                <a:solidFill>
                  <a:srgbClr val="0070C0"/>
                </a:solidFill>
                <a:ea typeface="+mn-ea"/>
              </a:rPr>
              <a:t>www.twitter.com/wa_SBE</a:t>
            </a:r>
            <a:r>
              <a:rPr lang="en-US" dirty="0" smtClean="0">
                <a:ea typeface="+mn-ea"/>
              </a:rPr>
              <a:t> </a:t>
            </a:r>
          </a:p>
          <a:p>
            <a:pPr lvl="8"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ea typeface="+mn-ea"/>
              </a:rPr>
              <a:t>Email: </a:t>
            </a:r>
            <a:r>
              <a:rPr lang="en-US" dirty="0" smtClean="0">
                <a:solidFill>
                  <a:srgbClr val="0070C0"/>
                </a:solidFill>
                <a:ea typeface="+mn-ea"/>
              </a:rPr>
              <a:t>sbe@sbe.wa.gov</a:t>
            </a:r>
          </a:p>
          <a:p>
            <a:pPr marL="2194560" lvl="8" indent="0">
              <a:buFontTx/>
              <a:buNone/>
              <a:defRPr/>
            </a:pPr>
            <a:endParaRPr lang="en-US" dirty="0">
              <a:solidFill>
                <a:srgbClr val="0070C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ea typeface="+mn-ea"/>
              </a:rPr>
              <a:t>Phone: 360-725-6025</a:t>
            </a:r>
            <a:endParaRPr lang="en-US" dirty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978360"/>
              </a:solidFill>
            </a:endParaRPr>
          </a:p>
        </p:txBody>
      </p:sp>
      <p:sp>
        <p:nvSpPr>
          <p:cNvPr id="23555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 smtClean="0">
                <a:solidFill>
                  <a:schemeClr val="accent1"/>
                </a:solidFill>
                <a:latin typeface="Georgia" panose="02040502050405020303" pitchFamily="18" charset="0"/>
              </a:rPr>
              <a:t>Washington State Board of Education</a:t>
            </a:r>
          </a:p>
        </p:txBody>
      </p:sp>
      <p:sp>
        <p:nvSpPr>
          <p:cNvPr id="23556" name="Content Placeholder 3"/>
          <p:cNvSpPr>
            <a:spLocks noGrp="1"/>
          </p:cNvSpPr>
          <p:nvPr>
            <p:ph sz="quarter" idx="1"/>
          </p:nvPr>
        </p:nvSpPr>
        <p:spPr>
          <a:xfrm>
            <a:off x="301625" y="1828800"/>
            <a:ext cx="8504238" cy="4572000"/>
          </a:xfrm>
        </p:spPr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</a:pPr>
            <a:endParaRPr lang="en-US" altLang="en-US" b="1" smtClean="0"/>
          </a:p>
          <a:p>
            <a:pPr marL="0" indent="0" algn="ctr" eaLnBrk="1" hangingPunct="1">
              <a:buFont typeface="Wingdings 2" panose="05020102010507070707" pitchFamily="18" charset="2"/>
              <a:buNone/>
            </a:pPr>
            <a:endParaRPr lang="en-US" altLang="en-US" b="1" smtClean="0"/>
          </a:p>
          <a:p>
            <a:pPr marL="0" indent="0" algn="ctr" eaLnBrk="1" hangingPunct="1">
              <a:buFont typeface="Wingdings 2" panose="05020102010507070707" pitchFamily="18" charset="2"/>
              <a:buNone/>
            </a:pPr>
            <a:r>
              <a:rPr lang="en-US" altLang="en-US" sz="7200" b="1" smtClean="0">
                <a:solidFill>
                  <a:srgbClr val="002060"/>
                </a:solidFill>
              </a:rPr>
              <a:t>Let’s Talk</a:t>
            </a:r>
            <a:endParaRPr lang="en-US" altLang="en-US" sz="720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384175"/>
            <a:ext cx="8534400" cy="758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a typeface="+mj-ea"/>
              </a:rPr>
              <a:t>Putting our shared educational challenges in perspective</a:t>
            </a:r>
            <a:endParaRPr lang="en-US" b="1" dirty="0">
              <a:ea typeface="+mj-ea"/>
            </a:endParaRP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 smtClean="0">
                <a:solidFill>
                  <a:schemeClr val="accent1"/>
                </a:solidFill>
                <a:latin typeface="Georgia" panose="02040502050405020303" pitchFamily="18" charset="0"/>
              </a:rPr>
              <a:t>Washington State Board of Education</a:t>
            </a:r>
          </a:p>
        </p:txBody>
      </p:sp>
      <p:graphicFrame>
        <p:nvGraphicFramePr>
          <p:cNvPr id="14340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177800" y="1320800"/>
          <a:ext cx="5667375" cy="497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r:id="rId5" imgW="5668811" imgH="4973925" progId="Excel.Chart.8">
                  <p:embed/>
                </p:oleObj>
              </mc:Choice>
              <mc:Fallback>
                <p:oleObj r:id="rId5" imgW="5668811" imgH="4973925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1320800"/>
                        <a:ext cx="5667375" cy="497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4724400" y="5048250"/>
            <a:ext cx="396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Georgia" panose="02040502050405020303" pitchFamily="18" charset="0"/>
              </a:rPr>
              <a:t>Participation in Early Childhood Ed. is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Georgia" panose="02040502050405020303" pitchFamily="18" charset="0"/>
              </a:rPr>
              <a:t>not comparable to Peer States</a:t>
            </a:r>
          </a:p>
        </p:txBody>
      </p:sp>
      <p:sp>
        <p:nvSpPr>
          <p:cNvPr id="14342" name="Rectangle 5"/>
          <p:cNvSpPr>
            <a:spLocks noChangeArrowheads="1"/>
          </p:cNvSpPr>
          <p:nvPr/>
        </p:nvSpPr>
        <p:spPr bwMode="auto">
          <a:xfrm>
            <a:off x="4733925" y="1881188"/>
            <a:ext cx="41052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Georgia" panose="02040502050405020303" pitchFamily="18" charset="0"/>
              </a:rPr>
              <a:t>Not meeting gap reduction targets; 34</a:t>
            </a:r>
            <a:r>
              <a:rPr lang="en-US" altLang="en-US" sz="1600" baseline="30000">
                <a:latin typeface="Georgia" panose="02040502050405020303" pitchFamily="18" charset="0"/>
              </a:rPr>
              <a:t>th</a:t>
            </a:r>
            <a:r>
              <a:rPr lang="en-US" altLang="en-US" sz="1600">
                <a:latin typeface="Georgia" panose="02040502050405020303" pitchFamily="18" charset="0"/>
              </a:rPr>
              <a:t> percentile nationally and not comparable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Georgia" panose="02040502050405020303" pitchFamily="18" charset="0"/>
              </a:rPr>
              <a:t>to Peer States</a:t>
            </a:r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4724400" y="3381375"/>
            <a:ext cx="426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Georgia" panose="02040502050405020303" pitchFamily="18" charset="0"/>
              </a:rPr>
              <a:t>Not meeting gap reduction targets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Georgia" panose="02040502050405020303" pitchFamily="18" charset="0"/>
              </a:rPr>
              <a:t>4</a:t>
            </a:r>
            <a:r>
              <a:rPr lang="en-US" altLang="en-US" sz="1600" baseline="30000">
                <a:latin typeface="Georgia" panose="02040502050405020303" pitchFamily="18" charset="0"/>
              </a:rPr>
              <a:t>th</a:t>
            </a:r>
            <a:r>
              <a:rPr lang="en-US" altLang="en-US" sz="1600">
                <a:latin typeface="Georgia" panose="02040502050405020303" pitchFamily="18" charset="0"/>
              </a:rPr>
              <a:t> Grade NAEP Reading - Not in top 10% nationally; not comparable to Peer States</a:t>
            </a:r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4724400" y="2871788"/>
            <a:ext cx="32781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Georgia" panose="02040502050405020303" pitchFamily="18" charset="0"/>
              </a:rPr>
              <a:t>Not meeting gap reduction targets</a:t>
            </a:r>
          </a:p>
        </p:txBody>
      </p:sp>
      <p:sp>
        <p:nvSpPr>
          <p:cNvPr id="14345" name="Rectangle 8"/>
          <p:cNvSpPr>
            <a:spLocks noChangeArrowheads="1"/>
          </p:cNvSpPr>
          <p:nvPr/>
        </p:nvSpPr>
        <p:spPr bwMode="auto">
          <a:xfrm>
            <a:off x="4724400" y="4371975"/>
            <a:ext cx="4267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latin typeface="Georgia" panose="02040502050405020303" pitchFamily="18" charset="0"/>
              </a:rPr>
              <a:t>WaKIDS  not meeting gap reduction targets</a:t>
            </a:r>
          </a:p>
        </p:txBody>
      </p:sp>
      <p:sp>
        <p:nvSpPr>
          <p:cNvPr id="3" name="TextBox 11"/>
          <p:cNvSpPr txBox="1">
            <a:spLocks noChangeArrowheads="1"/>
          </p:cNvSpPr>
          <p:nvPr/>
        </p:nvSpPr>
        <p:spPr bwMode="auto">
          <a:xfrm>
            <a:off x="5140325" y="1504950"/>
            <a:ext cx="3165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b="1" dirty="0" smtClean="0">
                <a:latin typeface="+mn-lt"/>
              </a:rPr>
              <a:t>Overall WA Performance</a:t>
            </a: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>
            <a:off x="4572000" y="1738313"/>
            <a:ext cx="0" cy="4191000"/>
          </a:xfrm>
          <a:prstGeom prst="line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prstDash val="sysDash"/>
            <a:round/>
            <a:headEnd/>
            <a:tailEnd/>
          </a:ln>
          <a:effectLst>
            <a:outerShdw blurRad="50800" dist="254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" name="Straight Connector 3"/>
          <p:cNvCxnSpPr/>
          <p:nvPr/>
        </p:nvCxnSpPr>
        <p:spPr>
          <a:xfrm>
            <a:off x="609600" y="2667000"/>
            <a:ext cx="82296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9600" y="3390900"/>
            <a:ext cx="82296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09600" y="4191000"/>
            <a:ext cx="82296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09600" y="4953000"/>
            <a:ext cx="82296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978360"/>
                </a:solidFill>
              </a:rPr>
              <a:t>Our Common Goals</a:t>
            </a:r>
            <a:endParaRPr lang="en-US" altLang="en-US" smtClean="0">
              <a:solidFill>
                <a:srgbClr val="978360"/>
              </a:solidFill>
            </a:endParaRPr>
          </a:p>
        </p:txBody>
      </p:sp>
      <p:sp>
        <p:nvSpPr>
          <p:cNvPr id="15363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 smtClean="0">
                <a:solidFill>
                  <a:schemeClr val="accent1"/>
                </a:solidFill>
                <a:latin typeface="Georgia" panose="02040502050405020303" pitchFamily="18" charset="0"/>
              </a:rPr>
              <a:t>Washington State Board of Education</a:t>
            </a:r>
          </a:p>
        </p:txBody>
      </p:sp>
      <p:sp>
        <p:nvSpPr>
          <p:cNvPr id="1536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689975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Ensuring the quality of our children’s education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Ensuring readiness for college, career, and life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Providing time and resource for professional development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Having a coherent and balanced assessment program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Having sufficient funds to provide a quality education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Closing the achievement and the opportunity gaps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Enhancing collaboration among all stakeholders </a:t>
            </a:r>
            <a:r>
              <a:rPr lang="en-US" altLang="en-US" sz="2400" smtClean="0"/>
              <a:t>(parents, teachers, administrators, legislature, government agencies)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978360"/>
                </a:solidFill>
              </a:rPr>
              <a:t>The SBE’s Core Role in this Effort</a:t>
            </a:r>
            <a:endParaRPr lang="en-US" altLang="en-US" smtClean="0">
              <a:solidFill>
                <a:srgbClr val="978360"/>
              </a:solidFill>
            </a:endParaRPr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 smtClean="0">
                <a:solidFill>
                  <a:schemeClr val="accent1"/>
                </a:solidFill>
                <a:latin typeface="Georgia" panose="02040502050405020303" pitchFamily="18" charset="0"/>
              </a:rPr>
              <a:t>Washington State Board of Education</a:t>
            </a:r>
          </a:p>
        </p:txBody>
      </p:sp>
      <p:sp>
        <p:nvSpPr>
          <p:cNvPr id="16388" name="Content Placeholder 3"/>
          <p:cNvSpPr>
            <a:spLocks noGrp="1"/>
          </p:cNvSpPr>
          <p:nvPr>
            <p:ph sz="quarter" idx="1"/>
          </p:nvPr>
        </p:nvSpPr>
        <p:spPr>
          <a:xfrm>
            <a:off x="301625" y="1828800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Provide advocacy and oversight of public education</a:t>
            </a:r>
          </a:p>
          <a:p>
            <a:pPr eaLnBrk="1" hangingPunct="1"/>
            <a:r>
              <a:rPr lang="en-US" altLang="en-US" smtClean="0"/>
              <a:t>Implement a standards-based accountability framework that contributes to improved academic performance</a:t>
            </a:r>
          </a:p>
          <a:p>
            <a:pPr eaLnBrk="1" hangingPunct="1"/>
            <a:r>
              <a:rPr lang="en-US" altLang="en-US" smtClean="0"/>
              <a:t>Provide leadership in a system that personalizes education</a:t>
            </a:r>
          </a:p>
          <a:p>
            <a:pPr eaLnBrk="1" hangingPunct="1"/>
            <a:r>
              <a:rPr lang="en-US" altLang="en-US" smtClean="0"/>
              <a:t>Promote achievement of the goals of basic education (RCW 28A.150.210)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978360"/>
                </a:solidFill>
              </a:rPr>
              <a:t>SBE’s Focus Over Past Two Years</a:t>
            </a:r>
            <a:endParaRPr lang="en-US" altLang="en-US" smtClean="0">
              <a:solidFill>
                <a:srgbClr val="978360"/>
              </a:solidFill>
            </a:endParaRPr>
          </a:p>
        </p:txBody>
      </p:sp>
      <p:sp>
        <p:nvSpPr>
          <p:cNvPr id="17411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 smtClean="0">
                <a:solidFill>
                  <a:schemeClr val="accent1"/>
                </a:solidFill>
                <a:latin typeface="Georgia" panose="02040502050405020303" pitchFamily="18" charset="0"/>
              </a:rPr>
              <a:t>Washington State Board of Education</a:t>
            </a:r>
          </a:p>
        </p:txBody>
      </p:sp>
      <p:sp>
        <p:nvSpPr>
          <p:cNvPr id="17412" name="Content Placeholder 3"/>
          <p:cNvSpPr>
            <a:spLocks noGrp="1"/>
          </p:cNvSpPr>
          <p:nvPr>
            <p:ph sz="quarter" idx="1"/>
          </p:nvPr>
        </p:nvSpPr>
        <p:spPr>
          <a:xfrm>
            <a:off x="301625" y="1828800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Career and college-ready diploma</a:t>
            </a:r>
          </a:p>
          <a:p>
            <a:pPr eaLnBrk="1" hangingPunct="1"/>
            <a:r>
              <a:rPr lang="en-US" altLang="en-US" smtClean="0"/>
              <a:t>Statewide CTE course equivalency models</a:t>
            </a:r>
          </a:p>
          <a:p>
            <a:pPr eaLnBrk="1" hangingPunct="1"/>
            <a:r>
              <a:rPr lang="en-US" altLang="en-US" smtClean="0"/>
              <a:t>Statewide Accountability System </a:t>
            </a:r>
          </a:p>
          <a:p>
            <a:pPr eaLnBrk="1" hangingPunct="1"/>
            <a:r>
              <a:rPr lang="en-US" altLang="en-US" smtClean="0"/>
              <a:t>Ample school funding</a:t>
            </a:r>
          </a:p>
          <a:p>
            <a:pPr eaLnBrk="1" hangingPunct="1"/>
            <a:r>
              <a:rPr lang="en-US" altLang="en-US" smtClean="0"/>
              <a:t>Statewide Indicators of Educational System Health</a:t>
            </a:r>
          </a:p>
          <a:p>
            <a:pPr eaLnBrk="1" hangingPunct="1"/>
            <a:r>
              <a:rPr lang="en-US" altLang="en-US" smtClean="0"/>
              <a:t>Revised Achievement Index to include student growth </a:t>
            </a:r>
          </a:p>
          <a:p>
            <a:pPr eaLnBrk="1" hangingPunct="1"/>
            <a:r>
              <a:rPr lang="en-US" altLang="en-US" smtClean="0"/>
              <a:t>Implementing the charter school law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978360"/>
                </a:solidFill>
              </a:rPr>
              <a:t>Our Near-Term Legislative Priorities</a:t>
            </a:r>
            <a:endParaRPr lang="en-US" altLang="en-US" smtClean="0">
              <a:solidFill>
                <a:srgbClr val="978360"/>
              </a:solidFill>
            </a:endParaRPr>
          </a:p>
        </p:txBody>
      </p:sp>
      <p:sp>
        <p:nvSpPr>
          <p:cNvPr id="18435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 smtClean="0">
                <a:solidFill>
                  <a:schemeClr val="accent1"/>
                </a:solidFill>
                <a:latin typeface="Georgia" panose="02040502050405020303" pitchFamily="18" charset="0"/>
              </a:rPr>
              <a:t>Washington State Board of Education</a:t>
            </a:r>
          </a:p>
        </p:txBody>
      </p:sp>
      <p:sp>
        <p:nvSpPr>
          <p:cNvPr id="18436" name="Content Placeholder 3"/>
          <p:cNvSpPr>
            <a:spLocks noGrp="1"/>
          </p:cNvSpPr>
          <p:nvPr>
            <p:ph sz="quarter" idx="1"/>
          </p:nvPr>
        </p:nvSpPr>
        <p:spPr>
          <a:xfrm>
            <a:off x="301625" y="1828800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300" b="1" smtClean="0"/>
              <a:t>Ample Provision: </a:t>
            </a:r>
            <a:r>
              <a:rPr lang="en-US" altLang="en-US" sz="2300" smtClean="0"/>
              <a:t>Meet the state’s constitutional obligation to make ample provision for basic education.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b="1" smtClean="0"/>
              <a:t>High School &amp; Beyond Plan: </a:t>
            </a:r>
            <a:r>
              <a:rPr lang="en-US" altLang="en-US" sz="2300" smtClean="0"/>
              <a:t>Strengthen the High School and Beyond Plan (HSBP) for Washington’s students.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b="1" smtClean="0"/>
              <a:t>ESEA Flexibility Waiver: </a:t>
            </a:r>
            <a:r>
              <a:rPr lang="en-US" altLang="en-US" sz="2300" smtClean="0"/>
              <a:t>Encourage the needed action to restore Washington’s ESEA Flexibility Waiver and return control of federal funds to local districts.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b="1" smtClean="0"/>
              <a:t>Professional Learning for Educators: </a:t>
            </a:r>
            <a:r>
              <a:rPr lang="en-US" altLang="en-US" sz="2300" smtClean="0"/>
              <a:t>Incorporate a robust program of educator professional learning into the state’s program of basic education.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b="1" smtClean="0"/>
              <a:t>Modify Career &amp; College Ready Exam Requirements: </a:t>
            </a:r>
            <a:r>
              <a:rPr lang="en-US" altLang="en-US" sz="2300" smtClean="0"/>
              <a:t>Streamline alternative assessments available for graduation.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300" smtClean="0"/>
          </a:p>
          <a:p>
            <a:pPr eaLnBrk="1" hangingPunct="1">
              <a:lnSpc>
                <a:spcPct val="90000"/>
              </a:lnSpc>
            </a:pPr>
            <a:endParaRPr lang="en-US" altLang="en-US" sz="2300" smtClean="0"/>
          </a:p>
          <a:p>
            <a:pPr eaLnBrk="1" hangingPunct="1">
              <a:lnSpc>
                <a:spcPct val="90000"/>
              </a:lnSpc>
            </a:pPr>
            <a:endParaRPr lang="en-US" altLang="en-US" sz="2300" smtClean="0"/>
          </a:p>
          <a:p>
            <a:pPr eaLnBrk="1" hangingPunct="1">
              <a:lnSpc>
                <a:spcPct val="90000"/>
              </a:lnSpc>
            </a:pPr>
            <a:endParaRPr lang="en-US" altLang="en-US" sz="2300" smtClean="0"/>
          </a:p>
          <a:p>
            <a:pPr eaLnBrk="1" hangingPunct="1">
              <a:lnSpc>
                <a:spcPct val="90000"/>
              </a:lnSpc>
            </a:pPr>
            <a:endParaRPr lang="en-US" altLang="en-US" sz="23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ea typeface="+mj-ea"/>
              </a:rPr>
              <a:t>Our </a:t>
            </a:r>
            <a:r>
              <a:rPr lang="en-US" b="1" dirty="0">
                <a:ea typeface="+mj-ea"/>
              </a:rPr>
              <a:t>C</a:t>
            </a:r>
            <a:r>
              <a:rPr lang="en-US" b="1" dirty="0" smtClean="0">
                <a:ea typeface="+mj-ea"/>
              </a:rPr>
              <a:t>ontinued </a:t>
            </a:r>
            <a:r>
              <a:rPr lang="en-US" b="1" dirty="0">
                <a:ea typeface="+mj-ea"/>
              </a:rPr>
              <a:t>F</a:t>
            </a:r>
            <a:r>
              <a:rPr lang="en-US" b="1" dirty="0" smtClean="0">
                <a:ea typeface="+mj-ea"/>
              </a:rPr>
              <a:t>ocus for </a:t>
            </a:r>
            <a:r>
              <a:rPr lang="en-US" b="1" dirty="0">
                <a:ea typeface="+mj-ea"/>
              </a:rPr>
              <a:t>the Coming Years</a:t>
            </a:r>
            <a:endParaRPr lang="en-US" dirty="0">
              <a:ea typeface="+mj-ea"/>
            </a:endParaRPr>
          </a:p>
        </p:txBody>
      </p:sp>
      <p:sp>
        <p:nvSpPr>
          <p:cNvPr id="19459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 smtClean="0">
                <a:solidFill>
                  <a:schemeClr val="accent1"/>
                </a:solidFill>
                <a:latin typeface="Georgia" panose="02040502050405020303" pitchFamily="18" charset="0"/>
              </a:rPr>
              <a:t>Washington State Board of Education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ea typeface="+mn-ea"/>
              </a:rPr>
              <a:t>Supporting ample school funding</a:t>
            </a:r>
            <a:endParaRPr lang="en-US" dirty="0">
              <a:ea typeface="+mn-ea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ea typeface="+mn-ea"/>
              </a:rPr>
              <a:t>Strengthening career and college planning and guidance for students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ea typeface="+mn-ea"/>
              </a:rPr>
              <a:t>Investing in strategies that close achievement and opportunity gaps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ea typeface="+mn-ea"/>
              </a:rPr>
              <a:t>Streamlining the Achievement Index, increasing its usability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ea typeface="+mn-ea"/>
              </a:rPr>
              <a:t>Developing and implementing oversight expectations for high-quality charter authorizers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ea typeface="+mn-ea"/>
              </a:rPr>
              <a:t>Working with agencies and organizations (e.g., WSSDA) to create solid paths to achieve our common 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758825"/>
          </a:xfrm>
        </p:spPr>
        <p:txBody>
          <a:bodyPr/>
          <a:lstStyle/>
          <a:p>
            <a:pPr eaLnBrk="1" hangingPunct="1"/>
            <a:r>
              <a:rPr lang="en-US" altLang="en-US" sz="3000" b="1" smtClean="0">
                <a:solidFill>
                  <a:srgbClr val="978360"/>
                </a:solidFill>
              </a:rPr>
              <a:t>We also aim to expand communication / coordination and cooperation </a:t>
            </a:r>
          </a:p>
        </p:txBody>
      </p:sp>
      <p:sp>
        <p:nvSpPr>
          <p:cNvPr id="20483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 smtClean="0">
                <a:solidFill>
                  <a:schemeClr val="accent1"/>
                </a:solidFill>
                <a:latin typeface="Georgia" panose="02040502050405020303" pitchFamily="18" charset="0"/>
              </a:rPr>
              <a:t>Washington State Board of Education</a:t>
            </a:r>
          </a:p>
        </p:txBody>
      </p:sp>
      <p:sp>
        <p:nvSpPr>
          <p:cNvPr id="20484" name="Content Placeholder 3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Attendance at Local School Board and WSSDA meetings</a:t>
            </a:r>
          </a:p>
          <a:p>
            <a:pPr eaLnBrk="1" hangingPunct="1"/>
            <a:r>
              <a:rPr lang="en-US" altLang="en-US" smtClean="0"/>
              <a:t>Community Forums</a:t>
            </a:r>
          </a:p>
          <a:p>
            <a:pPr lvl="1" eaLnBrk="1" hangingPunct="1"/>
            <a:r>
              <a:rPr lang="en-US" altLang="en-US" smtClean="0"/>
              <a:t>Informal meetings before or after SBoE board meetings </a:t>
            </a:r>
          </a:p>
          <a:p>
            <a:pPr lvl="1" eaLnBrk="1" hangingPunct="1"/>
            <a:r>
              <a:rPr lang="en-US" altLang="en-US" smtClean="0"/>
              <a:t>Invite superintendents, school board members and legislators to learn what topics are most pressing in your district</a:t>
            </a:r>
          </a:p>
          <a:p>
            <a:pPr lvl="1" eaLnBrk="1" hangingPunct="1"/>
            <a:r>
              <a:rPr lang="en-US" altLang="en-US" smtClean="0"/>
              <a:t>Seven held so far:  Yakima, Vancouver, Tumwater, Renton, Kennewick, Spokane, and Wenatchee</a:t>
            </a:r>
          </a:p>
          <a:p>
            <a:pPr lvl="1" eaLnBrk="1" hangingPunct="1"/>
            <a:r>
              <a:rPr lang="en-US" altLang="en-US" smtClean="0"/>
              <a:t>Next community forum is November 12 in Vancouver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978360"/>
                </a:solidFill>
              </a:rPr>
              <a:t>Working Together</a:t>
            </a:r>
            <a:endParaRPr lang="en-US" altLang="en-US" smtClean="0">
              <a:solidFill>
                <a:srgbClr val="978360"/>
              </a:solidFill>
            </a:endParaRPr>
          </a:p>
        </p:txBody>
      </p:sp>
      <p:sp>
        <p:nvSpPr>
          <p:cNvPr id="21507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7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AC956E"/>
              </a:buClr>
              <a:buSzPct val="70000"/>
              <a:buFont typeface="Wingdings 2" panose="05020102010507070707" pitchFamily="18" charset="2"/>
              <a:buChar char=""/>
              <a:defRPr sz="22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730E00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08DA9"/>
              </a:buClr>
              <a:buSzPct val="70000"/>
              <a:buFont typeface="Wingdings" panose="05000000000000000000" pitchFamily="2" charset="2"/>
              <a:buChar char="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24E5B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200" smtClean="0">
                <a:solidFill>
                  <a:schemeClr val="accent1"/>
                </a:solidFill>
                <a:latin typeface="Georgia" panose="02040502050405020303" pitchFamily="18" charset="0"/>
              </a:rPr>
              <a:t>Washington State Board of Education</a:t>
            </a:r>
          </a:p>
        </p:txBody>
      </p:sp>
      <p:sp>
        <p:nvSpPr>
          <p:cNvPr id="21508" name="Content Placeholder 3"/>
          <p:cNvSpPr>
            <a:spLocks noGrp="1"/>
          </p:cNvSpPr>
          <p:nvPr>
            <p:ph sz="quarter" idx="1"/>
          </p:nvPr>
        </p:nvSpPr>
        <p:spPr>
          <a:xfrm>
            <a:off x="301625" y="1828800"/>
            <a:ext cx="8504238" cy="4572000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We look forward to regular opportunities to talk / listen / and work collaboratively toward delivering the vision  we all share:</a:t>
            </a:r>
          </a:p>
          <a:p>
            <a:pPr marL="0" indent="0" eaLnBrk="1" hangingPunct="1">
              <a:buFont typeface="Wingdings 2" panose="05020102010507070707" pitchFamily="18" charset="2"/>
              <a:buNone/>
            </a:pPr>
            <a:r>
              <a:rPr lang="en-US" altLang="en-US" smtClean="0"/>
              <a:t> </a:t>
            </a:r>
          </a:p>
          <a:p>
            <a:pPr marL="0" indent="0" algn="ctr" eaLnBrk="1" hangingPunct="1">
              <a:buFont typeface="Wingdings 2" panose="05020102010507070707" pitchFamily="18" charset="2"/>
              <a:buNone/>
            </a:pPr>
            <a:r>
              <a:rPr lang="en-US" altLang="en-US" sz="2800" b="1" i="1" smtClean="0">
                <a:solidFill>
                  <a:srgbClr val="002060"/>
                </a:solidFill>
              </a:rPr>
              <a:t>“All students graduate </a:t>
            </a:r>
          </a:p>
          <a:p>
            <a:pPr marL="0" indent="0" algn="ctr" eaLnBrk="1" hangingPunct="1">
              <a:buFont typeface="Wingdings 2" panose="05020102010507070707" pitchFamily="18" charset="2"/>
              <a:buNone/>
            </a:pPr>
            <a:r>
              <a:rPr lang="en-US" altLang="en-US" sz="2800" b="1" i="1" smtClean="0">
                <a:solidFill>
                  <a:srgbClr val="002060"/>
                </a:solidFill>
              </a:rPr>
              <a:t>prepared for </a:t>
            </a:r>
          </a:p>
          <a:p>
            <a:pPr marL="0" indent="0" algn="ctr" eaLnBrk="1" hangingPunct="1">
              <a:buFont typeface="Wingdings 2" panose="05020102010507070707" pitchFamily="18" charset="2"/>
              <a:buNone/>
            </a:pPr>
            <a:r>
              <a:rPr lang="en-US" altLang="en-US" sz="2800" b="1" i="1" smtClean="0">
                <a:solidFill>
                  <a:srgbClr val="002060"/>
                </a:solidFill>
              </a:rPr>
              <a:t>career, college, and life”</a:t>
            </a:r>
            <a:endParaRPr lang="en-US" altLang="en-US" sz="2800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167</TotalTime>
  <Words>561</Words>
  <Application>Microsoft Office PowerPoint</Application>
  <PresentationFormat>On-screen Show (4:3)</PresentationFormat>
  <Paragraphs>91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Georgia</vt:lpstr>
      <vt:lpstr>MS PGothic</vt:lpstr>
      <vt:lpstr>Arial</vt:lpstr>
      <vt:lpstr>Wingdings 2</vt:lpstr>
      <vt:lpstr>Wingdings</vt:lpstr>
      <vt:lpstr>Calibri</vt:lpstr>
      <vt:lpstr>Civic</vt:lpstr>
      <vt:lpstr>Excel.Chart.8</vt:lpstr>
      <vt:lpstr>Your Washington State Board of Education</vt:lpstr>
      <vt:lpstr>Putting our shared educational challenges in perspective</vt:lpstr>
      <vt:lpstr>Our Common Goals</vt:lpstr>
      <vt:lpstr>The SBE’s Core Role in this Effort</vt:lpstr>
      <vt:lpstr>SBE’s Focus Over Past Two Years</vt:lpstr>
      <vt:lpstr>Our Near-Term Legislative Priorities</vt:lpstr>
      <vt:lpstr>Our Continued Focus for the Coming Years</vt:lpstr>
      <vt:lpstr>We also aim to expand communication / coordination and cooperation </vt:lpstr>
      <vt:lpstr>Working Together</vt:lpstr>
      <vt:lpstr>Resources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27</cp:revision>
  <dcterms:created xsi:type="dcterms:W3CDTF">2013-09-18T20:20:03Z</dcterms:created>
  <dcterms:modified xsi:type="dcterms:W3CDTF">2014-09-23T16:00:31Z</dcterms:modified>
</cp:coreProperties>
</file>