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sldIdLst>
    <p:sldId id="260" r:id="rId2"/>
    <p:sldId id="264" r:id="rId3"/>
    <p:sldId id="296" r:id="rId4"/>
    <p:sldId id="291" r:id="rId5"/>
    <p:sldId id="300" r:id="rId6"/>
    <p:sldId id="271" r:id="rId7"/>
    <p:sldId id="287" r:id="rId8"/>
    <p:sldId id="293" r:id="rId9"/>
    <p:sldId id="279" r:id="rId10"/>
    <p:sldId id="285" r:id="rId11"/>
    <p:sldId id="286" r:id="rId12"/>
    <p:sldId id="301" r:id="rId13"/>
    <p:sldId id="302" r:id="rId14"/>
    <p:sldId id="273" r:id="rId15"/>
    <p:sldId id="276" r:id="rId16"/>
    <p:sldId id="284" r:id="rId17"/>
    <p:sldId id="261" r:id="rId18"/>
    <p:sldId id="299" r:id="rId19"/>
    <p:sldId id="297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C36"/>
    <a:srgbClr val="1B587C"/>
    <a:srgbClr val="4E8542"/>
    <a:srgbClr val="244163"/>
    <a:srgbClr val="983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5705C-136C-479F-A295-4BE9F74283E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AC822E-A850-46F2-9B40-A665E280AC2F}">
      <dgm:prSet phldrT="[Text]"/>
      <dgm:spPr>
        <a:solidFill>
          <a:srgbClr val="9F2C36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Up through the Class of 2014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5AC18B-3DC1-46F5-B461-21AF6D120054}" type="parTrans" cxnId="{3E5BE4DC-F6EA-4C57-840B-22DFFDC9263D}">
      <dgm:prSet/>
      <dgm:spPr/>
      <dgm:t>
        <a:bodyPr/>
        <a:lstStyle/>
        <a:p>
          <a:endParaRPr lang="en-US"/>
        </a:p>
      </dgm:t>
    </dgm:pt>
    <dgm:pt modelId="{689C2D04-B0EB-42B5-A002-9D78FD93E98B}" type="sibTrans" cxnId="{3E5BE4DC-F6EA-4C57-840B-22DFFDC9263D}">
      <dgm:prSet/>
      <dgm:spPr/>
      <dgm:t>
        <a:bodyPr/>
        <a:lstStyle/>
        <a:p>
          <a:endParaRPr lang="en-US"/>
        </a:p>
      </dgm:t>
    </dgm:pt>
    <dgm:pt modelId="{B252B9AE-9A86-467A-88E1-978C0C745477}">
      <dgm:prSet phldrT="[Text]"/>
      <dgm:spPr>
        <a:solidFill>
          <a:srgbClr val="1B587C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Transition Classes of 2015 to 2018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83F2F-0FBE-482B-8244-D780DA0F814A}" type="parTrans" cxnId="{714F4882-FFEF-431A-98C3-90D28D236DAC}">
      <dgm:prSet/>
      <dgm:spPr/>
      <dgm:t>
        <a:bodyPr/>
        <a:lstStyle/>
        <a:p>
          <a:endParaRPr lang="en-US"/>
        </a:p>
      </dgm:t>
    </dgm:pt>
    <dgm:pt modelId="{D43D1A31-9A8C-4348-BEAA-4E98588A8A8A}" type="sibTrans" cxnId="{714F4882-FFEF-431A-98C3-90D28D236DAC}">
      <dgm:prSet/>
      <dgm:spPr/>
      <dgm:t>
        <a:bodyPr/>
        <a:lstStyle/>
        <a:p>
          <a:endParaRPr lang="en-US"/>
        </a:p>
      </dgm:t>
    </dgm:pt>
    <dgm:pt modelId="{EEFBF6D3-D941-4327-9255-02D208B15E78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Additional Options for Math and English Language  Arts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76AEB8-6F7A-4A2C-8C49-767E6502C2F5}" type="parTrans" cxnId="{9B9CA8F7-AAD9-414C-ACDC-373A6F70DE88}">
      <dgm:prSet/>
      <dgm:spPr/>
      <dgm:t>
        <a:bodyPr/>
        <a:lstStyle/>
        <a:p>
          <a:endParaRPr lang="en-US"/>
        </a:p>
      </dgm:t>
    </dgm:pt>
    <dgm:pt modelId="{63C9349A-086A-407F-BF91-B6D1C1CA66A2}" type="sibTrans" cxnId="{9B9CA8F7-AAD9-414C-ACDC-373A6F70DE88}">
      <dgm:prSet/>
      <dgm:spPr/>
      <dgm:t>
        <a:bodyPr/>
        <a:lstStyle/>
        <a:p>
          <a:endParaRPr lang="en-US"/>
        </a:p>
      </dgm:t>
    </dgm:pt>
    <dgm:pt modelId="{6AAE297B-B520-463E-8F61-DFBDC074CCA5}">
      <dgm:prSet phldrT="[Text]"/>
      <dgm:spPr>
        <a:solidFill>
          <a:srgbClr val="4E8542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Transition of 2019 and Beyond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06A10-379E-465C-9285-256AF5C16F7D}" type="parTrans" cxnId="{4D85F5E8-4D8D-4E36-BC00-B7B0EA882B7A}">
      <dgm:prSet/>
      <dgm:spPr/>
      <dgm:t>
        <a:bodyPr/>
        <a:lstStyle/>
        <a:p>
          <a:endParaRPr lang="en-US"/>
        </a:p>
      </dgm:t>
    </dgm:pt>
    <dgm:pt modelId="{63BA175E-9459-4228-B915-FDDF45B3BB91}" type="sibTrans" cxnId="{4D85F5E8-4D8D-4E36-BC00-B7B0EA882B7A}">
      <dgm:prSet/>
      <dgm:spPr/>
      <dgm:t>
        <a:bodyPr/>
        <a:lstStyle/>
        <a:p>
          <a:endParaRPr lang="en-US"/>
        </a:p>
      </dgm:t>
    </dgm:pt>
    <dgm:pt modelId="{F389BF02-C812-4203-B24B-F7DEE5DE4997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Reading HSPE and Writing HSPE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2371A-233D-414B-8992-C0123C45808A}" type="parTrans" cxnId="{FE92591E-218B-4D43-B12E-0130BAFB5735}">
      <dgm:prSet/>
      <dgm:spPr/>
      <dgm:t>
        <a:bodyPr/>
        <a:lstStyle/>
        <a:p>
          <a:endParaRPr lang="en-US"/>
        </a:p>
      </dgm:t>
    </dgm:pt>
    <dgm:pt modelId="{32BA41EA-D2EE-4D80-B19E-1FD0FCE42928}" type="sibTrans" cxnId="{FE92591E-218B-4D43-B12E-0130BAFB5735}">
      <dgm:prSet/>
      <dgm:spPr/>
      <dgm:t>
        <a:bodyPr/>
        <a:lstStyle/>
        <a:p>
          <a:endParaRPr lang="en-US"/>
        </a:p>
      </dgm:t>
    </dgm:pt>
    <dgm:pt modelId="{19875240-FF8B-4B75-BF9F-FA574352D5C2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Math End of Course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E6FB3-0928-46ED-A435-DFC927EDA6B8}" type="parTrans" cxnId="{ABC201FC-50F4-4CDB-ADD6-837E1854ACDE}">
      <dgm:prSet/>
      <dgm:spPr/>
      <dgm:t>
        <a:bodyPr/>
        <a:lstStyle/>
        <a:p>
          <a:endParaRPr lang="en-US"/>
        </a:p>
      </dgm:t>
    </dgm:pt>
    <dgm:pt modelId="{7E0D48A8-934D-4269-9586-0C01F9EBC6AA}" type="sibTrans" cxnId="{ABC201FC-50F4-4CDB-ADD6-837E1854ACDE}">
      <dgm:prSet/>
      <dgm:spPr/>
      <dgm:t>
        <a:bodyPr/>
        <a:lstStyle/>
        <a:p>
          <a:endParaRPr lang="en-US"/>
        </a:p>
      </dgm:t>
    </dgm:pt>
    <dgm:pt modelId="{79967317-83DF-49FB-A652-956255E7920D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Biology End of Course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0582E6-1FE2-462A-A4EF-E209CAE16251}" type="parTrans" cxnId="{7ABB5A23-A6C9-4F89-8319-EDE8D481641C}">
      <dgm:prSet/>
      <dgm:spPr/>
      <dgm:t>
        <a:bodyPr/>
        <a:lstStyle/>
        <a:p>
          <a:endParaRPr lang="en-US"/>
        </a:p>
      </dgm:t>
    </dgm:pt>
    <dgm:pt modelId="{115B0473-77CE-453F-847A-B1DB7837675D}" type="sibTrans" cxnId="{7ABB5A23-A6C9-4F89-8319-EDE8D481641C}">
      <dgm:prSet/>
      <dgm:spPr/>
      <dgm:t>
        <a:bodyPr/>
        <a:lstStyle/>
        <a:p>
          <a:endParaRPr lang="en-US"/>
        </a:p>
      </dgm:t>
    </dgm:pt>
    <dgm:pt modelId="{82E3F8E3-8B55-46FA-948F-FF4242A47AD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Biology End of Course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F2E66-E8A4-470F-8270-06A5C87B0C59}" type="parTrans" cxnId="{CF8E109D-884A-49B0-AE10-E85817F1F486}">
      <dgm:prSet/>
      <dgm:spPr/>
      <dgm:t>
        <a:bodyPr/>
        <a:lstStyle/>
        <a:p>
          <a:endParaRPr lang="en-US"/>
        </a:p>
      </dgm:t>
    </dgm:pt>
    <dgm:pt modelId="{3814AF9B-83CB-4877-AF47-BA0838D2DCA9}" type="sibTrans" cxnId="{CF8E109D-884A-49B0-AE10-E85817F1F486}">
      <dgm:prSet/>
      <dgm:spPr/>
      <dgm:t>
        <a:bodyPr/>
        <a:lstStyle/>
        <a:p>
          <a:endParaRPr lang="en-US"/>
        </a:p>
      </dgm:t>
    </dgm:pt>
    <dgm:pt modelId="{A5F72A8D-1BFB-4705-9B23-394FDD2D258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3 Assessments: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9CF0E0-FD3A-4AC8-A941-3CCB859709C0}" type="parTrans" cxnId="{6F75C778-7751-4719-A42E-E3C4EB80E351}">
      <dgm:prSet/>
      <dgm:spPr/>
      <dgm:t>
        <a:bodyPr/>
        <a:lstStyle/>
        <a:p>
          <a:endParaRPr lang="en-US"/>
        </a:p>
      </dgm:t>
    </dgm:pt>
    <dgm:pt modelId="{FA8553EF-4890-4CDF-8D25-2079F99B73D7}" type="sibTrans" cxnId="{6F75C778-7751-4719-A42E-E3C4EB80E351}">
      <dgm:prSet/>
      <dgm:spPr/>
      <dgm:t>
        <a:bodyPr/>
        <a:lstStyle/>
        <a:p>
          <a:endParaRPr lang="en-US"/>
        </a:p>
      </dgm:t>
    </dgm:pt>
    <dgm:pt modelId="{12D456A9-1C55-4883-9B7E-6C59363CAA6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3 Assessments: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D26C75-DA2C-4C8B-8BFA-28B74542A97A}" type="parTrans" cxnId="{167E8074-EFFC-4E5D-BCD6-E8DE6A8212D4}">
      <dgm:prSet/>
      <dgm:spPr/>
      <dgm:t>
        <a:bodyPr/>
        <a:lstStyle/>
        <a:p>
          <a:endParaRPr lang="en-US"/>
        </a:p>
      </dgm:t>
    </dgm:pt>
    <dgm:pt modelId="{9A42D692-1A80-4FB8-8BC0-1B2FE55F5974}" type="sibTrans" cxnId="{167E8074-EFFC-4E5D-BCD6-E8DE6A8212D4}">
      <dgm:prSet/>
      <dgm:spPr/>
      <dgm:t>
        <a:bodyPr/>
        <a:lstStyle/>
        <a:p>
          <a:endParaRPr lang="en-US"/>
        </a:p>
      </dgm:t>
    </dgm:pt>
    <dgm:pt modelId="{DABF7FB0-9D0C-4F9D-8BEC-8D91E8D8AA6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Math and English Language Arts SBAC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78413-ECC2-4394-9A57-D6A7B0834C24}" type="parTrans" cxnId="{495D0C2C-7761-4C7D-8D5B-6FA2C1478618}">
      <dgm:prSet/>
      <dgm:spPr/>
      <dgm:t>
        <a:bodyPr/>
        <a:lstStyle/>
        <a:p>
          <a:endParaRPr lang="en-US"/>
        </a:p>
      </dgm:t>
    </dgm:pt>
    <dgm:pt modelId="{E44217DB-FE74-4047-8B96-B1A68C5D5E94}" type="sibTrans" cxnId="{495D0C2C-7761-4C7D-8D5B-6FA2C1478618}">
      <dgm:prSet/>
      <dgm:spPr/>
      <dgm:t>
        <a:bodyPr/>
        <a:lstStyle/>
        <a:p>
          <a:endParaRPr lang="en-US"/>
        </a:p>
      </dgm:t>
    </dgm:pt>
    <dgm:pt modelId="{A37BA8B9-4C83-46B5-8E68-33D0FE59AA73}" type="pres">
      <dgm:prSet presAssocID="{C205705C-136C-479F-A295-4BE9F74283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CA427A-15F9-4581-9CE5-BF23969EAD14}" type="pres">
      <dgm:prSet presAssocID="{D7AC822E-A850-46F2-9B40-A665E280AC2F}" presName="composite" presStyleCnt="0"/>
      <dgm:spPr/>
    </dgm:pt>
    <dgm:pt modelId="{02FB8085-C874-4FD0-987E-7B54F46C65FD}" type="pres">
      <dgm:prSet presAssocID="{D7AC822E-A850-46F2-9B40-A665E280AC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C612B-0321-45EC-9447-7EA1732C2C50}" type="pres">
      <dgm:prSet presAssocID="{D7AC822E-A850-46F2-9B40-A665E280AC2F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F429D-F57A-4037-A88C-053A94920CF8}" type="pres">
      <dgm:prSet presAssocID="{689C2D04-B0EB-42B5-A002-9D78FD93E98B}" presName="space" presStyleCnt="0"/>
      <dgm:spPr/>
    </dgm:pt>
    <dgm:pt modelId="{63877923-A201-4942-A0E8-E99DA0BAC5D1}" type="pres">
      <dgm:prSet presAssocID="{B252B9AE-9A86-467A-88E1-978C0C745477}" presName="composite" presStyleCnt="0"/>
      <dgm:spPr/>
    </dgm:pt>
    <dgm:pt modelId="{A9C4EC3D-9AAE-465A-9DAB-A04FCCF41D21}" type="pres">
      <dgm:prSet presAssocID="{B252B9AE-9A86-467A-88E1-978C0C74547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A2F91-4448-4F09-9926-0B26A3AC864F}" type="pres">
      <dgm:prSet presAssocID="{B252B9AE-9A86-467A-88E1-978C0C745477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A0340-6537-44C0-93A3-4E2E2BD4086D}" type="pres">
      <dgm:prSet presAssocID="{D43D1A31-9A8C-4348-BEAA-4E98588A8A8A}" presName="space" presStyleCnt="0"/>
      <dgm:spPr/>
    </dgm:pt>
    <dgm:pt modelId="{4B691DC9-8789-4D3B-94E0-4C30A244510A}" type="pres">
      <dgm:prSet presAssocID="{6AAE297B-B520-463E-8F61-DFBDC074CCA5}" presName="composite" presStyleCnt="0"/>
      <dgm:spPr/>
    </dgm:pt>
    <dgm:pt modelId="{E6958E56-CBCA-4359-9283-75DAF697A8A8}" type="pres">
      <dgm:prSet presAssocID="{6AAE297B-B520-463E-8F61-DFBDC074CCA5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D54E5-F6FC-4590-A761-8789B0EF6AC6}" type="pres">
      <dgm:prSet presAssocID="{6AAE297B-B520-463E-8F61-DFBDC074CCA5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DAAE26-D2C8-4FA9-8B93-AC27A5BB8338}" type="presOf" srcId="{EEFBF6D3-D941-4327-9255-02D208B15E78}" destId="{434A2F91-4448-4F09-9926-0B26A3AC864F}" srcOrd="0" destOrd="0" presId="urn:microsoft.com/office/officeart/2005/8/layout/chevron1"/>
    <dgm:cxn modelId="{92132DC1-20D0-48FA-A10A-3FCB0F4A2033}" type="presOf" srcId="{12D456A9-1C55-4883-9B7E-6C59363CAA6F}" destId="{536D54E5-F6FC-4590-A761-8789B0EF6AC6}" srcOrd="0" destOrd="0" presId="urn:microsoft.com/office/officeart/2005/8/layout/chevron1"/>
    <dgm:cxn modelId="{714F4882-FFEF-431A-98C3-90D28D236DAC}" srcId="{C205705C-136C-479F-A295-4BE9F74283E4}" destId="{B252B9AE-9A86-467A-88E1-978C0C745477}" srcOrd="1" destOrd="0" parTransId="{B6383F2F-0FBE-482B-8244-D780DA0F814A}" sibTransId="{D43D1A31-9A8C-4348-BEAA-4E98588A8A8A}"/>
    <dgm:cxn modelId="{4D85F5E8-4D8D-4E36-BC00-B7B0EA882B7A}" srcId="{C205705C-136C-479F-A295-4BE9F74283E4}" destId="{6AAE297B-B520-463E-8F61-DFBDC074CCA5}" srcOrd="2" destOrd="0" parTransId="{B0406A10-379E-465C-9285-256AF5C16F7D}" sibTransId="{63BA175E-9459-4228-B915-FDDF45B3BB91}"/>
    <dgm:cxn modelId="{ABC201FC-50F4-4CDB-ADD6-837E1854ACDE}" srcId="{A5F72A8D-1BFB-4705-9B23-394FDD2D258B}" destId="{19875240-FF8B-4B75-BF9F-FA574352D5C2}" srcOrd="1" destOrd="0" parTransId="{667E6FB3-0928-46ED-A435-DFC927EDA6B8}" sibTransId="{7E0D48A8-934D-4269-9586-0C01F9EBC6AA}"/>
    <dgm:cxn modelId="{BEAA18A6-26A4-453A-99D3-7EF7043FDEDD}" type="presOf" srcId="{B252B9AE-9A86-467A-88E1-978C0C745477}" destId="{A9C4EC3D-9AAE-465A-9DAB-A04FCCF41D21}" srcOrd="0" destOrd="0" presId="urn:microsoft.com/office/officeart/2005/8/layout/chevron1"/>
    <dgm:cxn modelId="{E1267DBC-F412-4F7E-9173-325326AFD842}" type="presOf" srcId="{82E3F8E3-8B55-46FA-948F-FF4242A47ADF}" destId="{434A2F91-4448-4F09-9926-0B26A3AC864F}" srcOrd="0" destOrd="1" presId="urn:microsoft.com/office/officeart/2005/8/layout/chevron1"/>
    <dgm:cxn modelId="{7695FE33-22AD-471B-990B-AC9A6576477C}" type="presOf" srcId="{C205705C-136C-479F-A295-4BE9F74283E4}" destId="{A37BA8B9-4C83-46B5-8E68-33D0FE59AA73}" srcOrd="0" destOrd="0" presId="urn:microsoft.com/office/officeart/2005/8/layout/chevron1"/>
    <dgm:cxn modelId="{5256F0F6-4AF9-422E-90D2-2216E1DB7458}" type="presOf" srcId="{19875240-FF8B-4B75-BF9F-FA574352D5C2}" destId="{A5CC612B-0321-45EC-9447-7EA1732C2C50}" srcOrd="0" destOrd="2" presId="urn:microsoft.com/office/officeart/2005/8/layout/chevron1"/>
    <dgm:cxn modelId="{7ABB5A23-A6C9-4F89-8319-EDE8D481641C}" srcId="{12D456A9-1C55-4883-9B7E-6C59363CAA6F}" destId="{79967317-83DF-49FB-A652-956255E7920D}" srcOrd="1" destOrd="0" parTransId="{570582E6-1FE2-462A-A4EF-E209CAE16251}" sibTransId="{115B0473-77CE-453F-847A-B1DB7837675D}"/>
    <dgm:cxn modelId="{167E8074-EFFC-4E5D-BCD6-E8DE6A8212D4}" srcId="{6AAE297B-B520-463E-8F61-DFBDC074CCA5}" destId="{12D456A9-1C55-4883-9B7E-6C59363CAA6F}" srcOrd="0" destOrd="0" parTransId="{29D26C75-DA2C-4C8B-8BFA-28B74542A97A}" sibTransId="{9A42D692-1A80-4FB8-8BC0-1B2FE55F5974}"/>
    <dgm:cxn modelId="{5D51677F-74E1-4C7C-BF67-4D3933C7582B}" type="presOf" srcId="{79967317-83DF-49FB-A652-956255E7920D}" destId="{536D54E5-F6FC-4590-A761-8789B0EF6AC6}" srcOrd="0" destOrd="2" presId="urn:microsoft.com/office/officeart/2005/8/layout/chevron1"/>
    <dgm:cxn modelId="{8C2BCFDB-04DB-4D7C-B60C-A11D5B1CAA05}" type="presOf" srcId="{6AAE297B-B520-463E-8F61-DFBDC074CCA5}" destId="{E6958E56-CBCA-4359-9283-75DAF697A8A8}" srcOrd="0" destOrd="0" presId="urn:microsoft.com/office/officeart/2005/8/layout/chevron1"/>
    <dgm:cxn modelId="{3E5BE4DC-F6EA-4C57-840B-22DFFDC9263D}" srcId="{C205705C-136C-479F-A295-4BE9F74283E4}" destId="{D7AC822E-A850-46F2-9B40-A665E280AC2F}" srcOrd="0" destOrd="0" parTransId="{C65AC18B-3DC1-46F5-B461-21AF6D120054}" sibTransId="{689C2D04-B0EB-42B5-A002-9D78FD93E98B}"/>
    <dgm:cxn modelId="{4DC385FC-9EB5-472C-BD79-922D9B699E56}" type="presOf" srcId="{A5F72A8D-1BFB-4705-9B23-394FDD2D258B}" destId="{A5CC612B-0321-45EC-9447-7EA1732C2C50}" srcOrd="0" destOrd="0" presId="urn:microsoft.com/office/officeart/2005/8/layout/chevron1"/>
    <dgm:cxn modelId="{495D0C2C-7761-4C7D-8D5B-6FA2C1478618}" srcId="{12D456A9-1C55-4883-9B7E-6C59363CAA6F}" destId="{DABF7FB0-9D0C-4F9D-8BEC-8D91E8D8AA6B}" srcOrd="0" destOrd="0" parTransId="{2FC78413-ECC2-4394-9A57-D6A7B0834C24}" sibTransId="{E44217DB-FE74-4047-8B96-B1A68C5D5E94}"/>
    <dgm:cxn modelId="{CF8E109D-884A-49B0-AE10-E85817F1F486}" srcId="{B252B9AE-9A86-467A-88E1-978C0C745477}" destId="{82E3F8E3-8B55-46FA-948F-FF4242A47ADF}" srcOrd="1" destOrd="0" parTransId="{431F2E66-E8A4-470F-8270-06A5C87B0C59}" sibTransId="{3814AF9B-83CB-4877-AF47-BA0838D2DCA9}"/>
    <dgm:cxn modelId="{9B9CA8F7-AAD9-414C-ACDC-373A6F70DE88}" srcId="{B252B9AE-9A86-467A-88E1-978C0C745477}" destId="{EEFBF6D3-D941-4327-9255-02D208B15E78}" srcOrd="0" destOrd="0" parTransId="{3B76AEB8-6F7A-4A2C-8C49-767E6502C2F5}" sibTransId="{63C9349A-086A-407F-BF91-B6D1C1CA66A2}"/>
    <dgm:cxn modelId="{6F75C778-7751-4719-A42E-E3C4EB80E351}" srcId="{D7AC822E-A850-46F2-9B40-A665E280AC2F}" destId="{A5F72A8D-1BFB-4705-9B23-394FDD2D258B}" srcOrd="0" destOrd="0" parTransId="{F79CF0E0-FD3A-4AC8-A941-3CCB859709C0}" sibTransId="{FA8553EF-4890-4CDF-8D25-2079F99B73D7}"/>
    <dgm:cxn modelId="{DB41CFDC-AB7E-4BBA-803A-E4B2E1714E9D}" type="presOf" srcId="{DABF7FB0-9D0C-4F9D-8BEC-8D91E8D8AA6B}" destId="{536D54E5-F6FC-4590-A761-8789B0EF6AC6}" srcOrd="0" destOrd="1" presId="urn:microsoft.com/office/officeart/2005/8/layout/chevron1"/>
    <dgm:cxn modelId="{A253548A-9AFC-4230-88A4-24E2FD22330B}" type="presOf" srcId="{D7AC822E-A850-46F2-9B40-A665E280AC2F}" destId="{02FB8085-C874-4FD0-987E-7B54F46C65FD}" srcOrd="0" destOrd="0" presId="urn:microsoft.com/office/officeart/2005/8/layout/chevron1"/>
    <dgm:cxn modelId="{FE92591E-218B-4D43-B12E-0130BAFB5735}" srcId="{A5F72A8D-1BFB-4705-9B23-394FDD2D258B}" destId="{F389BF02-C812-4203-B24B-F7DEE5DE4997}" srcOrd="0" destOrd="0" parTransId="{1F92371A-233D-414B-8992-C0123C45808A}" sibTransId="{32BA41EA-D2EE-4D80-B19E-1FD0FCE42928}"/>
    <dgm:cxn modelId="{1969065A-92F8-42C8-BCF2-5B11DE7634FD}" type="presOf" srcId="{F389BF02-C812-4203-B24B-F7DEE5DE4997}" destId="{A5CC612B-0321-45EC-9447-7EA1732C2C50}" srcOrd="0" destOrd="1" presId="urn:microsoft.com/office/officeart/2005/8/layout/chevron1"/>
    <dgm:cxn modelId="{9FBE7759-2D2B-4C4A-873D-EA97E69B55B9}" type="presParOf" srcId="{A37BA8B9-4C83-46B5-8E68-33D0FE59AA73}" destId="{9ECA427A-15F9-4581-9CE5-BF23969EAD14}" srcOrd="0" destOrd="0" presId="urn:microsoft.com/office/officeart/2005/8/layout/chevron1"/>
    <dgm:cxn modelId="{A7B6AEE1-073F-41BB-91BF-3849023C991A}" type="presParOf" srcId="{9ECA427A-15F9-4581-9CE5-BF23969EAD14}" destId="{02FB8085-C874-4FD0-987E-7B54F46C65FD}" srcOrd="0" destOrd="0" presId="urn:microsoft.com/office/officeart/2005/8/layout/chevron1"/>
    <dgm:cxn modelId="{F2791234-53D2-4B01-8CBF-CFA6D3C3F668}" type="presParOf" srcId="{9ECA427A-15F9-4581-9CE5-BF23969EAD14}" destId="{A5CC612B-0321-45EC-9447-7EA1732C2C50}" srcOrd="1" destOrd="0" presId="urn:microsoft.com/office/officeart/2005/8/layout/chevron1"/>
    <dgm:cxn modelId="{7EAA518E-FB14-4BD7-BC15-0670360CFC08}" type="presParOf" srcId="{A37BA8B9-4C83-46B5-8E68-33D0FE59AA73}" destId="{FA0F429D-F57A-4037-A88C-053A94920CF8}" srcOrd="1" destOrd="0" presId="urn:microsoft.com/office/officeart/2005/8/layout/chevron1"/>
    <dgm:cxn modelId="{D04353D5-5A26-4763-A76A-3EFFB540AB26}" type="presParOf" srcId="{A37BA8B9-4C83-46B5-8E68-33D0FE59AA73}" destId="{63877923-A201-4942-A0E8-E99DA0BAC5D1}" srcOrd="2" destOrd="0" presId="urn:microsoft.com/office/officeart/2005/8/layout/chevron1"/>
    <dgm:cxn modelId="{C45B8A5D-E565-40D5-B321-4CED663B4B84}" type="presParOf" srcId="{63877923-A201-4942-A0E8-E99DA0BAC5D1}" destId="{A9C4EC3D-9AAE-465A-9DAB-A04FCCF41D21}" srcOrd="0" destOrd="0" presId="urn:microsoft.com/office/officeart/2005/8/layout/chevron1"/>
    <dgm:cxn modelId="{3E30B4B3-A8C5-489C-B1EC-09BC0334FEAB}" type="presParOf" srcId="{63877923-A201-4942-A0E8-E99DA0BAC5D1}" destId="{434A2F91-4448-4F09-9926-0B26A3AC864F}" srcOrd="1" destOrd="0" presId="urn:microsoft.com/office/officeart/2005/8/layout/chevron1"/>
    <dgm:cxn modelId="{BBF0C227-AF8B-4755-AC66-8FEE92A3EF9C}" type="presParOf" srcId="{A37BA8B9-4C83-46B5-8E68-33D0FE59AA73}" destId="{27EA0340-6537-44C0-93A3-4E2E2BD4086D}" srcOrd="3" destOrd="0" presId="urn:microsoft.com/office/officeart/2005/8/layout/chevron1"/>
    <dgm:cxn modelId="{55344CA1-6435-4212-B2C8-915BF66282A7}" type="presParOf" srcId="{A37BA8B9-4C83-46B5-8E68-33D0FE59AA73}" destId="{4B691DC9-8789-4D3B-94E0-4C30A244510A}" srcOrd="4" destOrd="0" presId="urn:microsoft.com/office/officeart/2005/8/layout/chevron1"/>
    <dgm:cxn modelId="{8E4BBDD8-DC16-4056-B6C8-C6805E617C74}" type="presParOf" srcId="{4B691DC9-8789-4D3B-94E0-4C30A244510A}" destId="{E6958E56-CBCA-4359-9283-75DAF697A8A8}" srcOrd="0" destOrd="0" presId="urn:microsoft.com/office/officeart/2005/8/layout/chevron1"/>
    <dgm:cxn modelId="{BC56FBCE-181C-4264-A31D-160E55FA0DBC}" type="presParOf" srcId="{4B691DC9-8789-4D3B-94E0-4C30A244510A}" destId="{536D54E5-F6FC-4590-A761-8789B0EF6AC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B8085-C874-4FD0-987E-7B54F46C65FD}">
      <dsp:nvSpPr>
        <dsp:cNvPr id="0" name=""/>
        <dsp:cNvSpPr/>
      </dsp:nvSpPr>
      <dsp:spPr>
        <a:xfrm>
          <a:off x="2148" y="568396"/>
          <a:ext cx="2977313" cy="1188000"/>
        </a:xfrm>
        <a:prstGeom prst="chevron">
          <a:avLst/>
        </a:prstGeom>
        <a:solidFill>
          <a:srgbClr val="9F2C36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Up through the Class of 2014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148" y="568396"/>
        <a:ext cx="1789313" cy="1188000"/>
      </dsp:txXfrm>
    </dsp:sp>
    <dsp:sp modelId="{A5CC612B-0321-45EC-9447-7EA1732C2C50}">
      <dsp:nvSpPr>
        <dsp:cNvPr id="0" name=""/>
        <dsp:cNvSpPr/>
      </dsp:nvSpPr>
      <dsp:spPr>
        <a:xfrm>
          <a:off x="2148" y="1904896"/>
          <a:ext cx="2381851" cy="217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3 Assessments: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Reading HSPE and Writing HSPE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Math End of Course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8" y="1904896"/>
        <a:ext cx="2381851" cy="2174906"/>
      </dsp:txXfrm>
    </dsp:sp>
    <dsp:sp modelId="{A9C4EC3D-9AAE-465A-9DAB-A04FCCF41D21}">
      <dsp:nvSpPr>
        <dsp:cNvPr id="0" name=""/>
        <dsp:cNvSpPr/>
      </dsp:nvSpPr>
      <dsp:spPr>
        <a:xfrm>
          <a:off x="2763462" y="568396"/>
          <a:ext cx="2977313" cy="1188000"/>
        </a:xfrm>
        <a:prstGeom prst="chevron">
          <a:avLst/>
        </a:prstGeom>
        <a:solidFill>
          <a:srgbClr val="1B587C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Transition Classes of 2015 to 2018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7462" y="568396"/>
        <a:ext cx="1789313" cy="1188000"/>
      </dsp:txXfrm>
    </dsp:sp>
    <dsp:sp modelId="{434A2F91-4448-4F09-9926-0B26A3AC864F}">
      <dsp:nvSpPr>
        <dsp:cNvPr id="0" name=""/>
        <dsp:cNvSpPr/>
      </dsp:nvSpPr>
      <dsp:spPr>
        <a:xfrm>
          <a:off x="2763462" y="1904896"/>
          <a:ext cx="2381851" cy="217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Additional Options for Math and English Language  Arts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Biology End of Course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3462" y="1904896"/>
        <a:ext cx="2381851" cy="2174906"/>
      </dsp:txXfrm>
    </dsp:sp>
    <dsp:sp modelId="{E6958E56-CBCA-4359-9283-75DAF697A8A8}">
      <dsp:nvSpPr>
        <dsp:cNvPr id="0" name=""/>
        <dsp:cNvSpPr/>
      </dsp:nvSpPr>
      <dsp:spPr>
        <a:xfrm>
          <a:off x="5524775" y="568396"/>
          <a:ext cx="2977313" cy="1188000"/>
        </a:xfrm>
        <a:prstGeom prst="chevron">
          <a:avLst/>
        </a:prstGeom>
        <a:solidFill>
          <a:srgbClr val="4E8542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Transition of 2019 and Beyond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8775" y="568396"/>
        <a:ext cx="1789313" cy="1188000"/>
      </dsp:txXfrm>
    </dsp:sp>
    <dsp:sp modelId="{536D54E5-F6FC-4590-A761-8789B0EF6AC6}">
      <dsp:nvSpPr>
        <dsp:cNvPr id="0" name=""/>
        <dsp:cNvSpPr/>
      </dsp:nvSpPr>
      <dsp:spPr>
        <a:xfrm>
          <a:off x="5524775" y="1904896"/>
          <a:ext cx="2381851" cy="217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3 Assessments: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Math and English Language Arts SBAC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Biology End of Course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4775" y="1904896"/>
        <a:ext cx="2381851" cy="2174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B4FC-D06D-4988-8425-9D7B870D9311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72DFB-E02C-4FBB-B823-3EDAD0776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72DFB-E02C-4FBB-B823-3EDAD07766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4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Index web-tool readily identifies low performing Targeted Subgroup.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72DFB-E02C-4FBB-B823-3EDAD07766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8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TAKEAWAY – drill down allows you to identify the low performing</a:t>
            </a:r>
            <a:r>
              <a:rPr lang="en-US" baseline="0" dirty="0" smtClean="0"/>
              <a:t> subgroups.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this example we can see that all of the Targeted Subgroups had low index ratings for graduation. In fact, the posted 5-Year graduation rates for all of these subgroups were below 70 percent. A graduation rating of 3 means that the 5-year graduation rate was between 60 and 65 percent.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72DFB-E02C-4FBB-B823-3EDAD07766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3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3AE61F-B469-4600-B870-26BF9B510A57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4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72DFB-E02C-4FBB-B823-3EDAD077669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8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71798"/>
            <a:ext cx="8833104" cy="33380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2895600"/>
            <a:ext cx="5486400" cy="42394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57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09944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920" y="6410848"/>
            <a:ext cx="338328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1352" y="6410848"/>
            <a:ext cx="3584448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352" y="6388385"/>
            <a:ext cx="8833104" cy="3172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74320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 panose="05020102010507070707" pitchFamily="18" charset="2"/>
        <a:buChar char="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6"/>
        </a:buClr>
        <a:buSzPct val="75000"/>
        <a:buFont typeface="Wingdings" panose="05000000000000000000" pitchFamily="2" charset="2"/>
        <a:buChar char="§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.ospi.k12.wa.us/WA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k12.wa.us/assessment/StateTesting/default.asp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be.wa.gov/GradRequirements/ClassOf2019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Isabel Muñoz-Colón,</a:t>
            </a:r>
          </a:p>
          <a:p>
            <a:r>
              <a:rPr lang="en-US" dirty="0" smtClean="0"/>
              <a:t>Chair</a:t>
            </a:r>
          </a:p>
          <a:p>
            <a:endParaRPr lang="en-US" dirty="0" smtClean="0"/>
          </a:p>
          <a:p>
            <a:r>
              <a:rPr lang="en-US" dirty="0" smtClean="0"/>
              <a:t>Ben Rarick,</a:t>
            </a:r>
            <a:endParaRPr lang="en-US" dirty="0"/>
          </a:p>
          <a:p>
            <a:r>
              <a:rPr lang="en-US" dirty="0" smtClean="0"/>
              <a:t>Executive Director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October 25, 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Washington State PTA</a:t>
            </a:r>
            <a:br>
              <a:rPr lang="en-US" dirty="0" smtClean="0"/>
            </a:br>
            <a:r>
              <a:rPr lang="en-US" dirty="0" smtClean="0"/>
              <a:t>Legislative Assembly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6160" r="3333" b="7387"/>
          <a:stretch/>
        </p:blipFill>
        <p:spPr>
          <a:xfrm>
            <a:off x="6019800" y="3581400"/>
            <a:ext cx="2960556" cy="22859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18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39" y="1524000"/>
            <a:ext cx="7089282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Website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4648200"/>
            <a:ext cx="23622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u="sng" dirty="0">
                <a:solidFill>
                  <a:srgbClr val="00B050"/>
                </a:solidFill>
                <a:hlinkClick r:id="rId4"/>
              </a:rPr>
              <a:t>https://eds.ospi.k12.wa.us/WAI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3580" y="2322499"/>
            <a:ext cx="1105220" cy="77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20333" y="2324100"/>
            <a:ext cx="9144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7000" y="3048000"/>
            <a:ext cx="1219200" cy="778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27192" y="2618652"/>
            <a:ext cx="1105220" cy="778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43200" y="2742354"/>
            <a:ext cx="536602" cy="8732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14800" y="4495800"/>
            <a:ext cx="1066800" cy="533400"/>
          </a:xfrm>
          <a:prstGeom prst="ellipse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Disaggregated Subgroup Performance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72406"/>
            <a:ext cx="8504238" cy="4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3125801"/>
            <a:ext cx="1219200" cy="778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25600" y="2743200"/>
            <a:ext cx="1219200" cy="778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2813050"/>
            <a:ext cx="533400" cy="134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20333" y="2324100"/>
            <a:ext cx="914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72733" y="2476500"/>
            <a:ext cx="914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2514600"/>
            <a:ext cx="914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19600" y="2512737"/>
            <a:ext cx="914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76799" y="4572000"/>
            <a:ext cx="685801" cy="914400"/>
          </a:xfrm>
          <a:prstGeom prst="ellipse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978360"/>
                </a:solidFill>
              </a:rPr>
              <a:t>Common Vision</a:t>
            </a:r>
            <a:endParaRPr lang="en-US" altLang="en-US" dirty="0" smtClean="0">
              <a:solidFill>
                <a:srgbClr val="978360"/>
              </a:solidFill>
            </a:endParaRPr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410325"/>
            <a:ext cx="35814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smtClean="0">
                <a:solidFill>
                  <a:schemeClr val="accent1"/>
                </a:solidFill>
                <a:latin typeface="Georgia" panose="02040502050405020303" pitchFamily="18" charset="0"/>
              </a:rPr>
              <a:t>Washington State Board of Education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dirty="0" smtClean="0"/>
              <a:t> 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4000" b="1" i="1" dirty="0" smtClean="0">
                <a:solidFill>
                  <a:srgbClr val="002060"/>
                </a:solidFill>
              </a:rPr>
              <a:t>“All students graduate 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4000" b="1" i="1" dirty="0" smtClean="0">
                <a:solidFill>
                  <a:srgbClr val="002060"/>
                </a:solidFill>
              </a:rPr>
              <a:t>prepared for 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4000" b="1" i="1" dirty="0" smtClean="0">
                <a:solidFill>
                  <a:srgbClr val="002060"/>
                </a:solidFill>
              </a:rPr>
              <a:t>career, college, and life”</a:t>
            </a:r>
            <a:endParaRPr lang="en-US" alt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F5432F-A4F9-45F0-AB29-7D5AD4EDDBF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0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Putting our shared educational challenges in perspective</a:t>
            </a:r>
            <a:endParaRPr lang="en-US" b="1" dirty="0">
              <a:ea typeface="+mj-ea"/>
            </a:endParaRPr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410325"/>
            <a:ext cx="35814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smtClean="0">
                <a:solidFill>
                  <a:schemeClr val="accent1"/>
                </a:solidFill>
                <a:latin typeface="Georgia" panose="02040502050405020303" pitchFamily="18" charset="0"/>
              </a:rPr>
              <a:t>Washington State Board of Education</a:t>
            </a:r>
          </a:p>
        </p:txBody>
      </p:sp>
      <p:graphicFrame>
        <p:nvGraphicFramePr>
          <p:cNvPr id="14340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77800" y="1320800"/>
          <a:ext cx="5667375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5" imgW="5668811" imgH="4973925" progId="Excel.Sheet.8">
                  <p:embed/>
                </p:oleObj>
              </mc:Choice>
              <mc:Fallback>
                <p:oleObj r:id="rId5" imgW="5668811" imgH="497392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320800"/>
                        <a:ext cx="5667375" cy="497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4724400" y="504825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Participation in Early Childhood Ed. is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not comparable to Peer States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4733925" y="1881188"/>
            <a:ext cx="4105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Not meeting gap reduction targets; 34</a:t>
            </a:r>
            <a:r>
              <a:rPr lang="en-US" altLang="en-US" sz="1600" baseline="30000">
                <a:latin typeface="Georgia" panose="02040502050405020303" pitchFamily="18" charset="0"/>
              </a:rPr>
              <a:t>th</a:t>
            </a:r>
            <a:r>
              <a:rPr lang="en-US" altLang="en-US" sz="1600">
                <a:latin typeface="Georgia" panose="02040502050405020303" pitchFamily="18" charset="0"/>
              </a:rPr>
              <a:t> percentile nationally and not comparable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to Peer States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724400" y="3381375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Not meeting gap reduction targets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4</a:t>
            </a:r>
            <a:r>
              <a:rPr lang="en-US" altLang="en-US" sz="1600" baseline="30000">
                <a:latin typeface="Georgia" panose="02040502050405020303" pitchFamily="18" charset="0"/>
              </a:rPr>
              <a:t>th</a:t>
            </a:r>
            <a:r>
              <a:rPr lang="en-US" altLang="en-US" sz="1600">
                <a:latin typeface="Georgia" panose="02040502050405020303" pitchFamily="18" charset="0"/>
              </a:rPr>
              <a:t> Grade NAEP Reading - Not in top 10% nationally; not comparable to Peer States</a:t>
            </a: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4724400" y="2871788"/>
            <a:ext cx="3278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Not meeting gap reduction targets</a:t>
            </a: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4724400" y="4371975"/>
            <a:ext cx="426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Georgia" panose="02040502050405020303" pitchFamily="18" charset="0"/>
              </a:rPr>
              <a:t>WaKIDS  not meeting gap reduction targets</a:t>
            </a: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5140325" y="1504950"/>
            <a:ext cx="316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dirty="0" smtClean="0">
                <a:latin typeface="+mn-lt"/>
              </a:rPr>
              <a:t>Overall WA Performance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0" y="1738313"/>
            <a:ext cx="0" cy="419100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/>
            <a:tailEnd/>
          </a:ln>
          <a:effectLst>
            <a:outerShdw blurRad="50800" dist="254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3"/>
          <p:cNvCxnSpPr/>
          <p:nvPr/>
        </p:nvCxnSpPr>
        <p:spPr>
          <a:xfrm>
            <a:off x="609600" y="2667000"/>
            <a:ext cx="822960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" y="3390900"/>
            <a:ext cx="822960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" y="4191000"/>
            <a:ext cx="822960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" y="4953000"/>
            <a:ext cx="822960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F5432F-A4F9-45F0-AB29-7D5AD4EDDBF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410325"/>
            <a:ext cx="35814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Washington State Board of Education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Informal meetings before or after SBE board meetings </a:t>
            </a:r>
          </a:p>
          <a:p>
            <a:r>
              <a:rPr lang="en-US" altLang="en-US" dirty="0" smtClean="0"/>
              <a:t>Invite superintendents, school board members, legislators, advocates to learn what topics are most pressing in your district</a:t>
            </a:r>
          </a:p>
          <a:p>
            <a:r>
              <a:rPr lang="en-US" altLang="en-US" dirty="0" smtClean="0"/>
              <a:t>Eight held so far:  Yakima, Vancouver, Tumwater, Renton, Kennewick, Spokane (2), and Wenatchee</a:t>
            </a:r>
          </a:p>
          <a:p>
            <a:r>
              <a:rPr lang="en-US" altLang="en-US" dirty="0" smtClean="0"/>
              <a:t>Next community forum is November 12 in Vancouver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Forums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Board Meetings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8" y="1434594"/>
            <a:ext cx="7620784" cy="4970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0568" y="423196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Olympia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4478181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Tumwater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6002181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Vancouver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327660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Spokane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480060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Yakima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358140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Wenatchee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5334915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Kennewick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518160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Pasco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2725581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Everett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356377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Renton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80419" y="333517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Seattle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3330" y="3973164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Tacoma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53823"/>
            <a:ext cx="942975" cy="85725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2362200" y="5715000"/>
            <a:ext cx="304800" cy="228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42533" y="533491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Meeting</a:t>
            </a:r>
            <a:b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 13-14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527313"/>
            <a:ext cx="2581275" cy="2484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7313"/>
            <a:ext cx="2646851" cy="2521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230510"/>
            <a:ext cx="7186612" cy="2071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28600"/>
            <a:ext cx="6096000" cy="7222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406423">
            <a:off x="3429000" y="2055438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Web Site Resources Available to You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6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ebsite:  </a:t>
            </a:r>
            <a:r>
              <a:rPr lang="en-US" dirty="0" smtClean="0">
                <a:solidFill>
                  <a:srgbClr val="0070C0"/>
                </a:solidFill>
              </a:rPr>
              <a:t>www.SBE.wa.gov</a:t>
            </a:r>
          </a:p>
          <a:p>
            <a:pPr lvl="8"/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/>
              <a:t>Blog:  </a:t>
            </a:r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 smtClean="0">
                <a:solidFill>
                  <a:srgbClr val="0070C0"/>
                </a:solidFill>
              </a:rPr>
              <a:t>ashingtonSBE.wordpress.com</a:t>
            </a:r>
          </a:p>
          <a:p>
            <a:pPr lvl="8"/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Facebook:  </a:t>
            </a:r>
            <a:r>
              <a:rPr lang="en-US" dirty="0" smtClean="0">
                <a:solidFill>
                  <a:srgbClr val="0070C0"/>
                </a:solidFill>
              </a:rPr>
              <a:t>www.facebook.com/washingtonSBE</a:t>
            </a:r>
            <a:r>
              <a:rPr lang="en-US" dirty="0" smtClean="0"/>
              <a:t> 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Twitter:  </a:t>
            </a:r>
            <a:r>
              <a:rPr lang="en-US" dirty="0" smtClean="0">
                <a:solidFill>
                  <a:srgbClr val="0070C0"/>
                </a:solidFill>
              </a:rPr>
              <a:t>www.twitter.com/wa_SBE</a:t>
            </a:r>
            <a:r>
              <a:rPr lang="en-US" dirty="0" smtClean="0"/>
              <a:t> 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solidFill>
                  <a:srgbClr val="0070C0"/>
                </a:solidFill>
              </a:rPr>
              <a:t>sbe@sbe.wa.gov</a:t>
            </a:r>
          </a:p>
          <a:p>
            <a:pPr marL="2194560" lvl="8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Phone: 360-725-6025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9" y="228600"/>
            <a:ext cx="3090672" cy="204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6543"/>
            <a:ext cx="2481072" cy="24686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11145"/>
            <a:ext cx="2938272" cy="19557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753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/>
              <a:t>Transition to a Career- and College-Ready </a:t>
            </a:r>
            <a:br>
              <a:rPr lang="en-US" sz="2800" dirty="0"/>
            </a:br>
            <a:r>
              <a:rPr lang="en-US" sz="2800" dirty="0"/>
              <a:t>Assessment System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9455674"/>
              </p:ext>
            </p:extLst>
          </p:nvPr>
        </p:nvGraphicFramePr>
        <p:xfrm>
          <a:off x="301625" y="1524000"/>
          <a:ext cx="8504238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8858" y="5867400"/>
            <a:ext cx="56151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www.k12.wa.us/assessment/StateTesting/default.aspx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Much Student Choice?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6172200" cy="47164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15809" y="2286000"/>
            <a:ext cx="1597152" cy="2971800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u="sng" dirty="0" smtClean="0"/>
              <a:t>Highlights: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2 for 1 crediting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Competency-based crediting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CTE course equivalencies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Algebra II no longer default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credit of math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52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Member Terms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6548150" cy="4572000"/>
          </a:xfrm>
        </p:spPr>
      </p:pic>
      <p:sp>
        <p:nvSpPr>
          <p:cNvPr id="4" name="5-Point Star 3"/>
          <p:cNvSpPr/>
          <p:nvPr/>
        </p:nvSpPr>
        <p:spPr>
          <a:xfrm>
            <a:off x="457200" y="3733800"/>
            <a:ext cx="152400" cy="152400"/>
          </a:xfrm>
          <a:prstGeom prst="star5">
            <a:avLst/>
          </a:prstGeom>
          <a:solidFill>
            <a:srgbClr val="983436"/>
          </a:solidFill>
          <a:ln>
            <a:solidFill>
              <a:srgbClr val="983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457200" y="3886200"/>
            <a:ext cx="152400" cy="152400"/>
          </a:xfrm>
          <a:prstGeom prst="star5">
            <a:avLst/>
          </a:prstGeom>
          <a:solidFill>
            <a:srgbClr val="244163"/>
          </a:solidFill>
          <a:ln>
            <a:solidFill>
              <a:srgbClr val="244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457200" y="2590800"/>
            <a:ext cx="152400" cy="152400"/>
          </a:xfrm>
          <a:prstGeom prst="star5">
            <a:avLst/>
          </a:prstGeom>
          <a:solidFill>
            <a:srgbClr val="244163"/>
          </a:solidFill>
          <a:ln>
            <a:solidFill>
              <a:srgbClr val="244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457200" y="3036485"/>
            <a:ext cx="152400" cy="152400"/>
          </a:xfrm>
          <a:prstGeom prst="star5">
            <a:avLst/>
          </a:prstGeom>
          <a:solidFill>
            <a:srgbClr val="244163"/>
          </a:solidFill>
          <a:ln>
            <a:solidFill>
              <a:srgbClr val="244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67600" y="1905000"/>
            <a:ext cx="13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Committee Member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7391400" y="1981200"/>
            <a:ext cx="152400" cy="152400"/>
          </a:xfrm>
          <a:prstGeom prst="star5">
            <a:avLst/>
          </a:prstGeom>
          <a:solidFill>
            <a:srgbClr val="244163"/>
          </a:solidFill>
          <a:ln>
            <a:solidFill>
              <a:srgbClr val="244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7391400" y="3112685"/>
            <a:ext cx="152400" cy="152400"/>
          </a:xfrm>
          <a:prstGeom prst="star5">
            <a:avLst/>
          </a:prstGeom>
          <a:solidFill>
            <a:srgbClr val="983436"/>
          </a:solidFill>
          <a:ln>
            <a:solidFill>
              <a:srgbClr val="983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5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1"/>
            <a:ext cx="6177911" cy="6172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30310" y="76200"/>
            <a:ext cx="2661289" cy="6195706"/>
          </a:xfrm>
          <a:solidFill>
            <a:schemeClr val="bg2"/>
          </a:solidFill>
        </p:spPr>
        <p:txBody>
          <a:bodyPr anchor="ctr">
            <a:noAutofit/>
          </a:bodyPr>
          <a:lstStyle/>
          <a:p>
            <a:r>
              <a:rPr lang="en-US" sz="2400" dirty="0" smtClean="0"/>
              <a:t>What Flexibility is There for Districts?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571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978360"/>
                </a:solidFill>
              </a:rPr>
              <a:t>The SBE’s Core Role</a:t>
            </a:r>
            <a:endParaRPr lang="en-US" altLang="en-US" dirty="0" smtClean="0">
              <a:solidFill>
                <a:srgbClr val="978360"/>
              </a:solidFill>
            </a:endParaRPr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410325"/>
            <a:ext cx="35814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smtClean="0">
                <a:solidFill>
                  <a:schemeClr val="accent1"/>
                </a:solidFill>
                <a:latin typeface="Georgia" panose="02040502050405020303" pitchFamily="18" charset="0"/>
              </a:rPr>
              <a:t>Washington State Board of Education</a:t>
            </a:r>
          </a:p>
        </p:txBody>
      </p:sp>
      <p:sp>
        <p:nvSpPr>
          <p:cNvPr id="16388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8504238" cy="480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Provide advocacy and oversight of public education</a:t>
            </a:r>
          </a:p>
          <a:p>
            <a:pPr eaLnBrk="1" hangingPunct="1"/>
            <a:endParaRPr lang="en-US" altLang="en-US" sz="1600" dirty="0" smtClean="0"/>
          </a:p>
          <a:p>
            <a:pPr eaLnBrk="1" hangingPunct="1"/>
            <a:r>
              <a:rPr lang="en-US" altLang="en-US" dirty="0" smtClean="0"/>
              <a:t>Implement a standards-based accountability framework that contributes to improved academic performance</a:t>
            </a:r>
          </a:p>
          <a:p>
            <a:pPr eaLnBrk="1" hangingPunct="1"/>
            <a:endParaRPr lang="en-US" altLang="en-US" sz="1600" dirty="0" smtClean="0"/>
          </a:p>
          <a:p>
            <a:pPr eaLnBrk="1" hangingPunct="1"/>
            <a:r>
              <a:rPr lang="en-US" altLang="en-US" dirty="0" smtClean="0"/>
              <a:t>Support the continued development of a system that allows for personalized student pathways </a:t>
            </a:r>
          </a:p>
          <a:p>
            <a:pPr eaLnBrk="1" hangingPunct="1"/>
            <a:endParaRPr lang="en-US" altLang="en-US" sz="1600" dirty="0" smtClean="0"/>
          </a:p>
          <a:p>
            <a:pPr eaLnBrk="1" hangingPunct="1"/>
            <a:r>
              <a:rPr lang="en-US" altLang="en-US" dirty="0" smtClean="0"/>
              <a:t>Promote achievement of the goals of basic education (RCW 28A.150.210)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F5432F-A4F9-45F0-AB29-7D5AD4EDDBF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2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Issues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Career and College Readiness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School Accountability and Supports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Legislative Priorities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Opportunities to Work with the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978360"/>
                </a:solidFill>
              </a:rPr>
              <a:t>SBE Near-Term Legislative Priorities</a:t>
            </a:r>
            <a:endParaRPr lang="en-US" altLang="en-US" dirty="0" smtClean="0">
              <a:solidFill>
                <a:srgbClr val="978360"/>
              </a:solidFill>
            </a:endParaRPr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6410325"/>
            <a:ext cx="35814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C956E"/>
              </a:buClr>
              <a:buSzPct val="70000"/>
              <a:buFont typeface="Wingdings 2" panose="05020102010507070707" pitchFamily="18" charset="2"/>
              <a:buChar char=""/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30E0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DA9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4E5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smtClean="0">
                <a:solidFill>
                  <a:schemeClr val="accent1"/>
                </a:solidFill>
                <a:latin typeface="Georgia" panose="02040502050405020303" pitchFamily="18" charset="0"/>
              </a:rPr>
              <a:t>Washington State Board of Education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4000"/>
            <a:ext cx="850423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Ample Provision: </a:t>
            </a:r>
            <a:r>
              <a:rPr lang="en-US" altLang="en-US" sz="2000" dirty="0" smtClean="0"/>
              <a:t>Fully fund </a:t>
            </a:r>
            <a:r>
              <a:rPr lang="en-US" altLang="en-US" sz="2000" dirty="0" err="1" smtClean="0"/>
              <a:t>McCleary</a:t>
            </a:r>
            <a:r>
              <a:rPr lang="en-US" altLang="en-US" sz="2000" dirty="0" smtClean="0"/>
              <a:t>, without hurting early and higher Ed. or social services that help our families. SBE recognizes  this necessarily must include additional revenue.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ESEA Flexibility Waiver: </a:t>
            </a:r>
            <a:r>
              <a:rPr lang="en-US" altLang="en-US" sz="2000" dirty="0" smtClean="0"/>
              <a:t>Encourage needed action to restore Washington’s ESEA Flexibility Waiver and return control of federal funds to local districts.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Professional Learning for Educators: </a:t>
            </a:r>
            <a:r>
              <a:rPr lang="en-US" altLang="en-US" sz="2000" dirty="0" smtClean="0"/>
              <a:t>Incorporate a robust program of educator professional learning into the state’s program of basic education.  Seek funding 10 days PD.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Modify Career &amp; College Ready Exam Requirements: </a:t>
            </a:r>
            <a:r>
              <a:rPr lang="en-US" altLang="en-US" sz="2000" dirty="0" smtClean="0"/>
              <a:t>Streamline alternative assessments available for graduation.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/>
              <a:t>High School &amp; Beyond Plan: </a:t>
            </a:r>
            <a:r>
              <a:rPr lang="en-US" altLang="en-US" sz="2000" dirty="0"/>
              <a:t>Strengthen the High School and Beyond Plan (HSBP) for Washington’s students.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3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3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3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0876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Requirements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3581400"/>
            <a:ext cx="850392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Establish high school graduation requirements and equivalencies</a:t>
            </a:r>
          </a:p>
          <a:p>
            <a:r>
              <a:rPr lang="en-US" dirty="0" smtClean="0"/>
              <a:t>Grant extension for districts to implement 24 credits for one or two years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3844"/>
            <a:ext cx="8784830" cy="2028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5105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Graduation Requirements: </a:t>
            </a:r>
            <a:r>
              <a:rPr lang="en-US" dirty="0">
                <a:hlinkClick r:id="rId4"/>
              </a:rPr>
              <a:t>http://sbe.wa.gov/GradRequirements/ClassOf2019.php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76200"/>
            <a:ext cx="3124200" cy="6195706"/>
          </a:xfrm>
          <a:solidFill>
            <a:schemeClr val="bg2"/>
          </a:solidFill>
        </p:spPr>
        <p:txBody>
          <a:bodyPr anchor="ctr">
            <a:noAutofit/>
          </a:bodyPr>
          <a:lstStyle/>
          <a:p>
            <a:r>
              <a:rPr lang="en-US" sz="2400" dirty="0" smtClean="0"/>
              <a:t>A Personalized Pathway Approach to the 24-Credit High School Diploma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" y="135944"/>
            <a:ext cx="585287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Graduation Cut-score</a:t>
            </a:r>
            <a:br>
              <a:rPr lang="en-US" dirty="0" smtClean="0"/>
            </a:br>
            <a:r>
              <a:rPr lang="en-US" dirty="0" smtClean="0"/>
              <a:t>on the 11</a:t>
            </a:r>
            <a:r>
              <a:rPr lang="en-US" baseline="30000" dirty="0" smtClean="0"/>
              <a:t>th</a:t>
            </a:r>
            <a:r>
              <a:rPr lang="en-US" dirty="0" smtClean="0"/>
              <a:t> Grade SBAC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75" t="8434" r="781" b="2963"/>
          <a:stretch/>
        </p:blipFill>
        <p:spPr>
          <a:xfrm>
            <a:off x="1046804" y="2149643"/>
            <a:ext cx="7058527" cy="41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Essential Elements of high-quality</a:t>
            </a:r>
            <a:br>
              <a:rPr lang="en-US" dirty="0" smtClean="0"/>
            </a:br>
            <a:r>
              <a:rPr lang="en-US" dirty="0" smtClean="0"/>
              <a:t>High School and Beyond Plans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35" y="1981200"/>
            <a:ext cx="8208233" cy="36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7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248</TotalTime>
  <Words>698</Words>
  <Application>Microsoft Office PowerPoint</Application>
  <PresentationFormat>On-screen Show (4:3)</PresentationFormat>
  <Paragraphs>150</Paragraphs>
  <Slides>20</Slides>
  <Notes>5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PGothic</vt:lpstr>
      <vt:lpstr>Arial</vt:lpstr>
      <vt:lpstr>Bauhaus 93</vt:lpstr>
      <vt:lpstr>Calibri</vt:lpstr>
      <vt:lpstr>Georgia</vt:lpstr>
      <vt:lpstr>Wingdings</vt:lpstr>
      <vt:lpstr>Wingdings 2</vt:lpstr>
      <vt:lpstr>Civic</vt:lpstr>
      <vt:lpstr>Microsoft Excel 97-2003 Worksheet</vt:lpstr>
      <vt:lpstr>Washington State PTA Legislative Assembly</vt:lpstr>
      <vt:lpstr>Board Member Terms</vt:lpstr>
      <vt:lpstr>The SBE’s Core Role</vt:lpstr>
      <vt:lpstr>Emerging Issues</vt:lpstr>
      <vt:lpstr>SBE Near-Term Legislative Priorities</vt:lpstr>
      <vt:lpstr>Graduation Requirements</vt:lpstr>
      <vt:lpstr>A Personalized Pathway Approach to the 24-Credit High School Diploma</vt:lpstr>
      <vt:lpstr>Graduation Cut-score on the 11th Grade SBAC</vt:lpstr>
      <vt:lpstr>Essential Elements of high-quality High School and Beyond Plans</vt:lpstr>
      <vt:lpstr>Index Website</vt:lpstr>
      <vt:lpstr>Disaggregated Subgroup Performance</vt:lpstr>
      <vt:lpstr>Common Vision</vt:lpstr>
      <vt:lpstr>Putting our shared educational challenges in perspective</vt:lpstr>
      <vt:lpstr>Community Forums</vt:lpstr>
      <vt:lpstr>Board Meetings</vt:lpstr>
      <vt:lpstr>PowerPoint Presentation</vt:lpstr>
      <vt:lpstr>Resources</vt:lpstr>
      <vt:lpstr>Transition to a Career- and College-Ready  Assessment System</vt:lpstr>
      <vt:lpstr>How Much Student Choice?</vt:lpstr>
      <vt:lpstr>What Flexibility is There for Districts?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Sarah Lane</dc:creator>
  <cp:lastModifiedBy>Sarah Lane</cp:lastModifiedBy>
  <cp:revision>32</cp:revision>
  <dcterms:created xsi:type="dcterms:W3CDTF">2013-09-18T20:20:03Z</dcterms:created>
  <dcterms:modified xsi:type="dcterms:W3CDTF">2014-10-22T17:05:43Z</dcterms:modified>
</cp:coreProperties>
</file>