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8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theme/theme9.xml" ContentType="application/vnd.openxmlformats-officedocument.theme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10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1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2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3" r:id="rId1"/>
    <p:sldMasterId id="2147483684" r:id="rId2"/>
    <p:sldMasterId id="2147483694" r:id="rId3"/>
    <p:sldMasterId id="2147483704" r:id="rId4"/>
    <p:sldMasterId id="2147483714" r:id="rId5"/>
    <p:sldMasterId id="2147483724" r:id="rId6"/>
    <p:sldMasterId id="2147483734" r:id="rId7"/>
    <p:sldMasterId id="2147483759" r:id="rId8"/>
    <p:sldMasterId id="2147483769" r:id="rId9"/>
    <p:sldMasterId id="2147483779" r:id="rId10"/>
    <p:sldMasterId id="2147483798" r:id="rId11"/>
    <p:sldMasterId id="2147483822" r:id="rId12"/>
    <p:sldMasterId id="2147483868" r:id="rId13"/>
  </p:sldMasterIdLst>
  <p:notesMasterIdLst>
    <p:notesMasterId r:id="rId41"/>
  </p:notesMasterIdLst>
  <p:handoutMasterIdLst>
    <p:handoutMasterId r:id="rId42"/>
  </p:handoutMasterIdLst>
  <p:sldIdLst>
    <p:sldId id="485" r:id="rId14"/>
    <p:sldId id="547" r:id="rId15"/>
    <p:sldId id="511" r:id="rId16"/>
    <p:sldId id="532" r:id="rId17"/>
    <p:sldId id="512" r:id="rId18"/>
    <p:sldId id="548" r:id="rId19"/>
    <p:sldId id="516" r:id="rId20"/>
    <p:sldId id="517" r:id="rId21"/>
    <p:sldId id="538" r:id="rId22"/>
    <p:sldId id="539" r:id="rId23"/>
    <p:sldId id="531" r:id="rId24"/>
    <p:sldId id="522" r:id="rId25"/>
    <p:sldId id="525" r:id="rId26"/>
    <p:sldId id="524" r:id="rId27"/>
    <p:sldId id="553" r:id="rId28"/>
    <p:sldId id="523" r:id="rId29"/>
    <p:sldId id="540" r:id="rId30"/>
    <p:sldId id="552" r:id="rId31"/>
    <p:sldId id="551" r:id="rId32"/>
    <p:sldId id="550" r:id="rId33"/>
    <p:sldId id="549" r:id="rId34"/>
    <p:sldId id="545" r:id="rId35"/>
    <p:sldId id="541" r:id="rId36"/>
    <p:sldId id="554" r:id="rId37"/>
    <p:sldId id="544" r:id="rId38"/>
    <p:sldId id="546" r:id="rId39"/>
    <p:sldId id="520" r:id="rId40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gie Cannon" initials="AC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224"/>
    <a:srgbClr val="787224"/>
    <a:srgbClr val="E8EBA7"/>
    <a:srgbClr val="9FCFE4"/>
    <a:srgbClr val="7030A0"/>
    <a:srgbClr val="F4EE00"/>
    <a:srgbClr val="F2FAFC"/>
    <a:srgbClr val="E5EBEF"/>
    <a:srgbClr val="CED649"/>
    <a:srgbClr val="EDF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1349" autoAdjust="0"/>
  </p:normalViewPr>
  <p:slideViewPr>
    <p:cSldViewPr snapToGrid="0" snapToObjects="1">
      <p:cViewPr varScale="1">
        <p:scale>
          <a:sx n="105" d="100"/>
          <a:sy n="105" d="100"/>
        </p:scale>
        <p:origin x="20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73E65-FA93-48E1-8F1D-F5A009B85DF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916883F-6342-4AF4-B0A9-5C27CD79F505}">
      <dgm:prSet phldrT="[Text]"/>
      <dgm:spPr/>
      <dgm:t>
        <a:bodyPr/>
        <a:lstStyle/>
        <a:p>
          <a:r>
            <a:rPr lang="en-US" dirty="0"/>
            <a:t>Create a modern definition of career readiness </a:t>
          </a:r>
        </a:p>
      </dgm:t>
    </dgm:pt>
    <dgm:pt modelId="{C065F292-FF00-42A1-A18A-F601F7B50A70}" type="parTrans" cxnId="{37D665CD-6E1D-4DFA-9B40-DE6928244CD2}">
      <dgm:prSet/>
      <dgm:spPr/>
      <dgm:t>
        <a:bodyPr/>
        <a:lstStyle/>
        <a:p>
          <a:endParaRPr lang="en-US"/>
        </a:p>
      </dgm:t>
    </dgm:pt>
    <dgm:pt modelId="{0AB8EC88-875B-4473-B655-5DC317527AFF}" type="sibTrans" cxnId="{37D665CD-6E1D-4DFA-9B40-DE6928244CD2}">
      <dgm:prSet/>
      <dgm:spPr/>
      <dgm:t>
        <a:bodyPr/>
        <a:lstStyle/>
        <a:p>
          <a:endParaRPr lang="en-US"/>
        </a:p>
      </dgm:t>
    </dgm:pt>
    <dgm:pt modelId="{34DC5B9C-7239-43EF-87D8-633AC9CBDED4}">
      <dgm:prSet phldrT="[Text]"/>
      <dgm:spPr/>
      <dgm:t>
        <a:bodyPr/>
        <a:lstStyle/>
        <a:p>
          <a:r>
            <a:rPr lang="en-US" dirty="0"/>
            <a:t>Take action on existing accountability policies (Achievement Index and Indicators of Educational System Health)</a:t>
          </a:r>
        </a:p>
      </dgm:t>
    </dgm:pt>
    <dgm:pt modelId="{386AD16A-6850-4994-8CA8-215066FCD9E3}" type="parTrans" cxnId="{7BB46A7F-4AE2-4B9F-ABB9-04F9F5B38C0E}">
      <dgm:prSet/>
      <dgm:spPr/>
      <dgm:t>
        <a:bodyPr/>
        <a:lstStyle/>
        <a:p>
          <a:endParaRPr lang="en-US"/>
        </a:p>
      </dgm:t>
    </dgm:pt>
    <dgm:pt modelId="{2E7C8C49-5429-49C7-824A-C7E3D2BD5502}" type="sibTrans" cxnId="{7BB46A7F-4AE2-4B9F-ABB9-04F9F5B38C0E}">
      <dgm:prSet/>
      <dgm:spPr/>
      <dgm:t>
        <a:bodyPr/>
        <a:lstStyle/>
        <a:p>
          <a:endParaRPr lang="en-US"/>
        </a:p>
      </dgm:t>
    </dgm:pt>
    <dgm:pt modelId="{4683A4D7-49DD-48A2-9AE0-5B2DA40F0C6E}">
      <dgm:prSet phldrT="[Text]"/>
      <dgm:spPr/>
      <dgm:t>
        <a:bodyPr/>
        <a:lstStyle/>
        <a:p>
          <a:r>
            <a:rPr lang="en-US" dirty="0"/>
            <a:t>Move towards broader system alignment (competency-based learning)</a:t>
          </a:r>
        </a:p>
      </dgm:t>
    </dgm:pt>
    <dgm:pt modelId="{D621DF7C-2ACF-4662-A8BD-21103DE97D83}" type="parTrans" cxnId="{E2CF5F56-A882-47FF-83A9-4C778C9603EB}">
      <dgm:prSet/>
      <dgm:spPr/>
      <dgm:t>
        <a:bodyPr/>
        <a:lstStyle/>
        <a:p>
          <a:endParaRPr lang="en-US"/>
        </a:p>
      </dgm:t>
    </dgm:pt>
    <dgm:pt modelId="{4C8E3C24-8D1D-4ACB-B1D9-8B451851F722}" type="sibTrans" cxnId="{E2CF5F56-A882-47FF-83A9-4C778C9603EB}">
      <dgm:prSet/>
      <dgm:spPr/>
      <dgm:t>
        <a:bodyPr/>
        <a:lstStyle/>
        <a:p>
          <a:endParaRPr lang="en-US"/>
        </a:p>
      </dgm:t>
    </dgm:pt>
    <dgm:pt modelId="{242A3A27-C751-4D86-8EDC-F90862938BCF}" type="pres">
      <dgm:prSet presAssocID="{C6273E65-FA93-48E1-8F1D-F5A009B85DF5}" presName="CompostProcess" presStyleCnt="0">
        <dgm:presLayoutVars>
          <dgm:dir/>
          <dgm:resizeHandles val="exact"/>
        </dgm:presLayoutVars>
      </dgm:prSet>
      <dgm:spPr/>
    </dgm:pt>
    <dgm:pt modelId="{BCB5F60C-E951-4B7C-881C-F99DE6D35F4F}" type="pres">
      <dgm:prSet presAssocID="{C6273E65-FA93-48E1-8F1D-F5A009B85DF5}" presName="arrow" presStyleLbl="bgShp" presStyleIdx="0" presStyleCnt="1"/>
      <dgm:spPr/>
    </dgm:pt>
    <dgm:pt modelId="{C7128182-8047-42C9-8E74-07B22ED4DFE9}" type="pres">
      <dgm:prSet presAssocID="{C6273E65-FA93-48E1-8F1D-F5A009B85DF5}" presName="linearProcess" presStyleCnt="0"/>
      <dgm:spPr/>
    </dgm:pt>
    <dgm:pt modelId="{1B010A1A-73E9-42EF-B2F9-E7AFCAFBCCA4}" type="pres">
      <dgm:prSet presAssocID="{A916883F-6342-4AF4-B0A9-5C27CD79F50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DC5F4-1205-4E59-9136-27EBE3C43B36}" type="pres">
      <dgm:prSet presAssocID="{0AB8EC88-875B-4473-B655-5DC317527AFF}" presName="sibTrans" presStyleCnt="0"/>
      <dgm:spPr/>
    </dgm:pt>
    <dgm:pt modelId="{ED5ACB9B-554E-4BEC-AEE3-1AD4562139C6}" type="pres">
      <dgm:prSet presAssocID="{34DC5B9C-7239-43EF-87D8-633AC9CBDED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8CE5B-ACE1-489F-845E-96ACECB72FF5}" type="pres">
      <dgm:prSet presAssocID="{2E7C8C49-5429-49C7-824A-C7E3D2BD5502}" presName="sibTrans" presStyleCnt="0"/>
      <dgm:spPr/>
    </dgm:pt>
    <dgm:pt modelId="{872ACD76-0CDC-4FF5-B3E5-46ABD2B130C0}" type="pres">
      <dgm:prSet presAssocID="{4683A4D7-49DD-48A2-9AE0-5B2DA40F0C6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5ED212-188A-499B-A1AA-E8ADB279AAD0}" type="presOf" srcId="{C6273E65-FA93-48E1-8F1D-F5A009B85DF5}" destId="{242A3A27-C751-4D86-8EDC-F90862938BCF}" srcOrd="0" destOrd="0" presId="urn:microsoft.com/office/officeart/2005/8/layout/hProcess9"/>
    <dgm:cxn modelId="{268DD873-5B32-4D8B-B5EA-CB7B6DE34D5B}" type="presOf" srcId="{4683A4D7-49DD-48A2-9AE0-5B2DA40F0C6E}" destId="{872ACD76-0CDC-4FF5-B3E5-46ABD2B130C0}" srcOrd="0" destOrd="0" presId="urn:microsoft.com/office/officeart/2005/8/layout/hProcess9"/>
    <dgm:cxn modelId="{37D665CD-6E1D-4DFA-9B40-DE6928244CD2}" srcId="{C6273E65-FA93-48E1-8F1D-F5A009B85DF5}" destId="{A916883F-6342-4AF4-B0A9-5C27CD79F505}" srcOrd="0" destOrd="0" parTransId="{C065F292-FF00-42A1-A18A-F601F7B50A70}" sibTransId="{0AB8EC88-875B-4473-B655-5DC317527AFF}"/>
    <dgm:cxn modelId="{E2CF5F56-A882-47FF-83A9-4C778C9603EB}" srcId="{C6273E65-FA93-48E1-8F1D-F5A009B85DF5}" destId="{4683A4D7-49DD-48A2-9AE0-5B2DA40F0C6E}" srcOrd="2" destOrd="0" parTransId="{D621DF7C-2ACF-4662-A8BD-21103DE97D83}" sibTransId="{4C8E3C24-8D1D-4ACB-B1D9-8B451851F722}"/>
    <dgm:cxn modelId="{7BB46A7F-4AE2-4B9F-ABB9-04F9F5B38C0E}" srcId="{C6273E65-FA93-48E1-8F1D-F5A009B85DF5}" destId="{34DC5B9C-7239-43EF-87D8-633AC9CBDED4}" srcOrd="1" destOrd="0" parTransId="{386AD16A-6850-4994-8CA8-215066FCD9E3}" sibTransId="{2E7C8C49-5429-49C7-824A-C7E3D2BD5502}"/>
    <dgm:cxn modelId="{9F69CB87-AB4A-49DA-AF77-D356E76CD521}" type="presOf" srcId="{A916883F-6342-4AF4-B0A9-5C27CD79F505}" destId="{1B010A1A-73E9-42EF-B2F9-E7AFCAFBCCA4}" srcOrd="0" destOrd="0" presId="urn:microsoft.com/office/officeart/2005/8/layout/hProcess9"/>
    <dgm:cxn modelId="{FF5853AF-38E4-4994-9A41-8B5983260E82}" type="presOf" srcId="{34DC5B9C-7239-43EF-87D8-633AC9CBDED4}" destId="{ED5ACB9B-554E-4BEC-AEE3-1AD4562139C6}" srcOrd="0" destOrd="0" presId="urn:microsoft.com/office/officeart/2005/8/layout/hProcess9"/>
    <dgm:cxn modelId="{6337B3C7-18FB-4DE0-A67F-A104F25A8B9B}" type="presParOf" srcId="{242A3A27-C751-4D86-8EDC-F90862938BCF}" destId="{BCB5F60C-E951-4B7C-881C-F99DE6D35F4F}" srcOrd="0" destOrd="0" presId="urn:microsoft.com/office/officeart/2005/8/layout/hProcess9"/>
    <dgm:cxn modelId="{F53ACC6B-9350-4F08-B81B-1F769F17F01B}" type="presParOf" srcId="{242A3A27-C751-4D86-8EDC-F90862938BCF}" destId="{C7128182-8047-42C9-8E74-07B22ED4DFE9}" srcOrd="1" destOrd="0" presId="urn:microsoft.com/office/officeart/2005/8/layout/hProcess9"/>
    <dgm:cxn modelId="{26B38FA8-BBA5-45DE-9946-89091D693878}" type="presParOf" srcId="{C7128182-8047-42C9-8E74-07B22ED4DFE9}" destId="{1B010A1A-73E9-42EF-B2F9-E7AFCAFBCCA4}" srcOrd="0" destOrd="0" presId="urn:microsoft.com/office/officeart/2005/8/layout/hProcess9"/>
    <dgm:cxn modelId="{D1D322FD-EDEB-4709-99F1-408F9A699508}" type="presParOf" srcId="{C7128182-8047-42C9-8E74-07B22ED4DFE9}" destId="{4CBDC5F4-1205-4E59-9136-27EBE3C43B36}" srcOrd="1" destOrd="0" presId="urn:microsoft.com/office/officeart/2005/8/layout/hProcess9"/>
    <dgm:cxn modelId="{3C010CF6-58BF-4962-B5D7-94BEA7EF2679}" type="presParOf" srcId="{C7128182-8047-42C9-8E74-07B22ED4DFE9}" destId="{ED5ACB9B-554E-4BEC-AEE3-1AD4562139C6}" srcOrd="2" destOrd="0" presId="urn:microsoft.com/office/officeart/2005/8/layout/hProcess9"/>
    <dgm:cxn modelId="{203F55C2-18E9-4731-990B-EA41E60B076A}" type="presParOf" srcId="{C7128182-8047-42C9-8E74-07B22ED4DFE9}" destId="{E568CE5B-ACE1-489F-845E-96ACECB72FF5}" srcOrd="3" destOrd="0" presId="urn:microsoft.com/office/officeart/2005/8/layout/hProcess9"/>
    <dgm:cxn modelId="{4C669532-6191-4E56-8104-07E1B34A7855}" type="presParOf" srcId="{C7128182-8047-42C9-8E74-07B22ED4DFE9}" destId="{872ACD76-0CDC-4FF5-B3E5-46ABD2B130C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B5F60C-E951-4B7C-881C-F99DE6D35F4F}">
      <dsp:nvSpPr>
        <dsp:cNvPr id="0" name=""/>
        <dsp:cNvSpPr/>
      </dsp:nvSpPr>
      <dsp:spPr>
        <a:xfrm>
          <a:off x="535781" y="0"/>
          <a:ext cx="6072187" cy="40576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10A1A-73E9-42EF-B2F9-E7AFCAFBCCA4}">
      <dsp:nvSpPr>
        <dsp:cNvPr id="0" name=""/>
        <dsp:cNvSpPr/>
      </dsp:nvSpPr>
      <dsp:spPr>
        <a:xfrm>
          <a:off x="7673" y="1217295"/>
          <a:ext cx="2299394" cy="1623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Create a modern definition of career readiness </a:t>
          </a:r>
        </a:p>
      </dsp:txBody>
      <dsp:txXfrm>
        <a:off x="86904" y="1296526"/>
        <a:ext cx="2140932" cy="1464598"/>
      </dsp:txXfrm>
    </dsp:sp>
    <dsp:sp modelId="{ED5ACB9B-554E-4BEC-AEE3-1AD4562139C6}">
      <dsp:nvSpPr>
        <dsp:cNvPr id="0" name=""/>
        <dsp:cNvSpPr/>
      </dsp:nvSpPr>
      <dsp:spPr>
        <a:xfrm>
          <a:off x="2422177" y="1217295"/>
          <a:ext cx="2299394" cy="1623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Take action on existing accountability policies (Achievement Index and Indicators of Educational System Health)</a:t>
          </a:r>
        </a:p>
      </dsp:txBody>
      <dsp:txXfrm>
        <a:off x="2501408" y="1296526"/>
        <a:ext cx="2140932" cy="1464598"/>
      </dsp:txXfrm>
    </dsp:sp>
    <dsp:sp modelId="{872ACD76-0CDC-4FF5-B3E5-46ABD2B130C0}">
      <dsp:nvSpPr>
        <dsp:cNvPr id="0" name=""/>
        <dsp:cNvSpPr/>
      </dsp:nvSpPr>
      <dsp:spPr>
        <a:xfrm>
          <a:off x="4836681" y="1217295"/>
          <a:ext cx="2299394" cy="1623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Move towards broader system alignment (competency-based learning)</a:t>
          </a:r>
        </a:p>
      </dsp:txBody>
      <dsp:txXfrm>
        <a:off x="4915912" y="1296526"/>
        <a:ext cx="2140932" cy="1464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/>
          <a:lstStyle>
            <a:lvl1pPr algn="r">
              <a:defRPr sz="1200"/>
            </a:lvl1pPr>
          </a:lstStyle>
          <a:p>
            <a:fld id="{621A1055-AE65-D64E-860D-F63F4AAE2DA7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3" y="8829966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 anchor="b"/>
          <a:lstStyle>
            <a:lvl1pPr algn="r">
              <a:defRPr sz="1200"/>
            </a:lvl1pPr>
          </a:lstStyle>
          <a:p>
            <a:fld id="{B3F0BF8B-005C-934B-881C-70A100F9CC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13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/>
          <a:lstStyle>
            <a:lvl1pPr algn="r">
              <a:defRPr sz="1200"/>
            </a:lvl1pPr>
          </a:lstStyle>
          <a:p>
            <a:fld id="{F4438B58-CFDD-AB47-A378-CAF2B30B6A4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0" tIns="46550" rIns="93100" bIns="465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3" y="4415791"/>
            <a:ext cx="5505450" cy="4183380"/>
          </a:xfrm>
          <a:prstGeom prst="rect">
            <a:avLst/>
          </a:prstGeom>
        </p:spPr>
        <p:txBody>
          <a:bodyPr vert="horz" lIns="93100" tIns="46550" rIns="93100" bIns="465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8829966"/>
            <a:ext cx="2982119" cy="464820"/>
          </a:xfrm>
          <a:prstGeom prst="rect">
            <a:avLst/>
          </a:prstGeom>
        </p:spPr>
        <p:txBody>
          <a:bodyPr vert="horz" lIns="93100" tIns="46550" rIns="93100" bIns="46550" rtlCol="0" anchor="b"/>
          <a:lstStyle>
            <a:lvl1pPr algn="r">
              <a:defRPr sz="1200"/>
            </a:lvl1pPr>
          </a:lstStyle>
          <a:p>
            <a:fld id="{B75F8386-2069-8D41-AEB7-17C2BFD4B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567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9506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Hawaii</a:t>
            </a:r>
            <a:r>
              <a:rPr lang="en-US" baseline="0" dirty="0" smtClean="0"/>
              <a:t> includes voter registration as one of its accountability metrics. </a:t>
            </a:r>
          </a:p>
          <a:p>
            <a:r>
              <a:rPr lang="en-US" baseline="0" dirty="0" smtClean="0"/>
              <a:t>Oklahoma and Alaska report on student volunteer hours.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that this was a bipartisan bill – with all that entails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 key instances, the Secretary’s authority (particularly w/r to accountability) is constrained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98679A-9C6E-40C0-B644-26077B23242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08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1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9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15390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771950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6103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3919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81283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4520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2194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04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7608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9172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000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446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321465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42069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57574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88113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8113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35313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909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220790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5DC3-983B-41DB-B056-37EA48AF8BBA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DF3AD-C00E-4953-AFDF-5E0068086E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1297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F832-C087-4153-8863-63BD834EF538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89DFC-CF16-40C3-8F26-2C57AA9919A6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27796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28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3CCD-A3FA-4F02-B885-2EC500CC7E5D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1359E-59C7-498A-8A9C-FAFD477743D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85040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850" y="1589088"/>
            <a:ext cx="4038600" cy="452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9088"/>
            <a:ext cx="4038600" cy="452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B89A3-E34D-4AFB-A749-9DF871E5EA73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63BEA-7042-4304-9152-A0DED2AE5B2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1979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777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9F6A-340A-411E-B664-5F348AB50CB5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795BA-D7F3-4A3C-BDFA-B2AA9EF8798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1145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8BF56-C48E-4C66-8152-05DBEF793D1C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5BBE63-9C49-4783-8126-E4F0FE05BAA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093630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8113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990600" y="6488113"/>
            <a:ext cx="8153400" cy="381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27F30-6714-4E7D-8389-A29FA8306391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F21E4-52E9-41E5-8970-124CABFBF2B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94523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0"/>
            <a:ext cx="4752975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6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8113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990600" y="6488113"/>
            <a:ext cx="8153400" cy="381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306"/>
            <a:ext cx="4114800" cy="102760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215" y="180306"/>
            <a:ext cx="3818585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41148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6ED1-CC87-4AE1-8662-D43657B16AF8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B4000-DFE6-4BD0-AAA1-58AFE52AE6F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05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68933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8113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990600" y="6488113"/>
            <a:ext cx="8153400" cy="381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FA922-24A4-4241-9865-E23DBD7C3C7D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D047D-B212-426F-8F51-0A23BB03911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08629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A230E-3381-4433-AF30-911031973F79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AB0E1F-7154-4381-8560-0724F75DC1F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29155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 rot="5400000">
            <a:off x="3962400" y="3962400"/>
            <a:ext cx="9144000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5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" y="0"/>
            <a:ext cx="38100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 rot="5400000">
            <a:off x="-3890962" y="4864101"/>
            <a:ext cx="8153400" cy="381001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07628" y="77788"/>
            <a:ext cx="1094797" cy="6037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851" y="77788"/>
            <a:ext cx="7224958" cy="6037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5F2A7-CA9E-4EA7-83E1-0DDF34EB83D8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6CADE-64FB-4CFF-BCFE-B125A46B7638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7859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850" y="777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0850" y="158908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9088"/>
            <a:ext cx="4038600" cy="4525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34F53-E398-4831-AE8B-37879C521C3E}" type="datetime1">
              <a:rPr lang="en-US">
                <a:solidFill>
                  <a:srgbClr val="000000"/>
                </a:solidFill>
              </a:rPr>
              <a:pPr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3D467F-34CC-40BA-8294-F877B96FB27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76960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597224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B6C46F-9E6B-4DBE-B8BE-AA0F616E5B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58411"/>
      </p:ext>
    </p:extLst>
  </p:cSld>
  <p:clrMapOvr>
    <a:masterClrMapping/>
  </p:clrMapOvr>
  <p:transition>
    <p:wipe dir="r"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04234"/>
      </p:ext>
    </p:extLst>
  </p:cSld>
  <p:clrMapOvr>
    <a:masterClrMapping/>
  </p:clrMapOvr>
  <p:transition>
    <p:wipe dir="r"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663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535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5862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82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976502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70446"/>
      </p:ext>
    </p:extLst>
  </p:cSld>
  <p:clrMapOvr>
    <a:masterClrMapping/>
  </p:clrMapOvr>
  <p:transition>
    <p:wipe dir="r"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263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29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56753"/>
      </p:ext>
    </p:extLst>
  </p:cSld>
  <p:clrMapOvr>
    <a:masterClrMapping/>
  </p:clrMapOvr>
  <p:transition>
    <p:wipe dir="r"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978369"/>
      </p:ext>
    </p:extLst>
  </p:cSld>
  <p:clrMapOvr>
    <a:masterClrMapping/>
  </p:clrMapOvr>
  <p:transition>
    <p:wipe dir="r"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990600"/>
          </a:xfrm>
        </p:spPr>
        <p:txBody>
          <a:bodyPr>
            <a:normAutofit/>
          </a:bodyPr>
          <a:lstStyle>
            <a:lvl1pPr>
              <a:defRPr sz="2200" spc="0">
                <a:latin typeface="Open Sans Light" pitchFamily="34" charset="0"/>
                <a:ea typeface="Open Sans Light" pitchFamily="34" charset="0"/>
                <a:cs typeface="Open Sans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5800"/>
          </a:xfrm>
        </p:spPr>
        <p:txBody>
          <a:bodyPr/>
          <a:lstStyle>
            <a:lvl1pPr>
              <a:defRPr sz="1600">
                <a:solidFill>
                  <a:srgbClr val="666666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  <a:lvl2pPr>
              <a:defRPr sz="1600">
                <a:solidFill>
                  <a:srgbClr val="666666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>
              <a:defRPr sz="1600">
                <a:solidFill>
                  <a:srgbClr val="666666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>
              <a:defRPr sz="1600">
                <a:solidFill>
                  <a:srgbClr val="666666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>
              <a:defRPr sz="1600">
                <a:solidFill>
                  <a:srgbClr val="666666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914400"/>
            <a:ext cx="8229600" cy="0"/>
          </a:xfrm>
          <a:prstGeom prst="line">
            <a:avLst/>
          </a:prstGeom>
          <a:ln>
            <a:solidFill>
              <a:srgbClr val="66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1371600"/>
            <a:ext cx="8305800" cy="533400"/>
          </a:xfrm>
        </p:spPr>
        <p:txBody>
          <a:bodyPr>
            <a:normAutofit/>
          </a:bodyPr>
          <a:lstStyle>
            <a:lvl1pPr>
              <a:buNone/>
              <a:defRPr sz="1600" b="1">
                <a:solidFill>
                  <a:srgbClr val="463687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</a:lstStyle>
          <a:p>
            <a:pPr lvl="0"/>
            <a:r>
              <a:rPr lang="en-US" dirty="0" smtClean="0"/>
              <a:t>Click to edit subtitle styles</a:t>
            </a:r>
          </a:p>
        </p:txBody>
      </p:sp>
    </p:spTree>
    <p:extLst>
      <p:ext uri="{BB962C8B-B14F-4D97-AF65-F5344CB8AC3E}">
        <p14:creationId xmlns:p14="http://schemas.microsoft.com/office/powerpoint/2010/main" val="1060656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082071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52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859897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7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257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latin typeface="Franklin Gothic Book"/>
                <a:ea typeface="Franklin Gothic Book"/>
              </a:rPr>
              <a:pPr/>
              <a:t>‹#›</a:t>
            </a:fld>
            <a:r>
              <a:rPr lang="en-US" dirty="0" smtClean="0">
                <a:latin typeface="Franklin Gothic Book"/>
                <a:ea typeface="Franklin Gothic Book"/>
              </a:rPr>
              <a:t>  07/2013</a:t>
            </a:r>
            <a:endParaRPr lang="en-US" dirty="0">
              <a:latin typeface="Franklin Gothic Book"/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8437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40880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56886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57994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043833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36056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82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251501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756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95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149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050553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63123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284094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782344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622901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054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19851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82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219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8007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92424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540233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997816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117276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163925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44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655919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39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075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0995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010505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93174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051453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0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147734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829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02428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512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678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2315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034400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20333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446528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133175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bg1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48208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185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963476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72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46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4990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790531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899505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797379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670019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7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bg1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chemeClr val="bg1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46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2145586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53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58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5123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rgbClr val="FCB11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07856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7649" y="228600"/>
            <a:ext cx="8691166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3549650" cy="1905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433862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227983" y="1158240"/>
            <a:ext cx="8687416" cy="5478844"/>
          </a:xfrm>
          <a:solidFill>
            <a:srgbClr val="FCB116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44426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7982" y="1147763"/>
            <a:ext cx="8690593" cy="5484812"/>
          </a:xfrm>
          <a:solidFill>
            <a:srgbClr val="FCB116"/>
          </a:solidFill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49" y="228599"/>
            <a:ext cx="8686800" cy="923925"/>
          </a:xfrm>
          <a:solidFill>
            <a:schemeClr val="accent2"/>
          </a:solidFill>
        </p:spPr>
        <p:txBody>
          <a:bodyPr bIns="13716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228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27013" y="228600"/>
            <a:ext cx="8686800" cy="4459288"/>
          </a:xfrm>
          <a:solidFill>
            <a:schemeClr val="tx1"/>
          </a:solidFill>
        </p:spPr>
        <p:txBody>
          <a:bodyPr/>
          <a:lstStyle/>
          <a:p>
            <a:endParaRPr lang="en-US"/>
          </a:p>
        </p:txBody>
      </p:sp>
      <p:sp>
        <p:nvSpPr>
          <p:cNvPr id="8" name="Content Placeholder 10"/>
          <p:cNvSpPr>
            <a:spLocks noGrp="1"/>
          </p:cNvSpPr>
          <p:nvPr>
            <p:ph sz="quarter" idx="15" hasCustomPrompt="1"/>
          </p:nvPr>
        </p:nvSpPr>
        <p:spPr>
          <a:xfrm>
            <a:off x="227013" y="4654296"/>
            <a:ext cx="8686799" cy="1984248"/>
          </a:xfrm>
          <a:solidFill>
            <a:schemeClr val="accent2"/>
          </a:solidFill>
        </p:spPr>
        <p:txBody>
          <a:bodyPr anchor="t" anchorCtr="0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pic>
        <p:nvPicPr>
          <p:cNvPr id="7" name="Picture 6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5970" y="5867412"/>
            <a:ext cx="579568" cy="57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84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983" y="2207984"/>
            <a:ext cx="8687416" cy="4434840"/>
          </a:xfrm>
          <a:solidFill>
            <a:schemeClr val="accent5"/>
          </a:solidFill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lnSpc>
                <a:spcPts val="3600"/>
              </a:lnSpc>
              <a:spcBef>
                <a:spcPts val="600"/>
              </a:spcBef>
              <a:defRPr sz="36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9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743789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87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1-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5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598"/>
            <a:ext cx="3432176" cy="6400800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32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660775" y="228597"/>
            <a:ext cx="5248656" cy="6400800"/>
          </a:xfrm>
          <a:solidFill>
            <a:srgbClr val="FCB116"/>
          </a:solidFill>
        </p:spPr>
        <p:txBody>
          <a:bodyPr anchor="ctr" anchorCtr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4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andcorp267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8902" y="2145902"/>
            <a:ext cx="2541812" cy="2541812"/>
          </a:xfrm>
          <a:prstGeom prst="rect">
            <a:avLst/>
          </a:prstGeom>
        </p:spPr>
      </p:pic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4022563" y="23665"/>
            <a:ext cx="3234267" cy="6597268"/>
          </a:xfrm>
          <a:solidFill>
            <a:srgbClr val="FDF398"/>
          </a:solidFill>
        </p:spPr>
        <p:txBody>
          <a:bodyPr/>
          <a:lstStyle>
            <a:lvl1pPr marL="0" indent="0">
              <a:buNone/>
              <a:defRPr/>
            </a:lvl1pPr>
            <a:lvl2pPr marL="0" indent="406400">
              <a:buFont typeface="Arial"/>
              <a:buNone/>
              <a:defRPr sz="2000" baseline="0"/>
            </a:lvl2pPr>
          </a:lstStyle>
          <a:p>
            <a:pPr lvl="0"/>
            <a:r>
              <a:rPr lang="en-US" dirty="0" smtClean="0"/>
              <a:t>How to Use</a:t>
            </a:r>
          </a:p>
          <a:p>
            <a:pPr lvl="1"/>
            <a:r>
              <a:rPr lang="en-US" dirty="0" smtClean="0"/>
              <a:t>This is the last slide.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15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961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31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7506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27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119784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363" y="1981200"/>
            <a:ext cx="35814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0163" y="1981200"/>
            <a:ext cx="35814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2611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5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0" y="6667500"/>
            <a:ext cx="2133600" cy="19050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white">
                    <a:lumMod val="65000"/>
                  </a:prstClr>
                </a:solidFill>
                <a:latin typeface="Franklin Gothic Book"/>
                <a:ea typeface="Franklin Gothic Book"/>
              </a:rPr>
              <a:t>A10215-JM-</a:t>
            </a:r>
            <a:fld id="{E561EE9B-7AEA-A444-AAF8-6995EC55A486}" type="slidenum">
              <a:rPr lang="en-US" sz="2400" smtClean="0">
                <a:solidFill>
                  <a:prstClr val="black"/>
                </a:solidFill>
                <a:latin typeface="Franklin Gothic Book"/>
                <a:ea typeface="Franklin Gothic Book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r>
              <a:rPr lang="en-US" sz="2400" dirty="0" smtClean="0">
                <a:solidFill>
                  <a:prstClr val="black"/>
                </a:solidFill>
                <a:latin typeface="Franklin Gothic Book"/>
                <a:ea typeface="Franklin Gothic Book"/>
              </a:rPr>
              <a:t>  07/2013</a:t>
            </a:r>
            <a:endParaRPr lang="en-US" sz="2400" dirty="0">
              <a:solidFill>
                <a:prstClr val="black"/>
              </a:solidFill>
              <a:latin typeface="Franklin Gothic Book"/>
              <a:ea typeface="Franklin Gothic Book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227983" y="5824538"/>
            <a:ext cx="8687416" cy="812546"/>
          </a:xfrm>
          <a:solidFill>
            <a:schemeClr val="accent5"/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8"/>
          </p:nvPr>
        </p:nvSpPr>
        <p:spPr>
          <a:xfrm>
            <a:off x="228599" y="228600"/>
            <a:ext cx="8686800" cy="1984248"/>
          </a:xfrm>
          <a:solidFill>
            <a:schemeClr val="accent2"/>
          </a:solidFill>
        </p:spPr>
        <p:txBody>
          <a:bodyPr anchor="ctr" anchorCtr="0">
            <a:noAutofit/>
          </a:bodyPr>
          <a:lstStyle>
            <a:lvl1pPr algn="l">
              <a:defRPr sz="4000">
                <a:solidFill>
                  <a:srgbClr val="FFFFFF"/>
                </a:solidFill>
                <a:latin typeface="Franklin Gothic Medium"/>
                <a:cs typeface="Franklin Gothic Medium"/>
              </a:defRPr>
            </a:lvl1pPr>
            <a:lvl2pPr>
              <a:defRPr sz="3600">
                <a:latin typeface="Franklin Gothic Medium"/>
                <a:cs typeface="Franklin Gothic Medium"/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38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0783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65639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3593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3339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7582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2763" y="228600"/>
            <a:ext cx="1828800" cy="5897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8600"/>
            <a:ext cx="5338763" cy="5897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267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24376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6363" y="1981200"/>
            <a:ext cx="7315200" cy="1995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6363" y="4129088"/>
            <a:ext cx="7315200" cy="199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898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24376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6363" y="1981200"/>
            <a:ext cx="7315200" cy="1995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363" y="4129088"/>
            <a:ext cx="7315200" cy="1997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1627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00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3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0.xml"/><Relationship Id="rId13" Type="http://schemas.openxmlformats.org/officeDocument/2006/relationships/slideLayout" Target="../slideLayouts/slideLayout95.xml"/><Relationship Id="rId18" Type="http://schemas.openxmlformats.org/officeDocument/2006/relationships/slideLayout" Target="../slideLayouts/slideLayout100.xml"/><Relationship Id="rId3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9.xml"/><Relationship Id="rId12" Type="http://schemas.openxmlformats.org/officeDocument/2006/relationships/slideLayout" Target="../slideLayouts/slideLayout94.xml"/><Relationship Id="rId17" Type="http://schemas.openxmlformats.org/officeDocument/2006/relationships/slideLayout" Target="../slideLayouts/slideLayout99.xml"/><Relationship Id="rId2" Type="http://schemas.openxmlformats.org/officeDocument/2006/relationships/slideLayout" Target="../slideLayouts/slideLayout84.xml"/><Relationship Id="rId16" Type="http://schemas.openxmlformats.org/officeDocument/2006/relationships/slideLayout" Target="../slideLayouts/slideLayout98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83.xml"/><Relationship Id="rId6" Type="http://schemas.openxmlformats.org/officeDocument/2006/relationships/slideLayout" Target="../slideLayouts/slideLayout88.xml"/><Relationship Id="rId11" Type="http://schemas.openxmlformats.org/officeDocument/2006/relationships/slideLayout" Target="../slideLayouts/slideLayout93.xml"/><Relationship Id="rId5" Type="http://schemas.openxmlformats.org/officeDocument/2006/relationships/slideLayout" Target="../slideLayouts/slideLayout87.xml"/><Relationship Id="rId15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2.xml"/><Relationship Id="rId19" Type="http://schemas.openxmlformats.org/officeDocument/2006/relationships/theme" Target="../theme/theme10.xml"/><Relationship Id="rId4" Type="http://schemas.openxmlformats.org/officeDocument/2006/relationships/slideLayout" Target="../slideLayouts/slideLayout86.xml"/><Relationship Id="rId9" Type="http://schemas.openxmlformats.org/officeDocument/2006/relationships/slideLayout" Target="../slideLayouts/slideLayout91.xml"/><Relationship Id="rId14" Type="http://schemas.openxmlformats.org/officeDocument/2006/relationships/slideLayout" Target="../slideLayouts/slideLayout96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4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Relationship Id="rId14" Type="http://schemas.openxmlformats.org/officeDocument/2006/relationships/image" Target="../media/image6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10" Type="http://schemas.openxmlformats.org/officeDocument/2006/relationships/theme" Target="../theme/theme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10" Type="http://schemas.openxmlformats.org/officeDocument/2006/relationships/theme" Target="../theme/theme8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8.xml"/><Relationship Id="rId10" Type="http://schemas.openxmlformats.org/officeDocument/2006/relationships/theme" Target="../theme/theme9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24380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28600"/>
            <a:ext cx="7243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6363" y="1981200"/>
            <a:ext cx="7315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76200" y="1447800"/>
            <a:ext cx="8915400" cy="152400"/>
          </a:xfrm>
          <a:prstGeom prst="rect">
            <a:avLst/>
          </a:prstGeom>
          <a:solidFill>
            <a:srgbClr val="7FCCF3"/>
          </a:solidFill>
          <a:ln w="9525">
            <a:solidFill>
              <a:srgbClr val="7FCCF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 rot="5400000">
            <a:off x="-2057400" y="3124200"/>
            <a:ext cx="6248400" cy="152400"/>
          </a:xfrm>
          <a:prstGeom prst="rect">
            <a:avLst/>
          </a:prstGeom>
          <a:solidFill>
            <a:srgbClr val="7FAD8D"/>
          </a:solidFill>
          <a:ln w="9525">
            <a:solidFill>
              <a:srgbClr val="7FAD8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 rot="5400000">
            <a:off x="914400" y="6553200"/>
            <a:ext cx="304800" cy="152400"/>
          </a:xfrm>
          <a:prstGeom prst="rect">
            <a:avLst/>
          </a:prstGeom>
          <a:solidFill>
            <a:srgbClr val="7FAD8D"/>
          </a:solidFill>
          <a:ln w="9525">
            <a:solidFill>
              <a:srgbClr val="7FAD8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 rot="5400000">
            <a:off x="2514600" y="5334000"/>
            <a:ext cx="30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dirty="0" smtClean="0">
                <a:solidFill>
                  <a:srgbClr val="00002E"/>
                </a:solidFill>
                <a:latin typeface="Arial" charset="0"/>
              </a:rPr>
              <a:t>Policy </a:t>
            </a:r>
            <a:r>
              <a:rPr lang="en-US" sz="1400" dirty="0">
                <a:solidFill>
                  <a:srgbClr val="00002E"/>
                </a:solidFill>
                <a:latin typeface="Arial" charset="0"/>
              </a:rPr>
              <a:t>Studies </a:t>
            </a:r>
            <a:r>
              <a:rPr lang="en-US" sz="1400" dirty="0" smtClean="0">
                <a:solidFill>
                  <a:srgbClr val="00002E"/>
                </a:solidFill>
                <a:latin typeface="Arial" charset="0"/>
              </a:rPr>
              <a:t>Associates, </a:t>
            </a:r>
            <a:r>
              <a:rPr lang="en-US" sz="1400" dirty="0">
                <a:solidFill>
                  <a:srgbClr val="00002E"/>
                </a:solidFill>
                <a:latin typeface="Arial" charset="0"/>
              </a:rPr>
              <a:t>Inc.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 rot="5400000">
            <a:off x="990600" y="14478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4937041" y="6509934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E49D28-AEC0-4C78-884C-07DCA9687190}" type="slidenum">
              <a:rPr lang="en-US" sz="1200" smtClean="0">
                <a:solidFill>
                  <a:srgbClr val="00002E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899" y="6572697"/>
            <a:ext cx="581848" cy="16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12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  <p:sldLayoutId id="2147483797" r:id="rId1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EBD6F59-0B23-4BE5-BB7E-3B87B8BEA2C3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8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pic>
        <p:nvPicPr>
          <p:cNvPr id="1027" name="CCSSO_Color Bars_DESR2.png" descr="/Volumes/Clients/CCSSO/CCS007_Org Logo/Final/CCS007_OrgLogo_FINAL_121609/PNG/CCSSO_Color Bars_DESR2.pn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88113"/>
            <a:ext cx="914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4"/>
          <p:cNvSpPr>
            <a:spLocks noChangeArrowheads="1"/>
          </p:cNvSpPr>
          <p:nvPr userDrawn="1"/>
        </p:nvSpPr>
        <p:spPr bwMode="auto">
          <a:xfrm>
            <a:off x="990600" y="6488113"/>
            <a:ext cx="8153400" cy="381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800" smtClean="0">
              <a:solidFill>
                <a:srgbClr val="FFFFFF"/>
              </a:solidFill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15890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ＭＳ Ｐゴシック" pitchFamily="18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7A6C4C-B103-47DC-854A-616A3B06F57A}" type="datetime1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3/30/2020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978ACA5-2BCD-418B-A588-5C7A92A32B3E}" type="slidenum">
              <a:rPr lang="en-US" altLang="en-US">
                <a:solidFill>
                  <a:srgbClr val="000000"/>
                </a:solidFill>
                <a:ea typeface="ＭＳ Ｐゴシック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777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377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+mj-lt"/>
          <a:ea typeface="ＭＳ Ｐゴシック" pitchFamily="18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ea typeface="ＭＳ Ｐゴシック" pitchFamily="18" charset="-128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ea typeface="ＭＳ Ｐゴシック" pitchFamily="18" charset="-128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ea typeface="ＭＳ Ｐゴシック" pitchFamily="18" charset="-128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ea typeface="ＭＳ Ｐゴシック" pitchFamily="18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FFFF"/>
          </a:solidFill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z"/>
        <a:defRPr sz="2400">
          <a:solidFill>
            <a:schemeClr val="tx1"/>
          </a:solidFill>
          <a:latin typeface="+mn-lt"/>
          <a:ea typeface="ＭＳ Ｐゴシック" pitchFamily="18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ＭＳ Ｐゴシック" pitchFamily="18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>
          <a:solidFill>
            <a:schemeClr val="tx1"/>
          </a:solidFill>
          <a:latin typeface="+mn-lt"/>
          <a:ea typeface="ＭＳ Ｐゴシック" pitchFamily="18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tx1"/>
          </a:solidFill>
          <a:latin typeface="+mn-lt"/>
          <a:ea typeface="ＭＳ Ｐゴシック" pitchFamily="18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  <a:ea typeface="ＭＳ Ｐゴシック" pitchFamily="18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fld id="{53B6C46F-9E6B-4DBE-B8BE-AA0F616E5B1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3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1" r:id="rId12"/>
  </p:sldLayoutIdLst>
  <p:transition>
    <p:wipe dir="r"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1608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3040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7433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9172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627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71736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41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649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2015" y="1600200"/>
            <a:ext cx="8686800" cy="5029200"/>
          </a:xfrm>
          <a:prstGeom prst="rect">
            <a:avLst/>
          </a:prstGeom>
        </p:spPr>
        <p:txBody>
          <a:bodyPr vert="horz" lIns="182880" tIns="91440" rIns="182880" bIns="91440" rtlCol="0" anchor="ctr" anchorCtr="1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38530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0" kern="1200">
          <a:solidFill>
            <a:schemeClr val="tx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1pPr>
      <a:lvl2pPr marL="230188" indent="-230188" algn="l" defTabSz="457200" rtl="0" eaLnBrk="1" latinLnBrk="0" hangingPunct="1">
        <a:spcBef>
          <a:spcPct val="20000"/>
        </a:spcBef>
        <a:buFont typeface="Arial"/>
        <a:buChar char="•"/>
        <a:defRPr sz="3600" b="0" i="0" kern="1200">
          <a:solidFill>
            <a:schemeClr val="tx1"/>
          </a:solidFill>
          <a:latin typeface="+mn-lt"/>
          <a:ea typeface="+mn-ea"/>
          <a:cs typeface="Franklin Gothic Medium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en.amundson@nasbe.org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42950" y="342899"/>
            <a:ext cx="8236742" cy="4581525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  <a:t/>
            </a:r>
            <a:b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</a:br>
            <a:r>
              <a:rPr lang="en-US" sz="3600" dirty="0">
                <a:solidFill>
                  <a:srgbClr val="597224"/>
                </a:solidFill>
                <a:latin typeface="Cambria" pitchFamily="18" charset="0"/>
              </a:rPr>
              <a:t/>
            </a:r>
            <a:br>
              <a:rPr lang="en-US" sz="3600" dirty="0">
                <a:solidFill>
                  <a:srgbClr val="597224"/>
                </a:solidFill>
                <a:latin typeface="Cambria" pitchFamily="18" charset="0"/>
              </a:rPr>
            </a:br>
            <a:r>
              <a:rPr lang="en-US" sz="3600" dirty="0">
                <a:solidFill>
                  <a:srgbClr val="597224"/>
                </a:solidFill>
                <a:latin typeface="Cambria" pitchFamily="18" charset="0"/>
              </a:rPr>
              <a:t>Making the Transition: </a:t>
            </a:r>
            <a: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  <a:t/>
            </a:r>
            <a:b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</a:br>
            <a: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  <a:t>ESSA </a:t>
            </a:r>
            <a:r>
              <a:rPr lang="en-US" sz="3600" dirty="0">
                <a:solidFill>
                  <a:srgbClr val="597224"/>
                </a:solidFill>
                <a:latin typeface="Cambria" pitchFamily="18" charset="0"/>
              </a:rPr>
              <a:t>Implementation, Year 1</a:t>
            </a:r>
            <a:br>
              <a:rPr lang="en-US" sz="3600" dirty="0">
                <a:solidFill>
                  <a:srgbClr val="597224"/>
                </a:solidFill>
                <a:latin typeface="Cambria" pitchFamily="18" charset="0"/>
              </a:rPr>
            </a:br>
            <a: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  <a:t/>
            </a:r>
            <a:br>
              <a:rPr lang="en-US" sz="3600" dirty="0" smtClean="0">
                <a:solidFill>
                  <a:srgbClr val="597224"/>
                </a:solidFill>
                <a:latin typeface="Cambria" pitchFamily="18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ambria" pitchFamily="18" charset="0"/>
              </a:rPr>
              <a:t>Washington State Board of Education </a:t>
            </a:r>
            <a:br>
              <a:rPr lang="en-US" sz="400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4000" b="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4000" b="0" dirty="0" smtClean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sz="27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Kristen Amundson, NASBE Executive Director</a:t>
            </a: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1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n-US" sz="36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n-US" sz="2200" dirty="0" smtClean="0">
                <a:solidFill>
                  <a:schemeClr val="tx1"/>
                </a:solidFill>
                <a:latin typeface="Cambria" pitchFamily="18" charset="0"/>
              </a:rPr>
              <a:t>September 14, 2016</a:t>
            </a:r>
            <a:r>
              <a:rPr lang="en-US" sz="4900" dirty="0" smtClean="0">
                <a:solidFill>
                  <a:schemeClr val="tx1"/>
                </a:solidFill>
                <a:latin typeface="Cambria" pitchFamily="18" charset="0"/>
              </a:rPr>
              <a:t/>
            </a:r>
            <a:br>
              <a:rPr lang="en-US" sz="4900" dirty="0" smtClean="0">
                <a:solidFill>
                  <a:schemeClr val="tx1"/>
                </a:solidFill>
                <a:latin typeface="Cambria" pitchFamily="18" charset="0"/>
              </a:rPr>
            </a:br>
            <a:endParaRPr lang="en-US" sz="2400" dirty="0">
              <a:latin typeface="Cambria" pitchFamily="18" charset="0"/>
            </a:endParaRPr>
          </a:p>
        </p:txBody>
      </p:sp>
      <p:pic>
        <p:nvPicPr>
          <p:cNvPr id="2" name="Picture 1" descr="NASBE - National Association of State Boards of Education logo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55" y="5431502"/>
            <a:ext cx="2345533" cy="123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2940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The fifth indicator</a:t>
            </a:r>
          </a:p>
          <a:p>
            <a:pPr marL="109537" indent="0">
              <a:buNone/>
            </a:pPr>
            <a:endParaRPr lang="en-US" sz="2800" b="1" dirty="0" smtClean="0"/>
          </a:p>
          <a:p>
            <a:pPr lvl="1"/>
            <a:r>
              <a:rPr lang="en-US" sz="2000" dirty="0" smtClean="0"/>
              <a:t>Not less than 1 additional indicator of school quality or student success</a:t>
            </a:r>
          </a:p>
          <a:p>
            <a:pPr lvl="2"/>
            <a:r>
              <a:rPr lang="en-US" sz="1800" dirty="0" smtClean="0"/>
              <a:t>School climate and safety (how to measure)</a:t>
            </a:r>
          </a:p>
          <a:p>
            <a:pPr lvl="2"/>
            <a:r>
              <a:rPr lang="en-US" sz="1800" dirty="0" smtClean="0"/>
              <a:t>Educator engagement (again, how to measure)</a:t>
            </a:r>
          </a:p>
          <a:p>
            <a:pPr lvl="2"/>
            <a:r>
              <a:rPr lang="en-US" sz="1800" dirty="0" smtClean="0"/>
              <a:t>Attendance (average daily? Chronic absenteeism?) </a:t>
            </a:r>
          </a:p>
          <a:p>
            <a:pPr lvl="3"/>
            <a:r>
              <a:rPr lang="en-US" sz="1600" dirty="0"/>
              <a:t>6.5 million students—13 percent of all students—missed 15 days or more of school in 2013-14</a:t>
            </a:r>
            <a:r>
              <a:rPr lang="en-US" sz="1600" dirty="0" smtClean="0"/>
              <a:t>.</a:t>
            </a:r>
          </a:p>
          <a:p>
            <a:pPr lvl="2"/>
            <a:r>
              <a:rPr lang="en-US" sz="1800" dirty="0" smtClean="0"/>
              <a:t>Access to (or completion of) advanced coursework</a:t>
            </a:r>
          </a:p>
          <a:p>
            <a:pPr lvl="2"/>
            <a:r>
              <a:rPr lang="en-US" sz="1800" dirty="0" smtClean="0"/>
              <a:t>Social and Emotional Learning </a:t>
            </a:r>
          </a:p>
          <a:p>
            <a:pPr marL="392113" lvl="1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 – Accountability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63809617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 descr="Table of ESSA Opportunit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623501"/>
              </p:ext>
            </p:extLst>
          </p:nvPr>
        </p:nvGraphicFramePr>
        <p:xfrm>
          <a:off x="971550" y="1836183"/>
          <a:ext cx="7715251" cy="3478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8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5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46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Course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Schools with high enrollment of black &amp; Latino students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Schools with low enrollment of black &amp; Latino students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Calculus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33%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56%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Physics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48%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67%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3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Chemistry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65%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78%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Algebra II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71%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84%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ESSA Opportunities  - Accountability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42689496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5812" y="1928812"/>
            <a:ext cx="7900987" cy="4078287"/>
          </a:xfrm>
        </p:spPr>
        <p:txBody>
          <a:bodyPr/>
          <a:lstStyle/>
          <a:p>
            <a:r>
              <a:rPr lang="en-US" sz="2800" dirty="0" smtClean="0"/>
              <a:t>States may continue to use their existing teacher evaluation system.</a:t>
            </a:r>
          </a:p>
          <a:p>
            <a:r>
              <a:rPr lang="en-US" sz="2800" dirty="0" smtClean="0"/>
              <a:t>But they are under no obligation to do so</a:t>
            </a:r>
          </a:p>
          <a:p>
            <a:r>
              <a:rPr lang="en-US" sz="2800" dirty="0"/>
              <a:t>“Highly qualified teacher” requirement is </a:t>
            </a:r>
            <a:r>
              <a:rPr lang="en-US" sz="2800" dirty="0" smtClean="0"/>
              <a:t>eliminated. 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 –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Teacher Evaluation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28305367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7238" y="2100262"/>
            <a:ext cx="7929562" cy="3906837"/>
          </a:xfrm>
        </p:spPr>
        <p:txBody>
          <a:bodyPr/>
          <a:lstStyle/>
          <a:p>
            <a:r>
              <a:rPr lang="en-US" sz="2800" dirty="0" smtClean="0"/>
              <a:t>Teacher equity even more important under ESSA – states can use Title II formula funds for this purpose</a:t>
            </a:r>
          </a:p>
          <a:p>
            <a:r>
              <a:rPr lang="en-US" sz="2800" dirty="0" smtClean="0"/>
              <a:t>Student test scores not required to be part of teacher evaluation – but many states will stay the course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/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Teacher Evaluation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32023691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09775"/>
            <a:ext cx="8229600" cy="4525962"/>
          </a:xfrm>
        </p:spPr>
        <p:txBody>
          <a:bodyPr/>
          <a:lstStyle/>
          <a:p>
            <a:r>
              <a:rPr lang="en-US" sz="2800" dirty="0" smtClean="0"/>
              <a:t>States must annually </a:t>
            </a:r>
            <a:r>
              <a:rPr lang="en-US" sz="2800" dirty="0"/>
              <a:t>identify schools for “Targeted Support </a:t>
            </a:r>
            <a:r>
              <a:rPr lang="en-US" sz="2800" dirty="0" smtClean="0"/>
              <a:t>and Improvement</a:t>
            </a:r>
            <a:r>
              <a:rPr lang="en-US" sz="2800" dirty="0"/>
              <a:t>”:</a:t>
            </a:r>
          </a:p>
          <a:p>
            <a:pPr lvl="1"/>
            <a:r>
              <a:rPr lang="en-US" sz="2400" dirty="0" smtClean="0"/>
              <a:t>All </a:t>
            </a:r>
            <a:r>
              <a:rPr lang="en-US" sz="2400" dirty="0"/>
              <a:t>schools with consistently underperforming </a:t>
            </a:r>
            <a:r>
              <a:rPr lang="en-US" sz="2400" dirty="0" smtClean="0"/>
              <a:t>subgroups</a:t>
            </a:r>
            <a:endParaRPr lang="en-US" sz="2400" dirty="0"/>
          </a:p>
          <a:p>
            <a:pPr marL="392113" lvl="1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States?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School Improvement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6650960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82776"/>
            <a:ext cx="8229600" cy="4525962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Every </a:t>
            </a:r>
            <a:r>
              <a:rPr lang="en-US" sz="2400" dirty="0"/>
              <a:t>3 years, identify schools for “Comprehensive Support and Improvement</a:t>
            </a:r>
            <a:r>
              <a:rPr lang="en-US" sz="2400" dirty="0" smtClean="0"/>
              <a:t>”</a:t>
            </a:r>
            <a:endParaRPr lang="en-US" sz="2400" dirty="0"/>
          </a:p>
          <a:p>
            <a:pPr lvl="2"/>
            <a:r>
              <a:rPr lang="en-US" sz="2200" dirty="0"/>
              <a:t>The lowest performing 5 percent of Title I schools</a:t>
            </a:r>
          </a:p>
          <a:p>
            <a:pPr lvl="2"/>
            <a:r>
              <a:rPr lang="en-US" sz="2200" dirty="0"/>
              <a:t> All high schools with graduation rates at or below 67 percent</a:t>
            </a:r>
          </a:p>
          <a:p>
            <a:pPr lvl="2"/>
            <a:r>
              <a:rPr lang="en-US" sz="2200" dirty="0"/>
              <a:t>Schools with very low-performing subgroups that are not improving</a:t>
            </a:r>
          </a:p>
          <a:p>
            <a:pPr marL="392113" lvl="1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States?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School Improvement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156851764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States approve and monitor LEA plans for </a:t>
            </a:r>
            <a:r>
              <a:rPr lang="en-US" sz="2800" dirty="0" smtClean="0"/>
              <a:t>Comprehensive Support &amp; Improvement</a:t>
            </a:r>
          </a:p>
          <a:p>
            <a:pPr marL="109537" indent="0">
              <a:buNone/>
            </a:pPr>
            <a:endParaRPr lang="en-US" sz="2800" dirty="0" smtClean="0"/>
          </a:p>
          <a:p>
            <a:r>
              <a:rPr lang="en-US" sz="2800" dirty="0"/>
              <a:t>LEA plans must:</a:t>
            </a:r>
          </a:p>
          <a:p>
            <a:pPr lvl="1"/>
            <a:r>
              <a:rPr lang="en-US" sz="2400" dirty="0" smtClean="0"/>
              <a:t>Be </a:t>
            </a:r>
            <a:r>
              <a:rPr lang="en-US" sz="2400" dirty="0"/>
              <a:t>informed by all accountability indicators</a:t>
            </a:r>
          </a:p>
          <a:p>
            <a:pPr lvl="1"/>
            <a:r>
              <a:rPr lang="en-US" sz="2400" dirty="0" smtClean="0"/>
              <a:t>Include </a:t>
            </a:r>
            <a:r>
              <a:rPr lang="en-US" sz="2400" dirty="0">
                <a:solidFill>
                  <a:srgbClr val="FF0000"/>
                </a:solidFill>
              </a:rPr>
              <a:t>evidence-based </a:t>
            </a:r>
            <a:r>
              <a:rPr lang="en-US" sz="2400" dirty="0"/>
              <a:t>interventions</a:t>
            </a:r>
          </a:p>
          <a:p>
            <a:pPr lvl="1"/>
            <a:r>
              <a:rPr lang="en-US" sz="2400" dirty="0" smtClean="0"/>
              <a:t>Be </a:t>
            </a:r>
            <a:r>
              <a:rPr lang="en-US" sz="2400" dirty="0"/>
              <a:t>based on a school-level needs assessment</a:t>
            </a:r>
          </a:p>
          <a:p>
            <a:pPr lvl="1"/>
            <a:r>
              <a:rPr lang="en-US" sz="2400" dirty="0" smtClean="0"/>
              <a:t>Identify </a:t>
            </a:r>
            <a:r>
              <a:rPr lang="en-US" sz="2400" dirty="0"/>
              <a:t>resource inequities and</a:t>
            </a:r>
          </a:p>
          <a:p>
            <a:pPr lvl="1"/>
            <a:r>
              <a:rPr lang="en-US" sz="2400" dirty="0" smtClean="0"/>
              <a:t>Be </a:t>
            </a:r>
            <a:r>
              <a:rPr lang="en-US" sz="2400" dirty="0"/>
              <a:t>approved by the school and LEA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States?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School Improvement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1974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sz="2600" dirty="0" smtClean="0"/>
          </a:p>
          <a:p>
            <a:pPr marL="109537" indent="0">
              <a:buNone/>
            </a:pPr>
            <a:r>
              <a:rPr lang="en-US" sz="2600" dirty="0" smtClean="0"/>
              <a:t>“Accountability systems </a:t>
            </a:r>
            <a:r>
              <a:rPr lang="en-US" sz="2600" dirty="0"/>
              <a:t>need to be designed according to a well-articulated theory of action that clearly lays </a:t>
            </a:r>
            <a:r>
              <a:rPr lang="en-US" sz="2600" dirty="0" smtClean="0"/>
              <a:t>out the </a:t>
            </a:r>
            <a:r>
              <a:rPr lang="en-US" sz="2600" dirty="0"/>
              <a:t>intended goals and outcomes as well as proximal and intermediate indicators and </a:t>
            </a:r>
            <a:r>
              <a:rPr lang="en-US" sz="2600" dirty="0" smtClean="0"/>
              <a:t>the mechanisms </a:t>
            </a:r>
            <a:r>
              <a:rPr lang="en-US" sz="2600" dirty="0"/>
              <a:t>and processes necessary to realize these </a:t>
            </a:r>
            <a:r>
              <a:rPr lang="en-US" sz="2600" dirty="0" smtClean="0"/>
              <a:t>goals.”</a:t>
            </a:r>
          </a:p>
          <a:p>
            <a:pPr marL="109537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- </a:t>
            </a:r>
            <a:r>
              <a:rPr lang="en-US" sz="2600" dirty="0"/>
              <a:t>Scott </a:t>
            </a:r>
            <a:r>
              <a:rPr lang="en-US" sz="2600" dirty="0" smtClean="0"/>
              <a:t>Marion </a:t>
            </a:r>
          </a:p>
          <a:p>
            <a:pPr marL="109537" indent="0">
              <a:buNone/>
            </a:pPr>
            <a:r>
              <a:rPr lang="en-US" sz="1600" dirty="0" smtClean="0"/>
              <a:t>	    National </a:t>
            </a:r>
            <a:r>
              <a:rPr lang="en-US" sz="1600" dirty="0"/>
              <a:t>Center for the Improvement of Educational Assessment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 Accountability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 is your theory of action?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29903982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sz="2600" dirty="0" smtClean="0"/>
          </a:p>
          <a:p>
            <a:pPr marL="109537" indent="0">
              <a:buNone/>
            </a:pPr>
            <a:r>
              <a:rPr lang="en-US" sz="3200" b="1" dirty="0" smtClean="0"/>
              <a:t>Goals for Washington graduates</a:t>
            </a:r>
          </a:p>
          <a:p>
            <a:pPr marL="109537" indent="0">
              <a:buNone/>
            </a:pPr>
            <a:endParaRPr lang="en-US" sz="2600" dirty="0"/>
          </a:p>
          <a:p>
            <a:pPr marL="109537" indent="0">
              <a:buNone/>
            </a:pPr>
            <a:r>
              <a:rPr lang="en-US" sz="2600" dirty="0" smtClean="0"/>
              <a:t>All students should be prepared for</a:t>
            </a:r>
          </a:p>
          <a:p>
            <a:r>
              <a:rPr lang="en-US" sz="2600" dirty="0" smtClean="0"/>
              <a:t>Postsecondary education</a:t>
            </a:r>
          </a:p>
          <a:p>
            <a:r>
              <a:rPr lang="en-US" sz="2600" dirty="0" smtClean="0"/>
              <a:t>Gainful employment</a:t>
            </a:r>
          </a:p>
          <a:p>
            <a:r>
              <a:rPr lang="en-US" sz="2600" dirty="0" smtClean="0"/>
              <a:t>Citizenship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 Accountability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 is your theory of action?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342363233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7955280" cy="4178300"/>
          </a:xfrm>
        </p:spPr>
        <p:txBody>
          <a:bodyPr/>
          <a:lstStyle/>
          <a:p>
            <a:pPr marL="109537" indent="0">
              <a:buNone/>
            </a:pPr>
            <a:r>
              <a:rPr lang="en-US" sz="1600" dirty="0" smtClean="0"/>
              <a:t>       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 Accountability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 is your theory of action?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graphicFrame>
        <p:nvGraphicFramePr>
          <p:cNvPr id="5" name="Diagram 4" descr="diagram of theory of action"/>
          <p:cNvGraphicFramePr/>
          <p:nvPr>
            <p:extLst>
              <p:ext uri="{D42A27DB-BD31-4B8C-83A1-F6EECF244321}">
                <p14:modId xmlns:p14="http://schemas.microsoft.com/office/powerpoint/2010/main" val="1930020406"/>
              </p:ext>
            </p:extLst>
          </p:nvPr>
        </p:nvGraphicFramePr>
        <p:xfrm>
          <a:off x="942976" y="1828800"/>
          <a:ext cx="7143750" cy="405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59425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597224"/>
                </a:solidFill>
                <a:latin typeface="Cambria" panose="02040503050406030204" pitchFamily="18" charset="0"/>
              </a:rPr>
              <a:t>Key Themes</a:t>
            </a:r>
            <a:endParaRPr lang="en-US" sz="3600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2" name="Content Placeholder 1" descr="&quot;&quot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pPr marL="109537" indent="0" algn="ctr">
              <a:buNone/>
            </a:pPr>
            <a:endParaRPr lang="en-US" sz="44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371600"/>
            <a:ext cx="8305800" cy="3463290"/>
          </a:xfrm>
        </p:spPr>
        <p:txBody>
          <a:bodyPr>
            <a:noAutofit/>
          </a:bodyPr>
          <a:lstStyle/>
          <a:p>
            <a:pPr marL="681037" indent="-571500">
              <a:buAutoNum type="romanUcPeriod"/>
            </a:pPr>
            <a:r>
              <a:rPr lang="en-US" sz="3200" dirty="0" smtClean="0"/>
              <a:t>The current state of play</a:t>
            </a:r>
          </a:p>
          <a:p>
            <a:pPr marL="936625" lvl="1" indent="-571500">
              <a:buFont typeface="+mj-lt"/>
              <a:buAutoNum type="alphaLcPeriod"/>
            </a:pPr>
            <a:r>
              <a:rPr lang="en-US" sz="2400" dirty="0" smtClean="0"/>
              <a:t>Regulatory environment</a:t>
            </a:r>
          </a:p>
          <a:p>
            <a:pPr marL="936625" lvl="1" indent="-571500">
              <a:buFont typeface="+mj-lt"/>
              <a:buAutoNum type="alphaLcPeriod"/>
            </a:pPr>
            <a:r>
              <a:rPr lang="en-US" sz="2400" dirty="0" smtClean="0"/>
              <a:t>What is left to states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II. </a:t>
            </a:r>
            <a:r>
              <a:rPr lang="en-US" sz="3200" dirty="0" smtClean="0"/>
              <a:t>Key decision points </a:t>
            </a:r>
          </a:p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III. </a:t>
            </a:r>
            <a:r>
              <a:rPr lang="en-US" sz="3200" dirty="0" smtClean="0"/>
              <a:t>Examples of state leadership</a:t>
            </a:r>
            <a:endParaRPr lang="en-US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792913" y="6408738"/>
            <a:ext cx="23510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5" name="Rectangle 4" descr="&quot;&quot;"/>
          <p:cNvSpPr/>
          <p:nvPr/>
        </p:nvSpPr>
        <p:spPr>
          <a:xfrm>
            <a:off x="685799" y="1466850"/>
            <a:ext cx="532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4" name="Rectangle 3" descr="&quot;&quot;"/>
          <p:cNvSpPr/>
          <p:nvPr/>
        </p:nvSpPr>
        <p:spPr>
          <a:xfrm>
            <a:off x="642938" y="1617107"/>
            <a:ext cx="8272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indent="0">
              <a:buFont typeface="Wingdings 3" charset="0"/>
              <a:buNone/>
            </a:pPr>
            <a:endParaRPr lang="en-US" sz="3200" dirty="0">
              <a:latin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82927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sz="2600" dirty="0" smtClean="0"/>
          </a:p>
          <a:p>
            <a:r>
              <a:rPr lang="en-US" sz="2600" dirty="0" smtClean="0"/>
              <a:t>What is the goal? 100% proficiency ?</a:t>
            </a:r>
          </a:p>
          <a:p>
            <a:pPr lvl="1"/>
            <a:r>
              <a:rPr lang="en-US" sz="2200" dirty="0" smtClean="0"/>
              <a:t>Does a 100% goal lead to the “Lake </a:t>
            </a:r>
            <a:r>
              <a:rPr lang="en-US" sz="2200" dirty="0" err="1" smtClean="0"/>
              <a:t>Woebegon</a:t>
            </a:r>
            <a:r>
              <a:rPr lang="en-US" sz="2200" dirty="0" smtClean="0"/>
              <a:t> Effect?” (all the children are above average)? </a:t>
            </a:r>
          </a:p>
          <a:p>
            <a:pPr lvl="1"/>
            <a:r>
              <a:rPr lang="en-US" sz="2200" dirty="0" smtClean="0"/>
              <a:t>If 100% is not the goal, which kids get left out? </a:t>
            </a:r>
          </a:p>
          <a:p>
            <a:pPr lvl="1"/>
            <a:endParaRPr lang="en-US" sz="2200" dirty="0" smtClean="0"/>
          </a:p>
          <a:p>
            <a:r>
              <a:rPr lang="en-US" sz="2600" dirty="0" smtClean="0"/>
              <a:t>Is the goal closing gaps? </a:t>
            </a:r>
          </a:p>
          <a:p>
            <a:pPr lvl="1"/>
            <a:r>
              <a:rPr lang="en-US" sz="2200" dirty="0" smtClean="0"/>
              <a:t>What is the state role in setting meaningful goals?</a:t>
            </a:r>
          </a:p>
          <a:p>
            <a:pPr lvl="1"/>
            <a:r>
              <a:rPr lang="en-US" sz="2200" dirty="0" smtClean="0"/>
              <a:t>How do those goals get translated into improvement targets for districts? </a:t>
            </a:r>
          </a:p>
          <a:p>
            <a:pPr lvl="1"/>
            <a:r>
              <a:rPr lang="en-US" sz="2200" dirty="0" smtClean="0"/>
              <a:t>How does all this affect district ratings?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Accountability System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332554780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endParaRPr lang="en-US" sz="2600" dirty="0" smtClean="0"/>
          </a:p>
          <a:p>
            <a:r>
              <a:rPr lang="en-US" sz="2400" dirty="0" smtClean="0"/>
              <a:t>School </a:t>
            </a:r>
            <a:r>
              <a:rPr lang="en-US" sz="2400" dirty="0"/>
              <a:t>climate and safety (how to measure)</a:t>
            </a:r>
          </a:p>
          <a:p>
            <a:r>
              <a:rPr lang="en-US" sz="2400" dirty="0"/>
              <a:t>Educator engagement (again, how to measure)</a:t>
            </a:r>
          </a:p>
          <a:p>
            <a:r>
              <a:rPr lang="en-US" sz="2400" dirty="0"/>
              <a:t>Attendance (average daily? Chronic absenteeism?) </a:t>
            </a:r>
          </a:p>
          <a:p>
            <a:r>
              <a:rPr lang="en-US" sz="2400" dirty="0"/>
              <a:t>6.5 million students—13 percent of all students—missed 15 days or more of school in 2013-14.</a:t>
            </a:r>
          </a:p>
          <a:p>
            <a:r>
              <a:rPr lang="en-US" sz="2400" dirty="0"/>
              <a:t>Access to (or completion of) advanced coursework</a:t>
            </a:r>
          </a:p>
          <a:p>
            <a:r>
              <a:rPr lang="en-US" sz="2400" dirty="0"/>
              <a:t>Social and Emotional Learning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Fifth Indicator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 will you measure? 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259150263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pPr marL="109537" indent="0">
              <a:buNone/>
            </a:pPr>
            <a:r>
              <a:rPr lang="en-US" sz="4000" dirty="0" smtClean="0"/>
              <a:t> “There is a big difference between engaging people and having a meeting.” </a:t>
            </a:r>
          </a:p>
          <a:p>
            <a:pPr lvl="2"/>
            <a:endParaRPr lang="en-US" sz="1800" dirty="0" smtClean="0"/>
          </a:p>
          <a:p>
            <a:pPr lvl="2"/>
            <a:r>
              <a:rPr lang="en-US" sz="1800" dirty="0" smtClean="0"/>
              <a:t>From CCSSO’s Stakeholder Engagement Guide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Decision Point: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Stake</a:t>
            </a:r>
            <a:r>
              <a:rPr lang="en-US" sz="4400" dirty="0" smtClean="0">
                <a:solidFill>
                  <a:srgbClr val="597224"/>
                </a:solidFill>
                <a:latin typeface="Cambria" panose="02040503050406030204" pitchFamily="18" charset="0"/>
              </a:rPr>
              <a:t>holder Engagement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117286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Goal – to graduate KS students who are college and career ready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“The </a:t>
            </a:r>
            <a:r>
              <a:rPr lang="en-US" sz="2400" dirty="0"/>
              <a:t>voice of parents, business, and local stakeholders wasn’t part of the process.” </a:t>
            </a:r>
            <a:r>
              <a:rPr lang="en-US" sz="2400" dirty="0" smtClean="0"/>
              <a:t>– Board Chair Jim McNiece </a:t>
            </a:r>
          </a:p>
          <a:p>
            <a:pPr marL="109537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Focus groups, one-on-one conversations with more than 2,000 Kansans in more than 20 communities – added more business leaders, who were </a:t>
            </a:r>
            <a:r>
              <a:rPr lang="en-US" sz="2400" dirty="0" err="1" smtClean="0"/>
              <a:t>undersampled</a:t>
            </a:r>
            <a:r>
              <a:rPr lang="en-US" sz="2400" dirty="0" smtClean="0"/>
              <a:t> at first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Stakeholder Engagement: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Kansas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3725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724026"/>
            <a:ext cx="8229600" cy="452596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Board and Commissioner have now announced an initiative called “Kansas Can” </a:t>
            </a:r>
          </a:p>
          <a:p>
            <a:pPr marL="109537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Not a ‘one and done’ approach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Stakeholder engagement will continue </a:t>
            </a:r>
            <a:endParaRPr lang="en-US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Stakeholder Engagement: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Kansas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0378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en-US" sz="2400" dirty="0" smtClean="0"/>
              <a:t>Goal is to graduate students who are college and career ready. </a:t>
            </a:r>
          </a:p>
          <a:p>
            <a:pPr marL="109537" indent="0">
              <a:buNone/>
            </a:pPr>
            <a:endParaRPr lang="en-US" sz="2400" dirty="0"/>
          </a:p>
          <a:p>
            <a:pPr marL="109537" indent="0">
              <a:buNone/>
            </a:pPr>
            <a:endParaRPr lang="en-US" sz="2400" dirty="0" smtClean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Accountability System:</a:t>
            </a:r>
            <a:br>
              <a:rPr lang="en-US" dirty="0" smtClean="0"/>
            </a:br>
            <a:r>
              <a:rPr lang="en-US" dirty="0" smtClean="0"/>
              <a:t>Kentucky</a:t>
            </a:r>
            <a:endParaRPr lang="en-US" dirty="0"/>
          </a:p>
        </p:txBody>
      </p:sp>
      <p:graphicFrame>
        <p:nvGraphicFramePr>
          <p:cNvPr id="3" name="Table 2" descr="table of Kentucky's college and career readiness accountability measures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155178"/>
              </p:ext>
            </p:extLst>
          </p:nvPr>
        </p:nvGraphicFramePr>
        <p:xfrm>
          <a:off x="300038" y="2449513"/>
          <a:ext cx="8572501" cy="3531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4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5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792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Kentucky’s College- and Career-Readiness Accountability Measures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28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College Ready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1 point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A student must meet benchmarks on 1 of the following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EBA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Career Ready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 point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 student must meet benchmarks on one from each of the following columns: 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EB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College and Career Ready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1.5 points</a:t>
                      </a:r>
                      <a:endParaRPr lang="en-US" sz="1100" b="1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EBA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Career Ready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Academic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Career Ready Technical 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College Ready Academic</a:t>
                      </a:r>
                      <a:endParaRPr lang="en-US" sz="11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College Ready Technical</a:t>
                      </a:r>
                      <a:endParaRPr lang="en-US" sz="110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6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 or COMPASS or KYOTE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ASVAB or Work Keys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KOSSA or Industry Certificate 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 or COMPASS or KYOTE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KOSSA or Industry Certificate</a:t>
                      </a:r>
                      <a:endParaRPr lang="en-US" sz="1100" dirty="0">
                        <a:effectLst/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69410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key decision points for the Washington SBE to focus on? </a:t>
            </a:r>
          </a:p>
          <a:p>
            <a:r>
              <a:rPr lang="en-US" dirty="0" smtClean="0"/>
              <a:t>What parts of your current system do you want to maintain?</a:t>
            </a:r>
          </a:p>
          <a:p>
            <a:r>
              <a:rPr lang="en-US" dirty="0" smtClean="0"/>
              <a:t>How should your accountability system change? </a:t>
            </a:r>
          </a:p>
          <a:p>
            <a:r>
              <a:rPr lang="en-US" dirty="0" smtClean="0"/>
              <a:t>How will stakeholders be involved after the plan is filed?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81578"/>
      </p:ext>
    </p:extLst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endParaRPr lang="en-US" sz="2800" dirty="0"/>
          </a:p>
          <a:p>
            <a:pPr marL="109537" indent="0" algn="ctr">
              <a:buNone/>
            </a:pPr>
            <a:r>
              <a:rPr lang="en-US" sz="3600" dirty="0" smtClean="0"/>
              <a:t>Kris Amundson</a:t>
            </a:r>
          </a:p>
          <a:p>
            <a:pPr marL="109537" indent="0" algn="ctr">
              <a:buNone/>
            </a:pPr>
            <a:r>
              <a:rPr lang="en-US" sz="3600" dirty="0" smtClean="0">
                <a:hlinkClick r:id="rId3"/>
              </a:rPr>
              <a:t>kristen.amundson@nasbe.org</a:t>
            </a:r>
            <a:endParaRPr lang="en-US" sz="3600" dirty="0" smtClean="0"/>
          </a:p>
          <a:p>
            <a:pPr marL="109537" indent="0" algn="ctr">
              <a:buNone/>
            </a:pPr>
            <a:r>
              <a:rPr lang="en-US" sz="3600" dirty="0" smtClean="0"/>
              <a:t>703-740-4821</a:t>
            </a:r>
          </a:p>
          <a:p>
            <a:pPr marL="109537" indent="0">
              <a:buNone/>
            </a:pPr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Further Questions?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10198942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 descr="&quot;&quot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pPr marL="109537" indent="0" algn="ctr">
              <a:buNone/>
            </a:pP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Opportunities &amp; Requirements 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  <p:sp>
        <p:nvSpPr>
          <p:cNvPr id="5" name="Rectangle 4" descr="&quot;&quot;"/>
          <p:cNvSpPr/>
          <p:nvPr/>
        </p:nvSpPr>
        <p:spPr>
          <a:xfrm>
            <a:off x="685799" y="1466850"/>
            <a:ext cx="5329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 </a:t>
            </a:r>
            <a:endParaRPr lang="en-US" u="sng" dirty="0">
              <a:solidFill>
                <a:srgbClr val="002060"/>
              </a:solidFill>
            </a:endParaRPr>
          </a:p>
        </p:txBody>
      </p:sp>
      <p:sp>
        <p:nvSpPr>
          <p:cNvPr id="4" name="Rectangle 3" descr="&quot;&quot;"/>
          <p:cNvSpPr/>
          <p:nvPr/>
        </p:nvSpPr>
        <p:spPr>
          <a:xfrm>
            <a:off x="642938" y="1617107"/>
            <a:ext cx="8272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 indent="0">
              <a:buFont typeface="Wingdings 3" charset="0"/>
              <a:buNone/>
            </a:pPr>
            <a:endParaRPr lang="en-US" sz="3200" dirty="0">
              <a:latin typeface="Lucida Sans Unicode" charset="0"/>
            </a:endParaRPr>
          </a:p>
        </p:txBody>
      </p:sp>
      <p:pic>
        <p:nvPicPr>
          <p:cNvPr id="7" name="Picture 2" descr="President Obama signing a bil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49418"/>
            <a:ext cx="5915025" cy="443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9905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32410"/>
            <a:ext cx="8305800" cy="9906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597224"/>
                </a:solidFill>
                <a:latin typeface="Cambria" panose="02040503050406030204" pitchFamily="18" charset="0"/>
              </a:rPr>
              <a:t>Every Student Succeeds Act</a:t>
            </a:r>
            <a:endParaRPr lang="en-US" sz="3600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2" name="Content Placeholder 1" descr="&quot;&quot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pPr marL="109537" indent="0" algn="ctr">
              <a:buNone/>
            </a:pPr>
            <a:endParaRPr lang="en-US" sz="44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371600"/>
            <a:ext cx="8305800" cy="2366010"/>
          </a:xfrm>
        </p:spPr>
        <p:txBody>
          <a:bodyPr>
            <a:no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Wall Street Journal: “Biggest devolution of federal power in a quarter century.” </a:t>
            </a:r>
            <a:endParaRPr lang="en-US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792913" y="6408738"/>
            <a:ext cx="23510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28677432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light"/>
                <a:cs typeface="Open sans light"/>
              </a:rPr>
              <a:t>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cs typeface="Open sans light"/>
              </a:rPr>
              <a:t>ESSA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44196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tx1"/>
                </a:solidFill>
                <a:latin typeface="Franklin Gothic Medium" panose="020B0603020102020204" pitchFamily="34" charset="0"/>
                <a:ea typeface="Calibri"/>
                <a:cs typeface="Times New Roman"/>
              </a:rPr>
              <a:t>“</a:t>
            </a:r>
            <a:r>
              <a:rPr lang="en-US" sz="4000" dirty="0">
                <a:solidFill>
                  <a:schemeClr val="tx1"/>
                </a:solidFill>
                <a:latin typeface="Franklin Gothic Medium" panose="020B0603020102020204" pitchFamily="34" charset="0"/>
                <a:ea typeface="Calibri"/>
                <a:cs typeface="Times New Roman"/>
              </a:rPr>
              <a:t>With great power comes great responsibility.”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sz="1900" b="1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TextBox 11" descr="&quot;&quot;"/>
          <p:cNvSpPr txBox="1"/>
          <p:nvPr/>
        </p:nvSpPr>
        <p:spPr>
          <a:xfrm>
            <a:off x="457200" y="914400"/>
            <a:ext cx="83058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endParaRPr lang="en-US" sz="1600" b="1" dirty="0" smtClean="0">
              <a:solidFill>
                <a:srgbClr val="00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7" name="Picture 2" descr="http://vignette1.wikia.nocookie.net/deathbattle/images/4/4b/Spiderman_png_by_captainjackharkness-d5cbru1.png/revision/latest?cb=2014112001205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157" y="1092993"/>
            <a:ext cx="4502151" cy="337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8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>
                <a:solidFill>
                  <a:srgbClr val="597224"/>
                </a:solidFill>
                <a:latin typeface="Cambria" panose="02040503050406030204" pitchFamily="18" charset="0"/>
              </a:rPr>
              <a:t>Regulatory Environment </a:t>
            </a:r>
            <a:endParaRPr lang="en-US" sz="3600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2" name="Content Placeholder 1" descr="&quot;&quot;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pPr marL="109537" indent="0" algn="ctr">
              <a:buNone/>
            </a:pPr>
            <a:endParaRPr lang="en-US" sz="44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USED has published proposed ESSA regulations:</a:t>
            </a:r>
          </a:p>
          <a:p>
            <a:pPr lvl="1"/>
            <a:r>
              <a:rPr lang="en-US" sz="2800" dirty="0"/>
              <a:t>Accountability, reporting, state </a:t>
            </a:r>
            <a:r>
              <a:rPr lang="en-US" sz="2800" dirty="0" smtClean="0"/>
              <a:t>plans – filed 8/1/16</a:t>
            </a:r>
          </a:p>
          <a:p>
            <a:pPr lvl="1"/>
            <a:r>
              <a:rPr lang="en-US" sz="2800" dirty="0" smtClean="0"/>
              <a:t>Assessments – filed 9/16</a:t>
            </a:r>
            <a:endParaRPr lang="en-US" sz="2800" dirty="0"/>
          </a:p>
          <a:p>
            <a:pPr lvl="1"/>
            <a:r>
              <a:rPr lang="en-US" sz="2800" dirty="0"/>
              <a:t>Innovative Assessments Pilot </a:t>
            </a:r>
            <a:endParaRPr lang="en-US" sz="2800" dirty="0" smtClean="0"/>
          </a:p>
          <a:p>
            <a:pPr lvl="1"/>
            <a:r>
              <a:rPr lang="en-US" sz="2800" dirty="0" smtClean="0"/>
              <a:t>Supplement</a:t>
            </a:r>
            <a:r>
              <a:rPr lang="en-US" sz="2800" dirty="0"/>
              <a:t>, not Supplant – </a:t>
            </a:r>
            <a:r>
              <a:rPr lang="en-US" sz="2800" dirty="0" smtClean="0"/>
              <a:t>due </a:t>
            </a:r>
            <a:r>
              <a:rPr lang="en-US" sz="2800" dirty="0"/>
              <a:t>11/9</a:t>
            </a:r>
          </a:p>
          <a:p>
            <a:pPr lvl="2"/>
            <a:r>
              <a:rPr lang="en-US" sz="2400" dirty="0"/>
              <a:t>Fiscal rule, new interpretation would require state and local funding parity between Title I and non-Title I schools 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792913" y="6408738"/>
            <a:ext cx="2351087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37947158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Give </a:t>
            </a:r>
            <a:r>
              <a:rPr lang="en-US" sz="2800" dirty="0"/>
              <a:t>a single summative </a:t>
            </a:r>
            <a:r>
              <a:rPr lang="en-US" sz="2800" dirty="0" smtClean="0"/>
              <a:t>test </a:t>
            </a:r>
            <a:r>
              <a:rPr lang="en-US" sz="2800" dirty="0"/>
              <a:t>or </a:t>
            </a:r>
            <a:r>
              <a:rPr lang="en-US" sz="2800" dirty="0" smtClean="0"/>
              <a:t>break </a:t>
            </a:r>
            <a:r>
              <a:rPr lang="en-US" sz="2800" dirty="0"/>
              <a:t>up the assessment into smaller components </a:t>
            </a:r>
            <a:r>
              <a:rPr lang="en-US" sz="2800" dirty="0" smtClean="0"/>
              <a:t> </a:t>
            </a:r>
            <a:r>
              <a:rPr lang="en-US" sz="2800" dirty="0"/>
              <a:t>given throughout the year. </a:t>
            </a:r>
          </a:p>
          <a:p>
            <a:r>
              <a:rPr lang="en-US" sz="2800" dirty="0" smtClean="0"/>
              <a:t>Exempt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graders from middle grades math assessments under certain conditions </a:t>
            </a:r>
          </a:p>
          <a:p>
            <a:r>
              <a:rPr lang="en-US" sz="2800" dirty="0" smtClean="0"/>
              <a:t>Use adaptive assessments with conditions</a:t>
            </a:r>
            <a:endParaRPr lang="en-US" sz="2800" dirty="0"/>
          </a:p>
          <a:p>
            <a:r>
              <a:rPr lang="en-US" sz="2800" dirty="0" smtClean="0"/>
              <a:t>Include portfolios or performance tasks as part of the overall assessment </a:t>
            </a:r>
            <a:endParaRPr lang="en-US" sz="2800" dirty="0"/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0387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What’s Left to States - Assessment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States May: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17779310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Develop accountability </a:t>
            </a:r>
            <a:r>
              <a:rPr lang="en-US" sz="2800" dirty="0"/>
              <a:t>systems that </a:t>
            </a:r>
          </a:p>
          <a:p>
            <a:pPr lvl="1"/>
            <a:r>
              <a:rPr lang="en-US" sz="2400" dirty="0" smtClean="0"/>
              <a:t>Align with state academic standards</a:t>
            </a:r>
          </a:p>
          <a:p>
            <a:pPr lvl="1"/>
            <a:r>
              <a:rPr lang="en-US" sz="2400" dirty="0" smtClean="0"/>
              <a:t>Focus on student academic achievement and school success</a:t>
            </a:r>
          </a:p>
          <a:p>
            <a:pPr marL="109537" indent="0">
              <a:buNone/>
            </a:pPr>
            <a:r>
              <a:rPr lang="en-US" sz="2800" dirty="0" smtClean="0"/>
              <a:t>Include </a:t>
            </a:r>
            <a:r>
              <a:rPr lang="en-US" sz="2800" dirty="0"/>
              <a:t>performance goals for each </a:t>
            </a:r>
            <a:r>
              <a:rPr lang="en-US" sz="2800" dirty="0" smtClean="0"/>
              <a:t>		subgroup</a:t>
            </a:r>
            <a:r>
              <a:rPr lang="en-US" sz="2800" dirty="0"/>
              <a:t>,  </a:t>
            </a:r>
          </a:p>
          <a:p>
            <a:pPr lvl="1"/>
            <a:r>
              <a:rPr lang="en-US" sz="2400" dirty="0" smtClean="0"/>
              <a:t>Annually </a:t>
            </a:r>
            <a:r>
              <a:rPr lang="en-US" sz="2400" dirty="0"/>
              <a:t>measure student </a:t>
            </a:r>
            <a:r>
              <a:rPr lang="en-US" sz="2400" dirty="0" smtClean="0"/>
              <a:t>performance </a:t>
            </a:r>
            <a:r>
              <a:rPr lang="en-US" sz="2400" dirty="0"/>
              <a:t>based on </a:t>
            </a:r>
            <a:r>
              <a:rPr lang="en-US" sz="2400" dirty="0" smtClean="0"/>
              <a:t>state assessments </a:t>
            </a:r>
            <a:r>
              <a:rPr lang="en-US" sz="2000" dirty="0"/>
              <a:t> </a:t>
            </a:r>
          </a:p>
          <a:p>
            <a:pPr lvl="1"/>
            <a:r>
              <a:rPr lang="en-US" sz="2400" dirty="0" smtClean="0"/>
              <a:t>For </a:t>
            </a:r>
            <a:r>
              <a:rPr lang="en-US" sz="2400" dirty="0"/>
              <a:t>high schools: annually measure </a:t>
            </a:r>
            <a:r>
              <a:rPr lang="en-US" sz="2400" dirty="0" smtClean="0"/>
              <a:t>graduation rates (4 year adjusted cohort rate)</a:t>
            </a:r>
            <a:endParaRPr lang="en-US" sz="2400" dirty="0"/>
          </a:p>
          <a:p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ESSA Requirements – Accountability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States Must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169349702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Include indicators focused on</a:t>
            </a:r>
          </a:p>
          <a:p>
            <a:pPr lvl="1"/>
            <a:r>
              <a:rPr lang="en-US" sz="2400" dirty="0" smtClean="0"/>
              <a:t>Academic achievement – proficiency on annual assessments </a:t>
            </a:r>
          </a:p>
          <a:p>
            <a:pPr lvl="1"/>
            <a:r>
              <a:rPr lang="en-US" sz="2400" dirty="0" smtClean="0"/>
              <a:t>Student growth measures or another reliable and valid statewide indicator for elementary schools and non-high-school secondary schools</a:t>
            </a:r>
          </a:p>
          <a:p>
            <a:pPr lvl="1"/>
            <a:r>
              <a:rPr lang="en-US" sz="2400" dirty="0" smtClean="0"/>
              <a:t>The 4-year adjusted cohort grad rate (plus extended, at state’s discretion)</a:t>
            </a:r>
          </a:p>
          <a:p>
            <a:pPr lvl="1"/>
            <a:r>
              <a:rPr lang="en-US" sz="2400" dirty="0" smtClean="0"/>
              <a:t>Progress in English language proficiency </a:t>
            </a:r>
          </a:p>
          <a:p>
            <a:pPr marL="392113" lvl="1" indent="0">
              <a:buNone/>
            </a:pPr>
            <a:endParaRPr lang="en-US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ESSA Requirements – Accountability</a:t>
            </a:r>
            <a:b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rgbClr val="597224"/>
                </a:solidFill>
                <a:latin typeface="Cambria" panose="02040503050406030204" pitchFamily="18" charset="0"/>
              </a:rPr>
              <a:t>States Must</a:t>
            </a:r>
            <a:endParaRPr lang="en-US" dirty="0">
              <a:solidFill>
                <a:srgbClr val="597224"/>
              </a:solidFill>
              <a:latin typeface="Cambria" panose="02040503050406030204" pitchFamily="18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597224"/>
                </a:solidFill>
                <a:latin typeface="Lucida Sans Unicode" pitchFamily="34" charset="0"/>
              </a:rPr>
              <a:t>www.nasbe.org</a:t>
            </a:r>
          </a:p>
        </p:txBody>
      </p:sp>
    </p:spTree>
    <p:extLst>
      <p:ext uri="{BB962C8B-B14F-4D97-AF65-F5344CB8AC3E}">
        <p14:creationId xmlns:p14="http://schemas.microsoft.com/office/powerpoint/2010/main" val="14277559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1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psa page numbers">
  <a:themeElements>
    <a:clrScheme name="PSA PowerPoint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SA PowerPoint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SA PowerPoint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A PowerPoint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A PowerPoint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A PowerPoint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A PowerPoint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SA PowerPoint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SA PowerPoint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Custom Design">
  <a:themeElements>
    <a:clrScheme name="Custom Design 1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4B056B"/>
      </a:accent2>
      <a:accent3>
        <a:srgbClr val="FFFFFF"/>
      </a:accent3>
      <a:accent4>
        <a:srgbClr val="000000"/>
      </a:accent4>
      <a:accent5>
        <a:srgbClr val="DAEDEF"/>
      </a:accent5>
      <a:accent6>
        <a:srgbClr val="430460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4B056B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430460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E75C00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BA2334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A81F2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008BB0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7D9F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597224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4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5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6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7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8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9_Custom Design">
  <a:themeElements>
    <a:clrScheme name="Custom 100">
      <a:dk1>
        <a:sysClr val="windowText" lastClr="000000"/>
      </a:dk1>
      <a:lt1>
        <a:sysClr val="window" lastClr="FFFFFF"/>
      </a:lt1>
      <a:dk2>
        <a:srgbClr val="F6FFFC"/>
      </a:dk2>
      <a:lt2>
        <a:srgbClr val="958492"/>
      </a:lt2>
      <a:accent1>
        <a:srgbClr val="FFE8C5"/>
      </a:accent1>
      <a:accent2>
        <a:srgbClr val="1B5A54"/>
      </a:accent2>
      <a:accent3>
        <a:srgbClr val="DD7CC9"/>
      </a:accent3>
      <a:accent4>
        <a:srgbClr val="53D442"/>
      </a:accent4>
      <a:accent5>
        <a:srgbClr val="FCB116"/>
      </a:accent5>
      <a:accent6>
        <a:srgbClr val="8475E7"/>
      </a:accent6>
      <a:hlink>
        <a:srgbClr val="008DFF"/>
      </a:hlink>
      <a:folHlink>
        <a:srgbClr val="E42C6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14803</TotalTime>
  <Words>1287</Words>
  <Application>Microsoft Office PowerPoint</Application>
  <PresentationFormat>On-screen Show (4:3)</PresentationFormat>
  <Paragraphs>233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27</vt:i4>
      </vt:variant>
    </vt:vector>
  </HeadingPairs>
  <TitlesOfParts>
    <vt:vector size="56" baseType="lpstr">
      <vt:lpstr>ＭＳ Ｐゴシック</vt:lpstr>
      <vt:lpstr>Arial</vt:lpstr>
      <vt:lpstr>Arial Black</vt:lpstr>
      <vt:lpstr>Calibri</vt:lpstr>
      <vt:lpstr>Cambria</vt:lpstr>
      <vt:lpstr>Franklin Gothic Book</vt:lpstr>
      <vt:lpstr>Franklin Gothic Medium</vt:lpstr>
      <vt:lpstr>Lucida Sans Unicode</vt:lpstr>
      <vt:lpstr>Open Sans</vt:lpstr>
      <vt:lpstr>Open Sans Light</vt:lpstr>
      <vt:lpstr>Open Sans Light</vt:lpstr>
      <vt:lpstr>Times New Roman</vt:lpstr>
      <vt:lpstr>Verdana</vt:lpstr>
      <vt:lpstr>Wingdings</vt:lpstr>
      <vt:lpstr>Wingdings 2</vt:lpstr>
      <vt:lpstr>Wingdings 3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psa page numbers</vt:lpstr>
      <vt:lpstr>Custom Design</vt:lpstr>
      <vt:lpstr>10_Custom Design</vt:lpstr>
      <vt:lpstr>Concourse</vt:lpstr>
      <vt:lpstr>  Making the Transition:  ESSA Implementation, Year 1  Washington State Board of Education   Kristen Amundson, NASBE Executive Director   September 14, 2016 </vt:lpstr>
      <vt:lpstr>Key Themes</vt:lpstr>
      <vt:lpstr>Opportunities &amp; Requirements  </vt:lpstr>
      <vt:lpstr>Every Student Succeeds Act</vt:lpstr>
      <vt:lpstr> ESSA</vt:lpstr>
      <vt:lpstr>Regulatory Environment </vt:lpstr>
      <vt:lpstr>What’s Left to States - Assessment States May:</vt:lpstr>
      <vt:lpstr>ESSA Requirements – Accountability States Must</vt:lpstr>
      <vt:lpstr>ESSA Requirements – Accountability States Must</vt:lpstr>
      <vt:lpstr>What’s Left to States – Accountability</vt:lpstr>
      <vt:lpstr>ESSA Opportunities  - Accountability</vt:lpstr>
      <vt:lpstr>What’s Left to States –  Teacher Evaluation</vt:lpstr>
      <vt:lpstr> Teacher Evaluation</vt:lpstr>
      <vt:lpstr>What’s Left to States?  School Improvement </vt:lpstr>
      <vt:lpstr>What’s Left to States?  School Improvement </vt:lpstr>
      <vt:lpstr>What’s Left to States?  School Improvement</vt:lpstr>
      <vt:lpstr>Decision Point:  Accountability What is your theory of action? </vt:lpstr>
      <vt:lpstr>Decision Point:  Accountability What is your theory of action? </vt:lpstr>
      <vt:lpstr>Decision Point:  Accountability What is your theory of action? </vt:lpstr>
      <vt:lpstr>Decision Point:  Accountability System</vt:lpstr>
      <vt:lpstr>Decision Point: Fifth Indicator What will you measure? </vt:lpstr>
      <vt:lpstr>Decision Point:  Stakeholder Engagement</vt:lpstr>
      <vt:lpstr>Stakeholder Engagement: Kansas</vt:lpstr>
      <vt:lpstr>Stakeholder Engagement: Kansas</vt:lpstr>
      <vt:lpstr>Accountability System: Kentucky</vt:lpstr>
      <vt:lpstr>Discussion </vt:lpstr>
      <vt:lpstr>Further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Wallace Foundation</dc:title>
  <dc:creator>Will Miller</dc:creator>
  <cp:lastModifiedBy>Cindy Jouper</cp:lastModifiedBy>
  <cp:revision>432</cp:revision>
  <cp:lastPrinted>2015-09-23T02:09:06Z</cp:lastPrinted>
  <dcterms:created xsi:type="dcterms:W3CDTF">2011-09-11T19:16:09Z</dcterms:created>
  <dcterms:modified xsi:type="dcterms:W3CDTF">2020-03-30T13:58:52Z</dcterms:modified>
</cp:coreProperties>
</file>