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5143500" type="screen16x9"/>
  <p:notesSz cx="6858000" cy="9144000"/>
  <p:embeddedFontLst>
    <p:embeddedFont>
      <p:font typeface="Average" panose="020B0604020202020204" charset="0"/>
      <p:regular r:id="rId24"/>
    </p:embeddedFont>
    <p:embeddedFont>
      <p:font typeface="Oswald" panose="00000500000000000000" pitchFamily="50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xter Hershman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0" d="100"/>
          <a:sy n="130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3T05:42:10.776" idx="1">
    <p:pos x="6000" y="0"/>
    <p:text>Still concerned about the word suggestion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3-03T05:51:19.352" idx="2">
    <p:pos x="6000" y="0"/>
    <p:text>What should this slide say? This is where I want to talk about the fact that standardization can ruin personalized education while making it easier to transition students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117102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5165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Competition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It takes multiple times of applying to get it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Keep trying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There is a lot of competition out there 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Often is due to lack of experience or credentials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will get a job eventually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Job availability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Overflow of </a:t>
            </a:r>
          </a:p>
        </p:txBody>
      </p:sp>
    </p:spTree>
    <p:extLst>
      <p:ext uri="{BB962C8B-B14F-4D97-AF65-F5344CB8AC3E}">
        <p14:creationId xmlns:p14="http://schemas.microsoft.com/office/powerpoint/2010/main" val="353500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You gain personal freedom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People do not judge you as hard as you think they do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People form impressions of you based on many events while you create ideas that one ruins you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You are able to find who you are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Life goes from being structured to what you structure it to be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can orient your life how you want 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In any aspect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choose where you go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You are the driver of your own bus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42159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45960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64317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58234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50675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94281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89155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differentiate between the two here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Bring up examples of students not doing well because of the students that were there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It is important for the new student to have a community of friends to fall back on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Helps students buy in </a:t>
            </a:r>
          </a:p>
        </p:txBody>
      </p:sp>
    </p:spTree>
    <p:extLst>
      <p:ext uri="{BB962C8B-B14F-4D97-AF65-F5344CB8AC3E}">
        <p14:creationId xmlns:p14="http://schemas.microsoft.com/office/powerpoint/2010/main" val="15000500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7371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9801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5204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4312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I applied to eleven schools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Scholarships have replaced them 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Strange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Received a 4.0 last semester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Hasn’t hit me yet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 keep waiting for it but it never comes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My friends are definitely experiencing it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Probably because I have not received my acceptance letters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 got a job at Cheney Stadium as a part of the fun squad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Describe it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It is fast approaching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Finally!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I have worked on it since my first meeting </a:t>
            </a:r>
          </a:p>
        </p:txBody>
      </p:sp>
    </p:spTree>
    <p:extLst>
      <p:ext uri="{BB962C8B-B14F-4D97-AF65-F5344CB8AC3E}">
        <p14:creationId xmlns:p14="http://schemas.microsoft.com/office/powerpoint/2010/main" val="2962905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2926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48473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Let’s differentiate between the two here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Normative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Transitions that all students experience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Non-normative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Not every student experiences them but a large population does</a:t>
            </a:r>
          </a:p>
          <a:p>
            <a:pPr marL="914400" lvl="1" indent="-228600">
              <a:spcBef>
                <a:spcPts val="0"/>
              </a:spcBef>
            </a:pPr>
            <a:r>
              <a:rPr lang="en"/>
              <a:t>Results in significant hardship for those that experience it </a:t>
            </a:r>
          </a:p>
        </p:txBody>
      </p:sp>
    </p:spTree>
    <p:extLst>
      <p:ext uri="{BB962C8B-B14F-4D97-AF65-F5344CB8AC3E}">
        <p14:creationId xmlns:p14="http://schemas.microsoft.com/office/powerpoint/2010/main" val="2156146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02591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0309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Freshman Myth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overly optimistic and confident in their ability to manage the challenges they will encounter at college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Can disenfranchise incoming college students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34% of freshman college students drop out due to overconfidence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It needs to be addressed early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Over-romanticism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Students think it will be a fun trip away from parents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It is a harsh reality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Lots of work and hard living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Academic Expectations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New college students have this feeling that someone will hold their hand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It is on them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Teaching styles can differ from teacher to teacher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A’’s are not a given in college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High school can be a little bit of an A factory while college is far and few between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Lack of connection with teachers is different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Social challenges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Seniors spend 12 years in a system that generally has a similar situation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Many are not prepared for the shock of this type of adjustment </a:t>
            </a:r>
          </a:p>
        </p:txBody>
      </p:sp>
    </p:spTree>
    <p:extLst>
      <p:ext uri="{BB962C8B-B14F-4D97-AF65-F5344CB8AC3E}">
        <p14:creationId xmlns:p14="http://schemas.microsoft.com/office/powerpoint/2010/main" val="157352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100" cy="207000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5400"/>
              <a:t>Student Transitions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By Baxter Hershman and Lindsey Salinas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State Board of Education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09 March 2017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Career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Competition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>
                <a:solidFill>
                  <a:schemeClr val="dk1"/>
                </a:solidFill>
              </a:rPr>
              <a:t>Be prepared to get rejected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>
                <a:solidFill>
                  <a:schemeClr val="dk1"/>
                </a:solidFill>
              </a:rPr>
              <a:t>Increasing difficulty due to higher qualifications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“Lock-In” Myth 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>
                <a:solidFill>
                  <a:schemeClr val="dk1"/>
                </a:solidFill>
              </a:rPr>
              <a:t>Once you have chosen a field, you are stuck in it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1584000"/>
            <a:ext cx="8520600" cy="18906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Life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Non-Normative Transitions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Homeless Students and Transience</a:t>
            </a:r>
          </a:p>
        </p:txBody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800"/>
              </a:spcAft>
              <a:buSzPct val="100000"/>
              <a:buChar char="●"/>
            </a:pPr>
            <a:r>
              <a:rPr lang="en" sz="2400" dirty="0"/>
              <a:t>The McKinney-Vento Homeless Assistance Act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SzPct val="100000"/>
              <a:buChar char="○"/>
            </a:pPr>
            <a:r>
              <a:rPr lang="en" sz="2000" dirty="0"/>
              <a:t>Students that lack a regular, fixed night time residence</a:t>
            </a:r>
          </a:p>
          <a:p>
            <a:pPr marL="457200" lvl="0" indent="-381000" rtl="0">
              <a:spcBef>
                <a:spcPts val="0"/>
              </a:spcBef>
              <a:spcAft>
                <a:spcPts val="800"/>
              </a:spcAft>
              <a:buSzPct val="100000"/>
              <a:buChar char="●"/>
            </a:pPr>
            <a:r>
              <a:rPr lang="en" sz="2400" dirty="0"/>
              <a:t>Enrollment and Transportation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SzPct val="100000"/>
              <a:buChar char="○"/>
            </a:pPr>
            <a:r>
              <a:rPr lang="en" sz="2000" dirty="0"/>
              <a:t>Immunization records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SzPct val="100000"/>
              <a:buChar char="○"/>
            </a:pPr>
            <a:r>
              <a:rPr lang="en" sz="2000" dirty="0"/>
              <a:t>Proof of residence</a:t>
            </a:r>
          </a:p>
          <a:p>
            <a:pPr marL="457200" lvl="0" indent="-381000" rtl="0">
              <a:spcBef>
                <a:spcPts val="0"/>
              </a:spcBef>
              <a:spcAft>
                <a:spcPts val="800"/>
              </a:spcAft>
              <a:buSzPct val="100000"/>
              <a:buChar char="●"/>
            </a:pPr>
            <a:r>
              <a:rPr lang="en" sz="2400" dirty="0"/>
              <a:t>School District Responsibilities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SzPct val="100000"/>
              <a:buChar char="○"/>
            </a:pPr>
            <a:r>
              <a:rPr lang="en" sz="2000" dirty="0"/>
              <a:t>Track their homeless students and report back to OSPI</a:t>
            </a:r>
          </a:p>
          <a:p>
            <a:pPr marL="0" lvl="0" indent="0" rtl="0">
              <a:spcBef>
                <a:spcPts val="0"/>
              </a:spcBef>
              <a:spcAft>
                <a:spcPts val="800"/>
              </a:spcAft>
              <a:buNone/>
            </a:pPr>
            <a:endParaRPr sz="2000" dirty="0"/>
          </a:p>
          <a:p>
            <a:pPr marL="0" lvl="0" indent="0" rtl="0">
              <a:spcBef>
                <a:spcPts val="0"/>
              </a:spcBef>
              <a:spcAft>
                <a:spcPts val="8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Military Students 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Slow transfer of records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>
                <a:solidFill>
                  <a:schemeClr val="dk1"/>
                </a:solidFill>
              </a:rPr>
              <a:t>Documents can take weeks to travel from one school to the other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Differences between curricula </a:t>
            </a:r>
          </a:p>
          <a:p>
            <a:pPr marL="914400" lvl="1" indent="-355600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>
                <a:solidFill>
                  <a:schemeClr val="dk1"/>
                </a:solidFill>
              </a:rPr>
              <a:t>Students often have to relearn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Constant change</a:t>
            </a:r>
          </a:p>
          <a:p>
            <a:pPr marL="914400" lvl="1" indent="-35560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en" sz="2000">
                <a:solidFill>
                  <a:schemeClr val="dk1"/>
                </a:solidFill>
              </a:rPr>
              <a:t>Families prepare for another move at the beginning of another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Re-Entrance from Exclusionary Discipline</a:t>
            </a:r>
          </a:p>
        </p:txBody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 dirty="0"/>
              <a:t>Reduce Discipline</a:t>
            </a:r>
          </a:p>
          <a:p>
            <a:pPr marL="914400" lvl="1" indent="-355600" rtl="0">
              <a:spcBef>
                <a:spcPts val="0"/>
              </a:spcBef>
              <a:buSzPct val="100000"/>
            </a:pPr>
            <a:r>
              <a:rPr lang="en" sz="2000" dirty="0"/>
              <a:t>Punishment </a:t>
            </a:r>
          </a:p>
          <a:p>
            <a:pPr marL="914400" lvl="1" indent="-355600" rtl="0">
              <a:spcBef>
                <a:spcPts val="0"/>
              </a:spcBef>
              <a:buSzPct val="100000"/>
            </a:pPr>
            <a:r>
              <a:rPr lang="en" sz="2000" dirty="0"/>
              <a:t>Time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 dirty="0"/>
              <a:t>Student Re-Engagement </a:t>
            </a:r>
          </a:p>
          <a:p>
            <a:pPr marL="914400" lvl="1" indent="-355600" rtl="0">
              <a:spcBef>
                <a:spcPts val="0"/>
              </a:spcBef>
              <a:buSzPct val="100000"/>
            </a:pPr>
            <a:r>
              <a:rPr lang="en" sz="2000" dirty="0"/>
              <a:t>Behavioral </a:t>
            </a:r>
          </a:p>
          <a:p>
            <a:pPr marL="914400" lvl="1" indent="-355600" rtl="0">
              <a:spcBef>
                <a:spcPts val="0"/>
              </a:spcBef>
              <a:buSzPct val="100000"/>
            </a:pPr>
            <a:r>
              <a:rPr lang="en" sz="2000" dirty="0"/>
              <a:t>Communication </a:t>
            </a:r>
          </a:p>
          <a:p>
            <a:pPr marL="914400" lvl="1" indent="-355600" rtl="0">
              <a:spcBef>
                <a:spcPts val="0"/>
              </a:spcBef>
              <a:buSzPct val="100000"/>
            </a:pPr>
            <a:r>
              <a:rPr lang="en" sz="2000" dirty="0"/>
              <a:t>Other Resources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Student Suggestions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Student Suggestions: Baxter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Standardized testing can provide a streamlined system but can take away from quality of education</a:t>
            </a:r>
          </a:p>
          <a:p>
            <a:pPr marL="457200" lvl="0" indent="-381000">
              <a:spcBef>
                <a:spcPts val="0"/>
              </a:spcBef>
              <a:buSzPct val="100000"/>
            </a:pPr>
            <a:r>
              <a:rPr lang="en" sz="2400"/>
              <a:t>Student leaders can help to make up the difference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3207" y="1723225"/>
            <a:ext cx="8609369" cy="970548"/>
          </a:xfrm>
        </p:spPr>
        <p:txBody>
          <a:bodyPr/>
          <a:lstStyle/>
          <a:p>
            <a:r>
              <a:rPr lang="en-US" dirty="0" smtClean="0"/>
              <a:t>Emotional </a:t>
            </a:r>
            <a:r>
              <a:rPr lang="en-US" dirty="0" smtClean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s. Educational</a:t>
            </a: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Student Suggestions: Lindsey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Having outside support systems 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Community 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Family</a:t>
            </a:r>
          </a:p>
          <a:p>
            <a:pPr marL="914400" lvl="1" indent="-381000" rtl="0">
              <a:spcBef>
                <a:spcPts val="0"/>
              </a:spcBef>
              <a:buSzPct val="100000"/>
            </a:pPr>
            <a:r>
              <a:rPr lang="en" sz="2400"/>
              <a:t>Tribal Organizations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Student Update: Lindsey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Struggles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High workload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Mentoring future ASB President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Rushing to get out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On track to graduate 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SAT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Northwest Indian Youth Conference</a:t>
            </a:r>
          </a:p>
        </p:txBody>
      </p:sp>
      <p:pic>
        <p:nvPicPr>
          <p:cNvPr id="67" name="Shape 67" descr="illustration of Long Lists Don't Get Done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479582">
            <a:off x="5432898" y="445025"/>
            <a:ext cx="1439974" cy="2099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 descr="&quot;&quot;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660529">
            <a:off x="6360074" y="2865349"/>
            <a:ext cx="2495972" cy="1748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 descr="Class of 20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1166988">
            <a:off x="7427074" y="865174"/>
            <a:ext cx="1258775" cy="1258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Final Thought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1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/>
              <a:t>Thank You</a:t>
            </a:r>
          </a:p>
        </p:txBody>
      </p:sp>
      <p:sp>
        <p:nvSpPr>
          <p:cNvPr id="178" name="Shape 178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Questions?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Student Update: Baxter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College apps are finished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Second semester of senior year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Senioritis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Recent workshop on civility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First Job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Graduation in sight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Local Student Board Member</a:t>
            </a:r>
          </a:p>
          <a:p>
            <a:pPr marL="457200" lvl="0" indent="-381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" sz="2400" dirty="0"/>
              <a:t>What college will I be attending?</a:t>
            </a:r>
          </a:p>
        </p:txBody>
      </p:sp>
      <p:pic>
        <p:nvPicPr>
          <p:cNvPr id="76" name="Shape 76" descr="Tacoma Rainiers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486602">
            <a:off x="5442112" y="666199"/>
            <a:ext cx="3209924" cy="1047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Shape 77" descr="Graduation cap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342958">
            <a:off x="5062939" y="1826700"/>
            <a:ext cx="2317717" cy="1490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Shape 78" descr="Question marks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 rot="818799">
            <a:off x="6728025" y="2929474"/>
            <a:ext cx="1680549" cy="1680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To Be Determined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Overview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Normative Transitions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Non-normative Transitions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Personal Experience with Transitions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Student Suggestions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6818" y="1822805"/>
            <a:ext cx="8120619" cy="1710300"/>
          </a:xfrm>
        </p:spPr>
        <p:txBody>
          <a:bodyPr/>
          <a:lstStyle/>
          <a:p>
            <a:r>
              <a:rPr lang="en" sz="4400" dirty="0">
                <a:solidFill>
                  <a:schemeClr val="accent6"/>
                </a:solidFill>
              </a:rPr>
              <a:t>Normative vs.</a:t>
            </a:r>
            <a:r>
              <a:rPr lang="en" sz="4400" dirty="0"/>
              <a:t> </a:t>
            </a:r>
            <a:r>
              <a:rPr lang="en" sz="4400" dirty="0">
                <a:solidFill>
                  <a:schemeClr val="lt1"/>
                </a:solidFill>
              </a:rPr>
              <a:t>Non-Normative</a:t>
            </a:r>
            <a:br>
              <a:rPr lang="en" sz="4400" dirty="0">
                <a:solidFill>
                  <a:schemeClr val="lt1"/>
                </a:solidFill>
              </a:rPr>
            </a:br>
            <a:endParaRPr lang="en-US" dirty="0"/>
          </a:p>
        </p:txBody>
      </p:sp>
      <p:sp>
        <p:nvSpPr>
          <p:cNvPr id="94" name="Shape 94" descr="&quot;&quot;" hidden="1"/>
          <p:cNvSpPr txBox="1"/>
          <p:nvPr/>
        </p:nvSpPr>
        <p:spPr>
          <a:xfrm>
            <a:off x="497900" y="1914300"/>
            <a:ext cx="8418900" cy="1102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endParaRPr lang="en" sz="3600" dirty="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Normative Transitions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High School to Postsecondary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College 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Career </a:t>
            </a:r>
          </a:p>
          <a:p>
            <a:pPr marL="457200" lvl="0" indent="-381000" rtl="0">
              <a:spcBef>
                <a:spcPts val="0"/>
              </a:spcBef>
              <a:buSzPct val="100000"/>
            </a:pPr>
            <a:r>
              <a:rPr lang="en" sz="2400"/>
              <a:t>Life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College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spcAft>
                <a:spcPts val="800"/>
              </a:spcAft>
              <a:buSzPct val="100000"/>
            </a:pPr>
            <a:r>
              <a:rPr lang="en" sz="2400" dirty="0"/>
              <a:t>Freshman Myth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100000"/>
            </a:pPr>
            <a:r>
              <a:rPr lang="en" sz="2000" dirty="0">
                <a:solidFill>
                  <a:schemeClr val="dk1"/>
                </a:solidFill>
              </a:rPr>
              <a:t>Overly optimistic and confident in their ability to manage the challenges they will encounter at college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100000"/>
            </a:pPr>
            <a:r>
              <a:rPr lang="en" sz="2000" dirty="0">
                <a:solidFill>
                  <a:schemeClr val="dk1"/>
                </a:solidFill>
              </a:rPr>
              <a:t>Students create expectations of college that are not met</a:t>
            </a:r>
          </a:p>
          <a:p>
            <a:pPr marL="457200" lvl="0" indent="-381000" rtl="0">
              <a:spcBef>
                <a:spcPts val="0"/>
              </a:spcBef>
              <a:spcAft>
                <a:spcPts val="800"/>
              </a:spcAft>
              <a:buSzPct val="100000"/>
            </a:pPr>
            <a:r>
              <a:rPr lang="en" sz="2400" dirty="0"/>
              <a:t>Academic expectations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100000"/>
            </a:pPr>
            <a:r>
              <a:rPr lang="en" sz="2000" dirty="0">
                <a:solidFill>
                  <a:schemeClr val="dk1"/>
                </a:solidFill>
              </a:rPr>
              <a:t>It is not the same as high school </a:t>
            </a:r>
          </a:p>
          <a:p>
            <a:pPr marL="457200" lvl="0" indent="-381000" rtl="0">
              <a:spcBef>
                <a:spcPts val="0"/>
              </a:spcBef>
              <a:spcAft>
                <a:spcPts val="800"/>
              </a:spcAft>
              <a:buSzPct val="100000"/>
            </a:pPr>
            <a:r>
              <a:rPr lang="en" sz="2400" dirty="0"/>
              <a:t>Social Challenges</a:t>
            </a:r>
          </a:p>
          <a:p>
            <a:pPr marL="914400" lvl="1" indent="-355600" rtl="0">
              <a:spcBef>
                <a:spcPts val="0"/>
              </a:spcBef>
              <a:spcAft>
                <a:spcPts val="800"/>
              </a:spcAft>
              <a:buClr>
                <a:schemeClr val="dk1"/>
              </a:buClr>
              <a:buSzPct val="100000"/>
            </a:pPr>
            <a:r>
              <a:rPr lang="en" sz="2000" dirty="0">
                <a:solidFill>
                  <a:schemeClr val="dk1"/>
                </a:solidFill>
              </a:rPr>
              <a:t>Brand new environment with new rules and new people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739</Words>
  <Application>Microsoft Office PowerPoint</Application>
  <PresentationFormat>On-screen Show (16:9)</PresentationFormat>
  <Paragraphs>144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Average</vt:lpstr>
      <vt:lpstr>Oswald</vt:lpstr>
      <vt:lpstr>Arial</vt:lpstr>
      <vt:lpstr>slate</vt:lpstr>
      <vt:lpstr>Student Transitions</vt:lpstr>
      <vt:lpstr>Student Update: Lindsey</vt:lpstr>
      <vt:lpstr>Student Update: Baxter</vt:lpstr>
      <vt:lpstr>To Be Determined</vt:lpstr>
      <vt:lpstr>Overview</vt:lpstr>
      <vt:lpstr>Normative vs. Non-Normative </vt:lpstr>
      <vt:lpstr>Normative Transitions</vt:lpstr>
      <vt:lpstr>High School to Postsecondary</vt:lpstr>
      <vt:lpstr>College</vt:lpstr>
      <vt:lpstr>Career</vt:lpstr>
      <vt:lpstr>Life</vt:lpstr>
      <vt:lpstr>Non-Normative Transitions</vt:lpstr>
      <vt:lpstr>Homeless Students and Transience</vt:lpstr>
      <vt:lpstr>Military Students </vt:lpstr>
      <vt:lpstr>Re-Entrance from Exclusionary Discipline</vt:lpstr>
      <vt:lpstr>Student Suggestions</vt:lpstr>
      <vt:lpstr>Student Suggestions: Baxter</vt:lpstr>
      <vt:lpstr>Emotional vs. Educational</vt:lpstr>
      <vt:lpstr>Student Suggestions: Lindsey</vt:lpstr>
      <vt:lpstr>Final Thought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Transitions</dc:title>
  <dc:creator>Alissa Muller</dc:creator>
  <cp:lastModifiedBy>Cindy Jouper</cp:lastModifiedBy>
  <cp:revision>4</cp:revision>
  <dcterms:modified xsi:type="dcterms:W3CDTF">2020-02-26T17:26:04Z</dcterms:modified>
</cp:coreProperties>
</file>