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Lst>
  <p:notesMasterIdLst>
    <p:notesMasterId r:id="rId21"/>
  </p:notesMasterIdLst>
  <p:handoutMasterIdLst>
    <p:handoutMasterId r:id="rId22"/>
  </p:handoutMasterIdLst>
  <p:sldIdLst>
    <p:sldId id="277" r:id="rId5"/>
    <p:sldId id="428" r:id="rId6"/>
    <p:sldId id="427" r:id="rId7"/>
    <p:sldId id="430" r:id="rId8"/>
    <p:sldId id="402" r:id="rId9"/>
    <p:sldId id="405" r:id="rId10"/>
    <p:sldId id="424" r:id="rId11"/>
    <p:sldId id="425" r:id="rId12"/>
    <p:sldId id="426" r:id="rId13"/>
    <p:sldId id="410" r:id="rId14"/>
    <p:sldId id="422" r:id="rId15"/>
    <p:sldId id="432" r:id="rId16"/>
    <p:sldId id="423" r:id="rId17"/>
    <p:sldId id="429" r:id="rId18"/>
    <p:sldId id="431" r:id="rId19"/>
    <p:sldId id="421"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sa Muller" initials="AM" lastIdx="8" clrIdx="0">
    <p:extLst>
      <p:ext uri="{19B8F6BF-5375-455C-9EA6-DF929625EA0E}">
        <p15:presenceInfo xmlns:p15="http://schemas.microsoft.com/office/powerpoint/2012/main" userId="S-1-5-21-1606980848-1425521274-839522115-21168" providerId="AD"/>
      </p:ext>
    </p:extLst>
  </p:cmAuthor>
  <p:cmAuthor id="2" name="Randy Spaulding (SBE)" initials="RS(" lastIdx="25" clrIdx="1">
    <p:extLst>
      <p:ext uri="{19B8F6BF-5375-455C-9EA6-DF929625EA0E}">
        <p15:presenceInfo xmlns:p15="http://schemas.microsoft.com/office/powerpoint/2012/main" userId="S-1-5-21-1606980848-1425521274-839522115-21491" providerId="AD"/>
      </p:ext>
    </p:extLst>
  </p:cmAuthor>
  <p:cmAuthor id="3" name="Lance Sisco" initials="LS" lastIdx="1" clrIdx="2">
    <p:extLst>
      <p:ext uri="{19B8F6BF-5375-455C-9EA6-DF929625EA0E}">
        <p15:presenceInfo xmlns:p15="http://schemas.microsoft.com/office/powerpoint/2012/main" userId="S::lance.sisco@k12.wa.us::c9664d50-fec9-4667-b337-180f710c1f03" providerId="AD"/>
      </p:ext>
    </p:extLst>
  </p:cmAuthor>
  <p:cmAuthor id="4" name="Maria Flores" initials="MF" lastIdx="1" clrIdx="3">
    <p:extLst>
      <p:ext uri="{19B8F6BF-5375-455C-9EA6-DF929625EA0E}">
        <p15:presenceInfo xmlns:p15="http://schemas.microsoft.com/office/powerpoint/2012/main" userId="S::maria.flores@k12.wa.us::7b82fef9-4adc-4782-b92b-c65b5a018e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18E"/>
    <a:srgbClr val="9F9F9F"/>
    <a:srgbClr val="6184A3"/>
    <a:srgbClr val="696F9B"/>
    <a:srgbClr val="6273A2"/>
    <a:srgbClr val="5772AD"/>
    <a:srgbClr val="6080A4"/>
    <a:srgbClr val="6171A3"/>
    <a:srgbClr val="5E84A6"/>
    <a:srgbClr val="9C3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11606-CD8F-9FF2-E01F-F8CCFF5B9452}" v="234" dt="2019-11-20T20:35:43.396"/>
    <p1510:client id="{15761636-5245-42EE-9391-3DF99759B082}" v="1" dt="2019-11-20T20:03:32.362"/>
    <p1510:client id="{23C06B70-06F9-51FD-EF2A-218B945ACEDA}" v="1068" dt="2019-11-20T19:58:28.450"/>
    <p1510:client id="{2CD62855-D9D5-4413-A1F2-2C8A4EE98D6C}" v="1" dt="2019-11-21T00:47:51.407"/>
    <p1510:client id="{6FC8DBF3-49AA-32BB-1E3C-AE09A1BC8EBC}" v="6" dt="2019-11-19T23:17:04.671"/>
    <p1510:client id="{8C55911F-3C2F-D219-6860-11584CD4C094}" v="21" dt="2019-11-20T20:37:49.584"/>
    <p1510:client id="{A2301100-B8AE-5F71-983A-1FEA8F213FD1}" v="171" dt="2019-11-20T22:31:16.995"/>
    <p1510:client id="{CCD7E652-0329-0BFE-64DC-16FBCB1A4B5A}" v="48" dt="2019-11-20T18:41:14.876"/>
    <p1510:client id="{D3A9F896-E9CA-2B7F-2741-9A850A3D1BFA}" v="1" dt="2019-11-20T16:43:32.420"/>
    <p1510:client id="{F60BBBAE-6489-4F4D-10F1-367BB2B74813}" v="6" dt="2019-11-21T14:49:18.801"/>
    <p1510:client id="{F88C6566-EA0C-756B-529E-847159FE46FE}" v="233" dt="2019-11-20T21:05:56.485"/>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11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EBC60-D71D-4854-BCC4-6FF91F4C932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A0D7AA8-AC5B-49ED-A9A5-BBDDE64BD025}">
      <dgm:prSet/>
      <dgm:spPr/>
      <dgm:t>
        <a:bodyPr/>
        <a:lstStyle/>
        <a:p>
          <a:pPr>
            <a:lnSpc>
              <a:spcPct val="100000"/>
            </a:lnSpc>
          </a:pPr>
          <a:r>
            <a:rPr lang="en-US"/>
            <a:t>Welcome from the SBE</a:t>
          </a:r>
        </a:p>
      </dgm:t>
    </dgm:pt>
    <dgm:pt modelId="{ECE2CF65-4DEF-4699-8C4D-F9EE7B0B292D}" type="parTrans" cxnId="{DDDD3FFC-E552-4676-84C7-47E850CE093B}">
      <dgm:prSet/>
      <dgm:spPr/>
      <dgm:t>
        <a:bodyPr/>
        <a:lstStyle/>
        <a:p>
          <a:endParaRPr lang="en-US"/>
        </a:p>
      </dgm:t>
    </dgm:pt>
    <dgm:pt modelId="{089926E8-10A0-4AF8-A31F-C8A159273EB4}" type="sibTrans" cxnId="{DDDD3FFC-E552-4676-84C7-47E850CE093B}">
      <dgm:prSet/>
      <dgm:spPr/>
      <dgm:t>
        <a:bodyPr/>
        <a:lstStyle/>
        <a:p>
          <a:endParaRPr lang="en-US"/>
        </a:p>
      </dgm:t>
    </dgm:pt>
    <dgm:pt modelId="{46552D48-205A-48BF-BE20-0B3A2AD5686C}">
      <dgm:prSet/>
      <dgm:spPr/>
      <dgm:t>
        <a:bodyPr/>
        <a:lstStyle/>
        <a:p>
          <a:pPr>
            <a:lnSpc>
              <a:spcPct val="100000"/>
            </a:lnSpc>
          </a:pPr>
          <a:r>
            <a:rPr lang="en-US"/>
            <a:t>Background on the school recognition system</a:t>
          </a:r>
        </a:p>
      </dgm:t>
    </dgm:pt>
    <dgm:pt modelId="{0324FC07-548B-4620-8F07-A4E42361152A}" type="parTrans" cxnId="{BFC20BB0-729A-4528-89C3-7B07E036391E}">
      <dgm:prSet/>
      <dgm:spPr/>
      <dgm:t>
        <a:bodyPr/>
        <a:lstStyle/>
        <a:p>
          <a:endParaRPr lang="en-US"/>
        </a:p>
      </dgm:t>
    </dgm:pt>
    <dgm:pt modelId="{1EEF7E38-6F9A-47DC-9AEE-3038C5E35331}" type="sibTrans" cxnId="{BFC20BB0-729A-4528-89C3-7B07E036391E}">
      <dgm:prSet/>
      <dgm:spPr/>
      <dgm:t>
        <a:bodyPr/>
        <a:lstStyle/>
        <a:p>
          <a:endParaRPr lang="en-US"/>
        </a:p>
      </dgm:t>
    </dgm:pt>
    <dgm:pt modelId="{6BB487A7-2D72-4CAD-8E39-BDB1F77B0C40}">
      <dgm:prSet/>
      <dgm:spPr/>
      <dgm:t>
        <a:bodyPr/>
        <a:lstStyle/>
        <a:p>
          <a:pPr>
            <a:lnSpc>
              <a:spcPct val="100000"/>
            </a:lnSpc>
          </a:pPr>
          <a:r>
            <a:rPr lang="en-US"/>
            <a:t>How schools are identified for recognition</a:t>
          </a:r>
        </a:p>
      </dgm:t>
    </dgm:pt>
    <dgm:pt modelId="{A720C28D-97E4-4019-84F9-99DC3E15D29A}" type="parTrans" cxnId="{279F96A2-FBDE-4082-B6E3-95F89717ED32}">
      <dgm:prSet/>
      <dgm:spPr/>
      <dgm:t>
        <a:bodyPr/>
        <a:lstStyle/>
        <a:p>
          <a:endParaRPr lang="en-US"/>
        </a:p>
      </dgm:t>
    </dgm:pt>
    <dgm:pt modelId="{4A9E2A3C-8118-48F7-8491-BE3A53263124}" type="sibTrans" cxnId="{279F96A2-FBDE-4082-B6E3-95F89717ED32}">
      <dgm:prSet/>
      <dgm:spPr/>
      <dgm:t>
        <a:bodyPr/>
        <a:lstStyle/>
        <a:p>
          <a:endParaRPr lang="en-US"/>
        </a:p>
      </dgm:t>
    </dgm:pt>
    <dgm:pt modelId="{0A90A7E6-9F3E-40B3-967D-AB6B818B04DE}">
      <dgm:prSet/>
      <dgm:spPr/>
      <dgm:t>
        <a:bodyPr/>
        <a:lstStyle/>
        <a:p>
          <a:pPr>
            <a:lnSpc>
              <a:spcPct val="100000"/>
            </a:lnSpc>
          </a:pPr>
          <a:r>
            <a:rPr lang="en-US"/>
            <a:t>Where to find more information</a:t>
          </a:r>
        </a:p>
      </dgm:t>
    </dgm:pt>
    <dgm:pt modelId="{F92A358B-0805-4758-9CBC-0391C3C48CBD}" type="parTrans" cxnId="{A2C4F990-3646-4935-B583-8A391EB41014}">
      <dgm:prSet/>
      <dgm:spPr/>
      <dgm:t>
        <a:bodyPr/>
        <a:lstStyle/>
        <a:p>
          <a:endParaRPr lang="en-US"/>
        </a:p>
      </dgm:t>
    </dgm:pt>
    <dgm:pt modelId="{CAEB398F-2911-4CEF-B580-21B2BDE7925F}" type="sibTrans" cxnId="{A2C4F990-3646-4935-B583-8A391EB41014}">
      <dgm:prSet/>
      <dgm:spPr/>
      <dgm:t>
        <a:bodyPr/>
        <a:lstStyle/>
        <a:p>
          <a:endParaRPr lang="en-US"/>
        </a:p>
      </dgm:t>
    </dgm:pt>
    <dgm:pt modelId="{8DA5D0CB-E6D1-4863-B47D-3E7D177D1135}">
      <dgm:prSet/>
      <dgm:spPr/>
      <dgm:t>
        <a:bodyPr/>
        <a:lstStyle/>
        <a:p>
          <a:pPr>
            <a:lnSpc>
              <a:spcPct val="100000"/>
            </a:lnSpc>
          </a:pPr>
          <a:r>
            <a:rPr lang="en-US"/>
            <a:t>Navigating the data files</a:t>
          </a:r>
        </a:p>
      </dgm:t>
    </dgm:pt>
    <dgm:pt modelId="{CB02685F-976C-4958-8E78-EC80A8ED0F4E}" type="parTrans" cxnId="{83628D82-5C86-4B3A-92B9-3085426DC628}">
      <dgm:prSet/>
      <dgm:spPr/>
      <dgm:t>
        <a:bodyPr/>
        <a:lstStyle/>
        <a:p>
          <a:endParaRPr lang="en-US"/>
        </a:p>
      </dgm:t>
    </dgm:pt>
    <dgm:pt modelId="{1A1B5FAF-1410-4C92-B567-58022AA4C47F}" type="sibTrans" cxnId="{83628D82-5C86-4B3A-92B9-3085426DC628}">
      <dgm:prSet/>
      <dgm:spPr/>
      <dgm:t>
        <a:bodyPr/>
        <a:lstStyle/>
        <a:p>
          <a:endParaRPr lang="en-US"/>
        </a:p>
      </dgm:t>
    </dgm:pt>
    <dgm:pt modelId="{17E6D719-7020-41FD-9F06-890E5654D996}" type="pres">
      <dgm:prSet presAssocID="{735EBC60-D71D-4854-BCC4-6FF91F4C932F}" presName="root" presStyleCnt="0">
        <dgm:presLayoutVars>
          <dgm:dir/>
          <dgm:resizeHandles val="exact"/>
        </dgm:presLayoutVars>
      </dgm:prSet>
      <dgm:spPr/>
    </dgm:pt>
    <dgm:pt modelId="{0E3F9E3C-1535-4897-B282-1E814CC2E911}" type="pres">
      <dgm:prSet presAssocID="{2A0D7AA8-AC5B-49ED-A9A5-BBDDE64BD025}" presName="compNode" presStyleCnt="0"/>
      <dgm:spPr/>
    </dgm:pt>
    <dgm:pt modelId="{3FF5B527-6EB9-4390-89A5-CA02F2BDAC63}" type="pres">
      <dgm:prSet presAssocID="{2A0D7AA8-AC5B-49ED-A9A5-BBDDE64BD02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inning face with solid fill"/>
        </a:ext>
      </dgm:extLst>
    </dgm:pt>
    <dgm:pt modelId="{31072822-2C7B-45C9-A431-C1558079809F}" type="pres">
      <dgm:prSet presAssocID="{2A0D7AA8-AC5B-49ED-A9A5-BBDDE64BD025}" presName="spaceRect" presStyleCnt="0"/>
      <dgm:spPr/>
    </dgm:pt>
    <dgm:pt modelId="{2D8D83E2-5C96-49C2-8B50-709D1F904A08}" type="pres">
      <dgm:prSet presAssocID="{2A0D7AA8-AC5B-49ED-A9A5-BBDDE64BD025}" presName="textRect" presStyleLbl="revTx" presStyleIdx="0" presStyleCnt="5">
        <dgm:presLayoutVars>
          <dgm:chMax val="1"/>
          <dgm:chPref val="1"/>
        </dgm:presLayoutVars>
      </dgm:prSet>
      <dgm:spPr/>
    </dgm:pt>
    <dgm:pt modelId="{CC8DB6D7-A831-4565-98ED-30B2ED02F7A2}" type="pres">
      <dgm:prSet presAssocID="{089926E8-10A0-4AF8-A31F-C8A159273EB4}" presName="sibTrans" presStyleCnt="0"/>
      <dgm:spPr/>
    </dgm:pt>
    <dgm:pt modelId="{6ECD2CE8-FB24-46A1-BB94-9A37378B897B}" type="pres">
      <dgm:prSet presAssocID="{46552D48-205A-48BF-BE20-0B3A2AD5686C}" presName="compNode" presStyleCnt="0"/>
      <dgm:spPr/>
    </dgm:pt>
    <dgm:pt modelId="{59923F5B-7FA0-43E4-BBB7-14B093826529}" type="pres">
      <dgm:prSet presAssocID="{46552D48-205A-48BF-BE20-0B3A2AD568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4DCE5CFD-1AA2-4B5C-BF90-4FEC65AE23AE}" type="pres">
      <dgm:prSet presAssocID="{46552D48-205A-48BF-BE20-0B3A2AD5686C}" presName="spaceRect" presStyleCnt="0"/>
      <dgm:spPr/>
    </dgm:pt>
    <dgm:pt modelId="{52A6FF5D-3214-4988-A68E-0E94997A5017}" type="pres">
      <dgm:prSet presAssocID="{46552D48-205A-48BF-BE20-0B3A2AD5686C}" presName="textRect" presStyleLbl="revTx" presStyleIdx="1" presStyleCnt="5">
        <dgm:presLayoutVars>
          <dgm:chMax val="1"/>
          <dgm:chPref val="1"/>
        </dgm:presLayoutVars>
      </dgm:prSet>
      <dgm:spPr/>
    </dgm:pt>
    <dgm:pt modelId="{9E460BD8-5189-456E-BCBD-479FC4F9A4F3}" type="pres">
      <dgm:prSet presAssocID="{1EEF7E38-6F9A-47DC-9AEE-3038C5E35331}" presName="sibTrans" presStyleCnt="0"/>
      <dgm:spPr/>
    </dgm:pt>
    <dgm:pt modelId="{6594D101-70B9-4C98-BBBF-0A39024B42A2}" type="pres">
      <dgm:prSet presAssocID="{6BB487A7-2D72-4CAD-8E39-BDB1F77B0C40}" presName="compNode" presStyleCnt="0"/>
      <dgm:spPr/>
    </dgm:pt>
    <dgm:pt modelId="{48482564-7E30-4F39-B676-AD90B63B29A2}" type="pres">
      <dgm:prSet presAssocID="{6BB487A7-2D72-4CAD-8E39-BDB1F77B0C40}"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4D499AA0-E299-4F17-A706-1D209D6E7E58}" type="pres">
      <dgm:prSet presAssocID="{6BB487A7-2D72-4CAD-8E39-BDB1F77B0C40}" presName="spaceRect" presStyleCnt="0"/>
      <dgm:spPr/>
    </dgm:pt>
    <dgm:pt modelId="{AC711995-AC0F-4740-9212-C58208B99857}" type="pres">
      <dgm:prSet presAssocID="{6BB487A7-2D72-4CAD-8E39-BDB1F77B0C40}" presName="textRect" presStyleLbl="revTx" presStyleIdx="2" presStyleCnt="5">
        <dgm:presLayoutVars>
          <dgm:chMax val="1"/>
          <dgm:chPref val="1"/>
        </dgm:presLayoutVars>
      </dgm:prSet>
      <dgm:spPr/>
    </dgm:pt>
    <dgm:pt modelId="{10C1156C-554F-4268-AD3D-377E449F0612}" type="pres">
      <dgm:prSet presAssocID="{4A9E2A3C-8118-48F7-8491-BE3A53263124}" presName="sibTrans" presStyleCnt="0"/>
      <dgm:spPr/>
    </dgm:pt>
    <dgm:pt modelId="{C92C5E5D-A96F-4BB1-AE11-7A0112F12302}" type="pres">
      <dgm:prSet presAssocID="{0A90A7E6-9F3E-40B3-967D-AB6B818B04DE}" presName="compNode" presStyleCnt="0"/>
      <dgm:spPr/>
    </dgm:pt>
    <dgm:pt modelId="{A8D0B03A-7223-4F13-B3F0-4989502905F4}" type="pres">
      <dgm:prSet presAssocID="{0A90A7E6-9F3E-40B3-967D-AB6B818B04D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82532CC1-39A3-4C24-A269-F6CDB9021E1D}" type="pres">
      <dgm:prSet presAssocID="{0A90A7E6-9F3E-40B3-967D-AB6B818B04DE}" presName="spaceRect" presStyleCnt="0"/>
      <dgm:spPr/>
    </dgm:pt>
    <dgm:pt modelId="{651850F8-47C4-43FA-B62C-D9BB8AD878BB}" type="pres">
      <dgm:prSet presAssocID="{0A90A7E6-9F3E-40B3-967D-AB6B818B04DE}" presName="textRect" presStyleLbl="revTx" presStyleIdx="3" presStyleCnt="5">
        <dgm:presLayoutVars>
          <dgm:chMax val="1"/>
          <dgm:chPref val="1"/>
        </dgm:presLayoutVars>
      </dgm:prSet>
      <dgm:spPr/>
    </dgm:pt>
    <dgm:pt modelId="{65CE69F3-0B46-4EC4-A0BB-266456EEC7A3}" type="pres">
      <dgm:prSet presAssocID="{CAEB398F-2911-4CEF-B580-21B2BDE7925F}" presName="sibTrans" presStyleCnt="0"/>
      <dgm:spPr/>
    </dgm:pt>
    <dgm:pt modelId="{226480D1-DCF8-42A3-AF3B-E3497F69BF3F}" type="pres">
      <dgm:prSet presAssocID="{8DA5D0CB-E6D1-4863-B47D-3E7D177D1135}" presName="compNode" presStyleCnt="0"/>
      <dgm:spPr/>
    </dgm:pt>
    <dgm:pt modelId="{5DFE1E9B-8DC9-4B5D-9707-53ABDAEF63FB}" type="pres">
      <dgm:prSet presAssocID="{8DA5D0CB-E6D1-4863-B47D-3E7D177D1135}"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pen Folder"/>
        </a:ext>
      </dgm:extLst>
    </dgm:pt>
    <dgm:pt modelId="{F99E10A8-2225-4C93-A435-DA155DFCD0C7}" type="pres">
      <dgm:prSet presAssocID="{8DA5D0CB-E6D1-4863-B47D-3E7D177D1135}" presName="spaceRect" presStyleCnt="0"/>
      <dgm:spPr/>
    </dgm:pt>
    <dgm:pt modelId="{3369A0D2-15A1-4CA4-9914-0656CC9A38CE}" type="pres">
      <dgm:prSet presAssocID="{8DA5D0CB-E6D1-4863-B47D-3E7D177D1135}" presName="textRect" presStyleLbl="revTx" presStyleIdx="4" presStyleCnt="5">
        <dgm:presLayoutVars>
          <dgm:chMax val="1"/>
          <dgm:chPref val="1"/>
        </dgm:presLayoutVars>
      </dgm:prSet>
      <dgm:spPr/>
    </dgm:pt>
  </dgm:ptLst>
  <dgm:cxnLst>
    <dgm:cxn modelId="{C2B66E22-10B2-46B4-AA00-ED65D1179A7F}" type="presOf" srcId="{8DA5D0CB-E6D1-4863-B47D-3E7D177D1135}" destId="{3369A0D2-15A1-4CA4-9914-0656CC9A38CE}" srcOrd="0" destOrd="0" presId="urn:microsoft.com/office/officeart/2018/2/layout/IconLabelList"/>
    <dgm:cxn modelId="{22FF135F-59E1-4501-809C-E4D4EEB0D958}" type="presOf" srcId="{0A90A7E6-9F3E-40B3-967D-AB6B818B04DE}" destId="{651850F8-47C4-43FA-B62C-D9BB8AD878BB}" srcOrd="0" destOrd="0" presId="urn:microsoft.com/office/officeart/2018/2/layout/IconLabelList"/>
    <dgm:cxn modelId="{83628D82-5C86-4B3A-92B9-3085426DC628}" srcId="{735EBC60-D71D-4854-BCC4-6FF91F4C932F}" destId="{8DA5D0CB-E6D1-4863-B47D-3E7D177D1135}" srcOrd="4" destOrd="0" parTransId="{CB02685F-976C-4958-8E78-EC80A8ED0F4E}" sibTransId="{1A1B5FAF-1410-4C92-B567-58022AA4C47F}"/>
    <dgm:cxn modelId="{9E39468D-420C-40B7-B709-10A4A9AD9803}" type="presOf" srcId="{735EBC60-D71D-4854-BCC4-6FF91F4C932F}" destId="{17E6D719-7020-41FD-9F06-890E5654D996}" srcOrd="0" destOrd="0" presId="urn:microsoft.com/office/officeart/2018/2/layout/IconLabelList"/>
    <dgm:cxn modelId="{A2C4F990-3646-4935-B583-8A391EB41014}" srcId="{735EBC60-D71D-4854-BCC4-6FF91F4C932F}" destId="{0A90A7E6-9F3E-40B3-967D-AB6B818B04DE}" srcOrd="3" destOrd="0" parTransId="{F92A358B-0805-4758-9CBC-0391C3C48CBD}" sibTransId="{CAEB398F-2911-4CEF-B580-21B2BDE7925F}"/>
    <dgm:cxn modelId="{2024BD99-E3B6-4B0F-9EE8-DF05E4B829B3}" type="presOf" srcId="{6BB487A7-2D72-4CAD-8E39-BDB1F77B0C40}" destId="{AC711995-AC0F-4740-9212-C58208B99857}" srcOrd="0" destOrd="0" presId="urn:microsoft.com/office/officeart/2018/2/layout/IconLabelList"/>
    <dgm:cxn modelId="{279F96A2-FBDE-4082-B6E3-95F89717ED32}" srcId="{735EBC60-D71D-4854-BCC4-6FF91F4C932F}" destId="{6BB487A7-2D72-4CAD-8E39-BDB1F77B0C40}" srcOrd="2" destOrd="0" parTransId="{A720C28D-97E4-4019-84F9-99DC3E15D29A}" sibTransId="{4A9E2A3C-8118-48F7-8491-BE3A53263124}"/>
    <dgm:cxn modelId="{C75594AC-0C9C-4443-9B87-83E824F217E4}" type="presOf" srcId="{2A0D7AA8-AC5B-49ED-A9A5-BBDDE64BD025}" destId="{2D8D83E2-5C96-49C2-8B50-709D1F904A08}" srcOrd="0" destOrd="0" presId="urn:microsoft.com/office/officeart/2018/2/layout/IconLabelList"/>
    <dgm:cxn modelId="{BFC20BB0-729A-4528-89C3-7B07E036391E}" srcId="{735EBC60-D71D-4854-BCC4-6FF91F4C932F}" destId="{46552D48-205A-48BF-BE20-0B3A2AD5686C}" srcOrd="1" destOrd="0" parTransId="{0324FC07-548B-4620-8F07-A4E42361152A}" sibTransId="{1EEF7E38-6F9A-47DC-9AEE-3038C5E35331}"/>
    <dgm:cxn modelId="{B5185CE8-E35C-4E30-AE70-4C06491D7D8C}" type="presOf" srcId="{46552D48-205A-48BF-BE20-0B3A2AD5686C}" destId="{52A6FF5D-3214-4988-A68E-0E94997A5017}" srcOrd="0" destOrd="0" presId="urn:microsoft.com/office/officeart/2018/2/layout/IconLabelList"/>
    <dgm:cxn modelId="{DDDD3FFC-E552-4676-84C7-47E850CE093B}" srcId="{735EBC60-D71D-4854-BCC4-6FF91F4C932F}" destId="{2A0D7AA8-AC5B-49ED-A9A5-BBDDE64BD025}" srcOrd="0" destOrd="0" parTransId="{ECE2CF65-4DEF-4699-8C4D-F9EE7B0B292D}" sibTransId="{089926E8-10A0-4AF8-A31F-C8A159273EB4}"/>
    <dgm:cxn modelId="{F0704E81-9E59-42A8-A2AD-7EBF6379F54A}" type="presParOf" srcId="{17E6D719-7020-41FD-9F06-890E5654D996}" destId="{0E3F9E3C-1535-4897-B282-1E814CC2E911}" srcOrd="0" destOrd="0" presId="urn:microsoft.com/office/officeart/2018/2/layout/IconLabelList"/>
    <dgm:cxn modelId="{ED90ECBB-BF1A-4E25-88C6-E72CEBE959F2}" type="presParOf" srcId="{0E3F9E3C-1535-4897-B282-1E814CC2E911}" destId="{3FF5B527-6EB9-4390-89A5-CA02F2BDAC63}" srcOrd="0" destOrd="0" presId="urn:microsoft.com/office/officeart/2018/2/layout/IconLabelList"/>
    <dgm:cxn modelId="{8D4CCAEF-4FE9-4D88-9E45-E9E5EAD1FEFB}" type="presParOf" srcId="{0E3F9E3C-1535-4897-B282-1E814CC2E911}" destId="{31072822-2C7B-45C9-A431-C1558079809F}" srcOrd="1" destOrd="0" presId="urn:microsoft.com/office/officeart/2018/2/layout/IconLabelList"/>
    <dgm:cxn modelId="{1FE49BA2-2BF9-427F-A6BA-FEC00CF98633}" type="presParOf" srcId="{0E3F9E3C-1535-4897-B282-1E814CC2E911}" destId="{2D8D83E2-5C96-49C2-8B50-709D1F904A08}" srcOrd="2" destOrd="0" presId="urn:microsoft.com/office/officeart/2018/2/layout/IconLabelList"/>
    <dgm:cxn modelId="{B8D6D19F-0E84-45C8-950B-9B7478086630}" type="presParOf" srcId="{17E6D719-7020-41FD-9F06-890E5654D996}" destId="{CC8DB6D7-A831-4565-98ED-30B2ED02F7A2}" srcOrd="1" destOrd="0" presId="urn:microsoft.com/office/officeart/2018/2/layout/IconLabelList"/>
    <dgm:cxn modelId="{BD259D86-2894-41DC-AFBE-02F30E262081}" type="presParOf" srcId="{17E6D719-7020-41FD-9F06-890E5654D996}" destId="{6ECD2CE8-FB24-46A1-BB94-9A37378B897B}" srcOrd="2" destOrd="0" presId="urn:microsoft.com/office/officeart/2018/2/layout/IconLabelList"/>
    <dgm:cxn modelId="{D8A9A96E-4F27-458A-8AC3-265AB04A221F}" type="presParOf" srcId="{6ECD2CE8-FB24-46A1-BB94-9A37378B897B}" destId="{59923F5B-7FA0-43E4-BBB7-14B093826529}" srcOrd="0" destOrd="0" presId="urn:microsoft.com/office/officeart/2018/2/layout/IconLabelList"/>
    <dgm:cxn modelId="{E89AD9DD-2323-4887-A85B-02A5EB56FB1E}" type="presParOf" srcId="{6ECD2CE8-FB24-46A1-BB94-9A37378B897B}" destId="{4DCE5CFD-1AA2-4B5C-BF90-4FEC65AE23AE}" srcOrd="1" destOrd="0" presId="urn:microsoft.com/office/officeart/2018/2/layout/IconLabelList"/>
    <dgm:cxn modelId="{6088AC44-EFBE-4411-92BC-0E627E61C805}" type="presParOf" srcId="{6ECD2CE8-FB24-46A1-BB94-9A37378B897B}" destId="{52A6FF5D-3214-4988-A68E-0E94997A5017}" srcOrd="2" destOrd="0" presId="urn:microsoft.com/office/officeart/2018/2/layout/IconLabelList"/>
    <dgm:cxn modelId="{06774883-F001-4699-BEF0-AEA498EBCB72}" type="presParOf" srcId="{17E6D719-7020-41FD-9F06-890E5654D996}" destId="{9E460BD8-5189-456E-BCBD-479FC4F9A4F3}" srcOrd="3" destOrd="0" presId="urn:microsoft.com/office/officeart/2018/2/layout/IconLabelList"/>
    <dgm:cxn modelId="{04678C33-16EA-452C-BB5E-85474CA6F0CA}" type="presParOf" srcId="{17E6D719-7020-41FD-9F06-890E5654D996}" destId="{6594D101-70B9-4C98-BBBF-0A39024B42A2}" srcOrd="4" destOrd="0" presId="urn:microsoft.com/office/officeart/2018/2/layout/IconLabelList"/>
    <dgm:cxn modelId="{0FEB5D4B-7EE7-4AFC-974B-708EEDF16732}" type="presParOf" srcId="{6594D101-70B9-4C98-BBBF-0A39024B42A2}" destId="{48482564-7E30-4F39-B676-AD90B63B29A2}" srcOrd="0" destOrd="0" presId="urn:microsoft.com/office/officeart/2018/2/layout/IconLabelList"/>
    <dgm:cxn modelId="{732B7F90-8EDE-427F-B4E0-8FBF2EA2D0E1}" type="presParOf" srcId="{6594D101-70B9-4C98-BBBF-0A39024B42A2}" destId="{4D499AA0-E299-4F17-A706-1D209D6E7E58}" srcOrd="1" destOrd="0" presId="urn:microsoft.com/office/officeart/2018/2/layout/IconLabelList"/>
    <dgm:cxn modelId="{B16A4381-CE09-43E8-8420-EC26B3CAD55E}" type="presParOf" srcId="{6594D101-70B9-4C98-BBBF-0A39024B42A2}" destId="{AC711995-AC0F-4740-9212-C58208B99857}" srcOrd="2" destOrd="0" presId="urn:microsoft.com/office/officeart/2018/2/layout/IconLabelList"/>
    <dgm:cxn modelId="{8194F0D3-32E0-4EE2-A2B3-C4212698FB3A}" type="presParOf" srcId="{17E6D719-7020-41FD-9F06-890E5654D996}" destId="{10C1156C-554F-4268-AD3D-377E449F0612}" srcOrd="5" destOrd="0" presId="urn:microsoft.com/office/officeart/2018/2/layout/IconLabelList"/>
    <dgm:cxn modelId="{47618896-036F-4DA1-9A51-34C388DC8B42}" type="presParOf" srcId="{17E6D719-7020-41FD-9F06-890E5654D996}" destId="{C92C5E5D-A96F-4BB1-AE11-7A0112F12302}" srcOrd="6" destOrd="0" presId="urn:microsoft.com/office/officeart/2018/2/layout/IconLabelList"/>
    <dgm:cxn modelId="{43E4B655-5E3D-45EB-8774-30035F487F03}" type="presParOf" srcId="{C92C5E5D-A96F-4BB1-AE11-7A0112F12302}" destId="{A8D0B03A-7223-4F13-B3F0-4989502905F4}" srcOrd="0" destOrd="0" presId="urn:microsoft.com/office/officeart/2018/2/layout/IconLabelList"/>
    <dgm:cxn modelId="{D1D162F8-7399-4F27-A04E-4BD2A1BBF48B}" type="presParOf" srcId="{C92C5E5D-A96F-4BB1-AE11-7A0112F12302}" destId="{82532CC1-39A3-4C24-A269-F6CDB9021E1D}" srcOrd="1" destOrd="0" presId="urn:microsoft.com/office/officeart/2018/2/layout/IconLabelList"/>
    <dgm:cxn modelId="{6B017810-564E-4B25-B8BA-E2A672416E96}" type="presParOf" srcId="{C92C5E5D-A96F-4BB1-AE11-7A0112F12302}" destId="{651850F8-47C4-43FA-B62C-D9BB8AD878BB}" srcOrd="2" destOrd="0" presId="urn:microsoft.com/office/officeart/2018/2/layout/IconLabelList"/>
    <dgm:cxn modelId="{674CC912-51C1-4E0F-B6A2-8EC1A0B7EA3B}" type="presParOf" srcId="{17E6D719-7020-41FD-9F06-890E5654D996}" destId="{65CE69F3-0B46-4EC4-A0BB-266456EEC7A3}" srcOrd="7" destOrd="0" presId="urn:microsoft.com/office/officeart/2018/2/layout/IconLabelList"/>
    <dgm:cxn modelId="{3EF6BCA9-5D04-4EE8-B2D7-E9CD6A26818B}" type="presParOf" srcId="{17E6D719-7020-41FD-9F06-890E5654D996}" destId="{226480D1-DCF8-42A3-AF3B-E3497F69BF3F}" srcOrd="8" destOrd="0" presId="urn:microsoft.com/office/officeart/2018/2/layout/IconLabelList"/>
    <dgm:cxn modelId="{CA4E6579-6BC8-4C04-9399-2A825A120CAD}" type="presParOf" srcId="{226480D1-DCF8-42A3-AF3B-E3497F69BF3F}" destId="{5DFE1E9B-8DC9-4B5D-9707-53ABDAEF63FB}" srcOrd="0" destOrd="0" presId="urn:microsoft.com/office/officeart/2018/2/layout/IconLabelList"/>
    <dgm:cxn modelId="{21FAF1B2-CC3D-4A87-A9C0-462A79EC4B2D}" type="presParOf" srcId="{226480D1-DCF8-42A3-AF3B-E3497F69BF3F}" destId="{F99E10A8-2225-4C93-A435-DA155DFCD0C7}" srcOrd="1" destOrd="0" presId="urn:microsoft.com/office/officeart/2018/2/layout/IconLabelList"/>
    <dgm:cxn modelId="{01EC213F-0AB5-4743-9D9B-7BDD0E9C8476}" type="presParOf" srcId="{226480D1-DCF8-42A3-AF3B-E3497F69BF3F}" destId="{3369A0D2-15A1-4CA4-9914-0656CC9A38C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995BD-6D5C-470E-BF83-61F91ABA8A59}"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0C66414D-4168-4F1D-9144-118B16551888}">
      <dgm:prSet/>
      <dgm:spPr/>
      <dgm:t>
        <a:bodyPr/>
        <a:lstStyle/>
        <a:p>
          <a:r>
            <a:rPr lang="en-US"/>
            <a:t>Phase 1</a:t>
          </a:r>
        </a:p>
      </dgm:t>
    </dgm:pt>
    <dgm:pt modelId="{9AC643C9-9794-4348-9082-3A599BA6EE4C}" type="parTrans" cxnId="{8E2EE24E-1D23-482E-8781-1AA95A52ECBE}">
      <dgm:prSet/>
      <dgm:spPr/>
      <dgm:t>
        <a:bodyPr/>
        <a:lstStyle/>
        <a:p>
          <a:endParaRPr lang="en-US"/>
        </a:p>
      </dgm:t>
    </dgm:pt>
    <dgm:pt modelId="{A2BC39BC-C89A-4E75-B3CF-EFE92B267CE2}" type="sibTrans" cxnId="{8E2EE24E-1D23-482E-8781-1AA95A52ECBE}">
      <dgm:prSet/>
      <dgm:spPr/>
      <dgm:t>
        <a:bodyPr/>
        <a:lstStyle/>
        <a:p>
          <a:endParaRPr lang="en-US"/>
        </a:p>
      </dgm:t>
    </dgm:pt>
    <dgm:pt modelId="{B8367821-9303-4EC3-A787-90E598AFCF03}">
      <dgm:prSet/>
      <dgm:spPr/>
      <dgm:t>
        <a:bodyPr/>
        <a:lstStyle/>
        <a:p>
          <a:r>
            <a:rPr lang="en-US"/>
            <a:t>Phase 1</a:t>
          </a:r>
        </a:p>
      </dgm:t>
    </dgm:pt>
    <dgm:pt modelId="{5DCDB30F-7390-442A-BB8D-A94B53D6C2CC}" type="parTrans" cxnId="{7EEB51C4-E7CF-4322-B81A-F2145A94689E}">
      <dgm:prSet/>
      <dgm:spPr/>
      <dgm:t>
        <a:bodyPr/>
        <a:lstStyle/>
        <a:p>
          <a:endParaRPr lang="en-US"/>
        </a:p>
      </dgm:t>
    </dgm:pt>
    <dgm:pt modelId="{211BFBB3-8428-4DEA-818C-983665F95513}" type="sibTrans" cxnId="{7EEB51C4-E7CF-4322-B81A-F2145A94689E}">
      <dgm:prSet/>
      <dgm:spPr/>
      <dgm:t>
        <a:bodyPr/>
        <a:lstStyle/>
        <a:p>
          <a:endParaRPr lang="en-US"/>
        </a:p>
      </dgm:t>
    </dgm:pt>
    <dgm:pt modelId="{AA24ECA8-A7BA-4BAE-8CEB-42672D621C96}">
      <dgm:prSet/>
      <dgm:spPr/>
      <dgm:t>
        <a:bodyPr/>
        <a:lstStyle/>
        <a:p>
          <a:r>
            <a:rPr lang="en-US"/>
            <a:t>Spring 2019: recognized 216 schools, via three routes, relying primarily on the All Students group </a:t>
          </a:r>
        </a:p>
      </dgm:t>
    </dgm:pt>
    <dgm:pt modelId="{E8F9381F-8D0A-48EC-B21F-AD10331558FA}" type="parTrans" cxnId="{17C91AFE-7658-42CE-A6D9-858B86C6B5C4}">
      <dgm:prSet/>
      <dgm:spPr/>
      <dgm:t>
        <a:bodyPr/>
        <a:lstStyle/>
        <a:p>
          <a:endParaRPr lang="en-US"/>
        </a:p>
      </dgm:t>
    </dgm:pt>
    <dgm:pt modelId="{ECE33BD2-5AF3-49E9-B483-1A01E1A7AADC}" type="sibTrans" cxnId="{17C91AFE-7658-42CE-A6D9-858B86C6B5C4}">
      <dgm:prSet/>
      <dgm:spPr/>
      <dgm:t>
        <a:bodyPr/>
        <a:lstStyle/>
        <a:p>
          <a:endParaRPr lang="en-US"/>
        </a:p>
      </dgm:t>
    </dgm:pt>
    <dgm:pt modelId="{5FE3E653-3D71-4FB0-B9D8-5FA453DAC6D2}">
      <dgm:prSet/>
      <dgm:spPr/>
      <dgm:t>
        <a:bodyPr/>
        <a:lstStyle/>
        <a:p>
          <a:r>
            <a:rPr lang="en-US"/>
            <a:t>Phase 2</a:t>
          </a:r>
        </a:p>
      </dgm:t>
    </dgm:pt>
    <dgm:pt modelId="{A67B1404-EEA2-4EDE-838C-96D5B78C2A3F}" type="parTrans" cxnId="{FC8FDE93-736A-4BFE-9E7E-AE2FA3347112}">
      <dgm:prSet/>
      <dgm:spPr/>
      <dgm:t>
        <a:bodyPr/>
        <a:lstStyle/>
        <a:p>
          <a:endParaRPr lang="en-US"/>
        </a:p>
      </dgm:t>
    </dgm:pt>
    <dgm:pt modelId="{968DC8B4-1F02-4AA0-AB8A-A1AB0BC1BC96}" type="sibTrans" cxnId="{FC8FDE93-736A-4BFE-9E7E-AE2FA3347112}">
      <dgm:prSet/>
      <dgm:spPr/>
      <dgm:t>
        <a:bodyPr/>
        <a:lstStyle/>
        <a:p>
          <a:endParaRPr lang="en-US"/>
        </a:p>
      </dgm:t>
    </dgm:pt>
    <dgm:pt modelId="{76CB79B1-44CE-4CBF-AA4C-5AAA6F4C9B72}">
      <dgm:prSet/>
      <dgm:spPr/>
      <dgm:t>
        <a:bodyPr/>
        <a:lstStyle/>
        <a:p>
          <a:r>
            <a:rPr lang="en-US"/>
            <a:t>Phase 2</a:t>
          </a:r>
        </a:p>
      </dgm:t>
    </dgm:pt>
    <dgm:pt modelId="{A1A654BF-C6A6-48B7-9137-E40DF9DF406B}" type="parTrans" cxnId="{7828A46C-5F45-487D-A004-384E350E68A1}">
      <dgm:prSet/>
      <dgm:spPr/>
      <dgm:t>
        <a:bodyPr/>
        <a:lstStyle/>
        <a:p>
          <a:endParaRPr lang="en-US"/>
        </a:p>
      </dgm:t>
    </dgm:pt>
    <dgm:pt modelId="{41E7E701-E468-497E-A287-F6396EA3E317}" type="sibTrans" cxnId="{7828A46C-5F45-487D-A004-384E350E68A1}">
      <dgm:prSet/>
      <dgm:spPr/>
      <dgm:t>
        <a:bodyPr/>
        <a:lstStyle/>
        <a:p>
          <a:endParaRPr lang="en-US"/>
        </a:p>
      </dgm:t>
    </dgm:pt>
    <dgm:pt modelId="{01451D62-C94E-4AF3-B600-1019F70C07C2}">
      <dgm:prSet/>
      <dgm:spPr/>
      <dgm:t>
        <a:bodyPr/>
        <a:lstStyle/>
        <a:p>
          <a:r>
            <a:rPr lang="en-US" dirty="0"/>
            <a:t>Spring 2020: recognizes 391 schools, via three routes, with Growth by student groups added to the methodology. </a:t>
          </a:r>
        </a:p>
      </dgm:t>
    </dgm:pt>
    <dgm:pt modelId="{DB97B3B1-77AA-4958-8F98-C3A7F0222F09}" type="parTrans" cxnId="{87DC4BC9-111B-4D07-ABB2-5893FBBABF50}">
      <dgm:prSet/>
      <dgm:spPr/>
      <dgm:t>
        <a:bodyPr/>
        <a:lstStyle/>
        <a:p>
          <a:endParaRPr lang="en-US"/>
        </a:p>
      </dgm:t>
    </dgm:pt>
    <dgm:pt modelId="{7E3A4489-ECBE-4F46-88EC-D502A1C352D6}" type="sibTrans" cxnId="{87DC4BC9-111B-4D07-ABB2-5893FBBABF50}">
      <dgm:prSet/>
      <dgm:spPr/>
      <dgm:t>
        <a:bodyPr/>
        <a:lstStyle/>
        <a:p>
          <a:endParaRPr lang="en-US"/>
        </a:p>
      </dgm:t>
    </dgm:pt>
    <dgm:pt modelId="{0368ABFF-2549-4FF6-B646-183DB2B3BC45}">
      <dgm:prSet/>
      <dgm:spPr/>
      <dgm:t>
        <a:bodyPr/>
        <a:lstStyle/>
        <a:p>
          <a:r>
            <a:rPr lang="en-US"/>
            <a:t>Phase 3</a:t>
          </a:r>
        </a:p>
      </dgm:t>
    </dgm:pt>
    <dgm:pt modelId="{FEEDEAA4-ED7F-41D7-8B21-128B93A435CA}" type="parTrans" cxnId="{D90DEB7C-4781-4BC2-BA6F-E86E79A4C32B}">
      <dgm:prSet/>
      <dgm:spPr/>
      <dgm:t>
        <a:bodyPr/>
        <a:lstStyle/>
        <a:p>
          <a:endParaRPr lang="en-US"/>
        </a:p>
      </dgm:t>
    </dgm:pt>
    <dgm:pt modelId="{9C2E1315-C9E9-445E-BDB0-E0CA90FE81B0}" type="sibTrans" cxnId="{D90DEB7C-4781-4BC2-BA6F-E86E79A4C32B}">
      <dgm:prSet/>
      <dgm:spPr/>
      <dgm:t>
        <a:bodyPr/>
        <a:lstStyle/>
        <a:p>
          <a:endParaRPr lang="en-US"/>
        </a:p>
      </dgm:t>
    </dgm:pt>
    <dgm:pt modelId="{563DE5EC-FF1B-444C-90DD-9B28E2D84A54}">
      <dgm:prSet/>
      <dgm:spPr/>
      <dgm:t>
        <a:bodyPr/>
        <a:lstStyle/>
        <a:p>
          <a:r>
            <a:rPr lang="en-US"/>
            <a:t>Phase 3</a:t>
          </a:r>
        </a:p>
      </dgm:t>
    </dgm:pt>
    <dgm:pt modelId="{8149BDDA-5510-4213-B65D-721CBD1A5686}" type="parTrans" cxnId="{4FB00766-B839-49EB-8902-1F9D20016342}">
      <dgm:prSet/>
      <dgm:spPr/>
      <dgm:t>
        <a:bodyPr/>
        <a:lstStyle/>
        <a:p>
          <a:endParaRPr lang="en-US"/>
        </a:p>
      </dgm:t>
    </dgm:pt>
    <dgm:pt modelId="{61DE88B1-47AA-459B-99D9-A19AD800EA3B}" type="sibTrans" cxnId="{4FB00766-B839-49EB-8902-1F9D20016342}">
      <dgm:prSet/>
      <dgm:spPr/>
      <dgm:t>
        <a:bodyPr/>
        <a:lstStyle/>
        <a:p>
          <a:endParaRPr lang="en-US"/>
        </a:p>
      </dgm:t>
    </dgm:pt>
    <dgm:pt modelId="{E93AE417-B168-4F39-9897-8D80330E10EB}">
      <dgm:prSet/>
      <dgm:spPr/>
      <dgm:t>
        <a:bodyPr/>
        <a:lstStyle/>
        <a:p>
          <a:r>
            <a:rPr lang="en-US"/>
            <a:t>Spring 2021: expected to explore the inclusion of qualitative, locally derived data and will be complicated by the cancellation of the spring 2020 statewide assessment administration.</a:t>
          </a:r>
        </a:p>
      </dgm:t>
    </dgm:pt>
    <dgm:pt modelId="{0CC2D1A8-CA2F-46B3-82D3-B1BD6907F18E}" type="parTrans" cxnId="{92A5485D-4B21-4A67-BD96-5FC8A2AEB2ED}">
      <dgm:prSet/>
      <dgm:spPr/>
      <dgm:t>
        <a:bodyPr/>
        <a:lstStyle/>
        <a:p>
          <a:endParaRPr lang="en-US"/>
        </a:p>
      </dgm:t>
    </dgm:pt>
    <dgm:pt modelId="{B2EE0187-D798-470E-8F8F-6FC987E959A3}" type="sibTrans" cxnId="{92A5485D-4B21-4A67-BD96-5FC8A2AEB2ED}">
      <dgm:prSet/>
      <dgm:spPr/>
      <dgm:t>
        <a:bodyPr/>
        <a:lstStyle/>
        <a:p>
          <a:endParaRPr lang="en-US"/>
        </a:p>
      </dgm:t>
    </dgm:pt>
    <dgm:pt modelId="{951A515C-4350-48DB-8DCD-024F277BFFA6}" type="pres">
      <dgm:prSet presAssocID="{CC3995BD-6D5C-470E-BF83-61F91ABA8A59}" presName="Name0" presStyleCnt="0">
        <dgm:presLayoutVars>
          <dgm:dir/>
          <dgm:animLvl val="lvl"/>
          <dgm:resizeHandles val="exact"/>
        </dgm:presLayoutVars>
      </dgm:prSet>
      <dgm:spPr/>
    </dgm:pt>
    <dgm:pt modelId="{AF8297D4-A5CD-4D25-8BA5-024E90CFF84C}" type="pres">
      <dgm:prSet presAssocID="{0C66414D-4168-4F1D-9144-118B16551888}" presName="composite" presStyleCnt="0"/>
      <dgm:spPr/>
    </dgm:pt>
    <dgm:pt modelId="{28A91AFA-E3BB-498C-86BC-A0E51723C62E}" type="pres">
      <dgm:prSet presAssocID="{0C66414D-4168-4F1D-9144-118B16551888}" presName="parTx" presStyleLbl="alignNode1" presStyleIdx="0" presStyleCnt="3">
        <dgm:presLayoutVars>
          <dgm:chMax val="0"/>
          <dgm:chPref val="0"/>
        </dgm:presLayoutVars>
      </dgm:prSet>
      <dgm:spPr/>
    </dgm:pt>
    <dgm:pt modelId="{F9F372B6-8DBE-47B8-BD55-300F71B0243C}" type="pres">
      <dgm:prSet presAssocID="{0C66414D-4168-4F1D-9144-118B16551888}" presName="desTx" presStyleLbl="alignAccFollowNode1" presStyleIdx="0" presStyleCnt="3">
        <dgm:presLayoutVars/>
      </dgm:prSet>
      <dgm:spPr/>
    </dgm:pt>
    <dgm:pt modelId="{BCC700A9-7920-4068-802E-6986549E72A3}" type="pres">
      <dgm:prSet presAssocID="{A2BC39BC-C89A-4E75-B3CF-EFE92B267CE2}" presName="space" presStyleCnt="0"/>
      <dgm:spPr/>
    </dgm:pt>
    <dgm:pt modelId="{F38038D1-906F-45D4-94EF-45C1A48D181C}" type="pres">
      <dgm:prSet presAssocID="{5FE3E653-3D71-4FB0-B9D8-5FA453DAC6D2}" presName="composite" presStyleCnt="0"/>
      <dgm:spPr/>
    </dgm:pt>
    <dgm:pt modelId="{DB5C8D61-5414-4529-842E-FE648A5E0AD2}" type="pres">
      <dgm:prSet presAssocID="{5FE3E653-3D71-4FB0-B9D8-5FA453DAC6D2}" presName="parTx" presStyleLbl="alignNode1" presStyleIdx="1" presStyleCnt="3">
        <dgm:presLayoutVars>
          <dgm:chMax val="0"/>
          <dgm:chPref val="0"/>
        </dgm:presLayoutVars>
      </dgm:prSet>
      <dgm:spPr/>
    </dgm:pt>
    <dgm:pt modelId="{A7C93AAE-4F06-4D94-84AD-C7A259F2544E}" type="pres">
      <dgm:prSet presAssocID="{5FE3E653-3D71-4FB0-B9D8-5FA453DAC6D2}" presName="desTx" presStyleLbl="alignAccFollowNode1" presStyleIdx="1" presStyleCnt="3">
        <dgm:presLayoutVars/>
      </dgm:prSet>
      <dgm:spPr/>
    </dgm:pt>
    <dgm:pt modelId="{FBF432CD-576F-4F80-8F64-01E3CFCEFA42}" type="pres">
      <dgm:prSet presAssocID="{968DC8B4-1F02-4AA0-AB8A-A1AB0BC1BC96}" presName="space" presStyleCnt="0"/>
      <dgm:spPr/>
    </dgm:pt>
    <dgm:pt modelId="{2123C34D-66CF-4AAC-A843-FE8F2857C52B}" type="pres">
      <dgm:prSet presAssocID="{0368ABFF-2549-4FF6-B646-183DB2B3BC45}" presName="composite" presStyleCnt="0"/>
      <dgm:spPr/>
    </dgm:pt>
    <dgm:pt modelId="{A268F5A6-8CB3-4F2F-9A24-7988A2AACA6F}" type="pres">
      <dgm:prSet presAssocID="{0368ABFF-2549-4FF6-B646-183DB2B3BC45}" presName="parTx" presStyleLbl="alignNode1" presStyleIdx="2" presStyleCnt="3">
        <dgm:presLayoutVars>
          <dgm:chMax val="0"/>
          <dgm:chPref val="0"/>
        </dgm:presLayoutVars>
      </dgm:prSet>
      <dgm:spPr/>
    </dgm:pt>
    <dgm:pt modelId="{A1B6621D-1BE4-4FC7-8357-C6FF279E0DF7}" type="pres">
      <dgm:prSet presAssocID="{0368ABFF-2549-4FF6-B646-183DB2B3BC45}" presName="desTx" presStyleLbl="alignAccFollowNode1" presStyleIdx="2" presStyleCnt="3">
        <dgm:presLayoutVars/>
      </dgm:prSet>
      <dgm:spPr/>
    </dgm:pt>
  </dgm:ptLst>
  <dgm:cxnLst>
    <dgm:cxn modelId="{60C88903-31B2-421E-ABB1-1AE697956E8B}" type="presOf" srcId="{AA24ECA8-A7BA-4BAE-8CEB-42672D621C96}" destId="{F9F372B6-8DBE-47B8-BD55-300F71B0243C}" srcOrd="0" destOrd="1" presId="urn:microsoft.com/office/officeart/2016/7/layout/ChevronBlockProcess"/>
    <dgm:cxn modelId="{FE9B183E-72CE-4067-9DDF-833696962395}" type="presOf" srcId="{563DE5EC-FF1B-444C-90DD-9B28E2D84A54}" destId="{A1B6621D-1BE4-4FC7-8357-C6FF279E0DF7}" srcOrd="0" destOrd="0" presId="urn:microsoft.com/office/officeart/2016/7/layout/ChevronBlockProcess"/>
    <dgm:cxn modelId="{92A5485D-4B21-4A67-BD96-5FC8A2AEB2ED}" srcId="{563DE5EC-FF1B-444C-90DD-9B28E2D84A54}" destId="{E93AE417-B168-4F39-9897-8D80330E10EB}" srcOrd="0" destOrd="0" parTransId="{0CC2D1A8-CA2F-46B3-82D3-B1BD6907F18E}" sibTransId="{B2EE0187-D798-470E-8F8F-6FC987E959A3}"/>
    <dgm:cxn modelId="{4FB00766-B839-49EB-8902-1F9D20016342}" srcId="{0368ABFF-2549-4FF6-B646-183DB2B3BC45}" destId="{563DE5EC-FF1B-444C-90DD-9B28E2D84A54}" srcOrd="0" destOrd="0" parTransId="{8149BDDA-5510-4213-B65D-721CBD1A5686}" sibTransId="{61DE88B1-47AA-459B-99D9-A19AD800EA3B}"/>
    <dgm:cxn modelId="{A1873E4B-3C72-49DE-9D04-06EC86CD865C}" type="presOf" srcId="{E93AE417-B168-4F39-9897-8D80330E10EB}" destId="{A1B6621D-1BE4-4FC7-8357-C6FF279E0DF7}" srcOrd="0" destOrd="1" presId="urn:microsoft.com/office/officeart/2016/7/layout/ChevronBlockProcess"/>
    <dgm:cxn modelId="{7828A46C-5F45-487D-A004-384E350E68A1}" srcId="{5FE3E653-3D71-4FB0-B9D8-5FA453DAC6D2}" destId="{76CB79B1-44CE-4CBF-AA4C-5AAA6F4C9B72}" srcOrd="0" destOrd="0" parTransId="{A1A654BF-C6A6-48B7-9137-E40DF9DF406B}" sibTransId="{41E7E701-E468-497E-A287-F6396EA3E317}"/>
    <dgm:cxn modelId="{8E2EE24E-1D23-482E-8781-1AA95A52ECBE}" srcId="{CC3995BD-6D5C-470E-BF83-61F91ABA8A59}" destId="{0C66414D-4168-4F1D-9144-118B16551888}" srcOrd="0" destOrd="0" parTransId="{9AC643C9-9794-4348-9082-3A599BA6EE4C}" sibTransId="{A2BC39BC-C89A-4E75-B3CF-EFE92B267CE2}"/>
    <dgm:cxn modelId="{1DCA4075-7FF3-40F9-A049-EABD1285D02B}" type="presOf" srcId="{0368ABFF-2549-4FF6-B646-183DB2B3BC45}" destId="{A268F5A6-8CB3-4F2F-9A24-7988A2AACA6F}" srcOrd="0" destOrd="0" presId="urn:microsoft.com/office/officeart/2016/7/layout/ChevronBlockProcess"/>
    <dgm:cxn modelId="{D90DEB7C-4781-4BC2-BA6F-E86E79A4C32B}" srcId="{CC3995BD-6D5C-470E-BF83-61F91ABA8A59}" destId="{0368ABFF-2549-4FF6-B646-183DB2B3BC45}" srcOrd="2" destOrd="0" parTransId="{FEEDEAA4-ED7F-41D7-8B21-128B93A435CA}" sibTransId="{9C2E1315-C9E9-445E-BDB0-E0CA90FE81B0}"/>
    <dgm:cxn modelId="{FC8FDE93-736A-4BFE-9E7E-AE2FA3347112}" srcId="{CC3995BD-6D5C-470E-BF83-61F91ABA8A59}" destId="{5FE3E653-3D71-4FB0-B9D8-5FA453DAC6D2}" srcOrd="1" destOrd="0" parTransId="{A67B1404-EEA2-4EDE-838C-96D5B78C2A3F}" sibTransId="{968DC8B4-1F02-4AA0-AB8A-A1AB0BC1BC96}"/>
    <dgm:cxn modelId="{FE0831A7-B86B-400D-BFE3-62D27AD09248}" type="presOf" srcId="{76CB79B1-44CE-4CBF-AA4C-5AAA6F4C9B72}" destId="{A7C93AAE-4F06-4D94-84AD-C7A259F2544E}" srcOrd="0" destOrd="0" presId="urn:microsoft.com/office/officeart/2016/7/layout/ChevronBlockProcess"/>
    <dgm:cxn modelId="{8CBC88A7-0178-4DA2-866F-310094BF0AC3}" type="presOf" srcId="{01451D62-C94E-4AF3-B600-1019F70C07C2}" destId="{A7C93AAE-4F06-4D94-84AD-C7A259F2544E}" srcOrd="0" destOrd="1" presId="urn:microsoft.com/office/officeart/2016/7/layout/ChevronBlockProcess"/>
    <dgm:cxn modelId="{D7A278B7-101C-44A5-B57D-C971BF950E01}" type="presOf" srcId="{5FE3E653-3D71-4FB0-B9D8-5FA453DAC6D2}" destId="{DB5C8D61-5414-4529-842E-FE648A5E0AD2}" srcOrd="0" destOrd="0" presId="urn:microsoft.com/office/officeart/2016/7/layout/ChevronBlockProcess"/>
    <dgm:cxn modelId="{7EEB51C4-E7CF-4322-B81A-F2145A94689E}" srcId="{0C66414D-4168-4F1D-9144-118B16551888}" destId="{B8367821-9303-4EC3-A787-90E598AFCF03}" srcOrd="0" destOrd="0" parTransId="{5DCDB30F-7390-442A-BB8D-A94B53D6C2CC}" sibTransId="{211BFBB3-8428-4DEA-818C-983665F95513}"/>
    <dgm:cxn modelId="{4F7BF5C7-D788-4AB1-8DF6-72CA998191E2}" type="presOf" srcId="{0C66414D-4168-4F1D-9144-118B16551888}" destId="{28A91AFA-E3BB-498C-86BC-A0E51723C62E}" srcOrd="0" destOrd="0" presId="urn:microsoft.com/office/officeart/2016/7/layout/ChevronBlockProcess"/>
    <dgm:cxn modelId="{87DC4BC9-111B-4D07-ABB2-5893FBBABF50}" srcId="{76CB79B1-44CE-4CBF-AA4C-5AAA6F4C9B72}" destId="{01451D62-C94E-4AF3-B600-1019F70C07C2}" srcOrd="0" destOrd="0" parTransId="{DB97B3B1-77AA-4958-8F98-C3A7F0222F09}" sibTransId="{7E3A4489-ECBE-4F46-88EC-D502A1C352D6}"/>
    <dgm:cxn modelId="{2AB740E4-E8D7-4A1E-8235-41F9039AF987}" type="presOf" srcId="{CC3995BD-6D5C-470E-BF83-61F91ABA8A59}" destId="{951A515C-4350-48DB-8DCD-024F277BFFA6}" srcOrd="0" destOrd="0" presId="urn:microsoft.com/office/officeart/2016/7/layout/ChevronBlockProcess"/>
    <dgm:cxn modelId="{9B701BF0-A084-4571-9B76-116A23DF4E6F}" type="presOf" srcId="{B8367821-9303-4EC3-A787-90E598AFCF03}" destId="{F9F372B6-8DBE-47B8-BD55-300F71B0243C}" srcOrd="0" destOrd="0" presId="urn:microsoft.com/office/officeart/2016/7/layout/ChevronBlockProcess"/>
    <dgm:cxn modelId="{17C91AFE-7658-42CE-A6D9-858B86C6B5C4}" srcId="{B8367821-9303-4EC3-A787-90E598AFCF03}" destId="{AA24ECA8-A7BA-4BAE-8CEB-42672D621C96}" srcOrd="0" destOrd="0" parTransId="{E8F9381F-8D0A-48EC-B21F-AD10331558FA}" sibTransId="{ECE33BD2-5AF3-49E9-B483-1A01E1A7AADC}"/>
    <dgm:cxn modelId="{A362BFDF-6ABB-4B9C-B46C-434796F93980}" type="presParOf" srcId="{951A515C-4350-48DB-8DCD-024F277BFFA6}" destId="{AF8297D4-A5CD-4D25-8BA5-024E90CFF84C}" srcOrd="0" destOrd="0" presId="urn:microsoft.com/office/officeart/2016/7/layout/ChevronBlockProcess"/>
    <dgm:cxn modelId="{1B4060D1-9AC1-47CA-80C1-927DD74A8067}" type="presParOf" srcId="{AF8297D4-A5CD-4D25-8BA5-024E90CFF84C}" destId="{28A91AFA-E3BB-498C-86BC-A0E51723C62E}" srcOrd="0" destOrd="0" presId="urn:microsoft.com/office/officeart/2016/7/layout/ChevronBlockProcess"/>
    <dgm:cxn modelId="{715F2AC9-1C91-43DF-AAA9-D7C73F8ABA3C}" type="presParOf" srcId="{AF8297D4-A5CD-4D25-8BA5-024E90CFF84C}" destId="{F9F372B6-8DBE-47B8-BD55-300F71B0243C}" srcOrd="1" destOrd="0" presId="urn:microsoft.com/office/officeart/2016/7/layout/ChevronBlockProcess"/>
    <dgm:cxn modelId="{AB9EE378-1E9A-409F-BC0D-DB9B5EDC85C3}" type="presParOf" srcId="{951A515C-4350-48DB-8DCD-024F277BFFA6}" destId="{BCC700A9-7920-4068-802E-6986549E72A3}" srcOrd="1" destOrd="0" presId="urn:microsoft.com/office/officeart/2016/7/layout/ChevronBlockProcess"/>
    <dgm:cxn modelId="{91F8304E-8185-4457-AB30-C06CF59FD2CA}" type="presParOf" srcId="{951A515C-4350-48DB-8DCD-024F277BFFA6}" destId="{F38038D1-906F-45D4-94EF-45C1A48D181C}" srcOrd="2" destOrd="0" presId="urn:microsoft.com/office/officeart/2016/7/layout/ChevronBlockProcess"/>
    <dgm:cxn modelId="{CE26963B-CD17-442F-999F-F603DF86BF2E}" type="presParOf" srcId="{F38038D1-906F-45D4-94EF-45C1A48D181C}" destId="{DB5C8D61-5414-4529-842E-FE648A5E0AD2}" srcOrd="0" destOrd="0" presId="urn:microsoft.com/office/officeart/2016/7/layout/ChevronBlockProcess"/>
    <dgm:cxn modelId="{54EA6975-542A-4A5B-B291-E9F94F636D89}" type="presParOf" srcId="{F38038D1-906F-45D4-94EF-45C1A48D181C}" destId="{A7C93AAE-4F06-4D94-84AD-C7A259F2544E}" srcOrd="1" destOrd="0" presId="urn:microsoft.com/office/officeart/2016/7/layout/ChevronBlockProcess"/>
    <dgm:cxn modelId="{25B6EED1-68F6-40BD-82AE-DA2A4E9BA2DF}" type="presParOf" srcId="{951A515C-4350-48DB-8DCD-024F277BFFA6}" destId="{FBF432CD-576F-4F80-8F64-01E3CFCEFA42}" srcOrd="3" destOrd="0" presId="urn:microsoft.com/office/officeart/2016/7/layout/ChevronBlockProcess"/>
    <dgm:cxn modelId="{D21D0F0F-9CBB-4C64-A343-ADB8F3D59516}" type="presParOf" srcId="{951A515C-4350-48DB-8DCD-024F277BFFA6}" destId="{2123C34D-66CF-4AAC-A843-FE8F2857C52B}" srcOrd="4" destOrd="0" presId="urn:microsoft.com/office/officeart/2016/7/layout/ChevronBlockProcess"/>
    <dgm:cxn modelId="{144F42E7-1296-451A-A607-C85C6852A54E}" type="presParOf" srcId="{2123C34D-66CF-4AAC-A843-FE8F2857C52B}" destId="{A268F5A6-8CB3-4F2F-9A24-7988A2AACA6F}" srcOrd="0" destOrd="0" presId="urn:microsoft.com/office/officeart/2016/7/layout/ChevronBlockProcess"/>
    <dgm:cxn modelId="{083B3401-6726-4127-A0E2-F7C6CEB31CD6}" type="presParOf" srcId="{2123C34D-66CF-4AAC-A843-FE8F2857C52B}" destId="{A1B6621D-1BE4-4FC7-8357-C6FF279E0DF7}"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5B527-6EB9-4390-89A5-CA02F2BDAC63}">
      <dsp:nvSpPr>
        <dsp:cNvPr id="0" name=""/>
        <dsp:cNvSpPr/>
      </dsp:nvSpPr>
      <dsp:spPr>
        <a:xfrm>
          <a:off x="489253" y="1011400"/>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D83E2-5C96-49C2-8B50-709D1F904A08}">
      <dsp:nvSpPr>
        <dsp:cNvPr id="0" name=""/>
        <dsp:cNvSpPr/>
      </dsp:nvSpPr>
      <dsp:spPr>
        <a:xfrm>
          <a:off x="4405"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Welcome from the SBE</a:t>
          </a:r>
        </a:p>
      </dsp:txBody>
      <dsp:txXfrm>
        <a:off x="4405" y="2069445"/>
        <a:ext cx="1763085" cy="705234"/>
      </dsp:txXfrm>
    </dsp:sp>
    <dsp:sp modelId="{59923F5B-7FA0-43E4-BBB7-14B093826529}">
      <dsp:nvSpPr>
        <dsp:cNvPr id="0" name=""/>
        <dsp:cNvSpPr/>
      </dsp:nvSpPr>
      <dsp:spPr>
        <a:xfrm>
          <a:off x="2560879" y="1011400"/>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6FF5D-3214-4988-A68E-0E94997A5017}">
      <dsp:nvSpPr>
        <dsp:cNvPr id="0" name=""/>
        <dsp:cNvSpPr/>
      </dsp:nvSpPr>
      <dsp:spPr>
        <a:xfrm>
          <a:off x="2076031"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Background on the school recognition system</a:t>
          </a:r>
        </a:p>
      </dsp:txBody>
      <dsp:txXfrm>
        <a:off x="2076031" y="2069445"/>
        <a:ext cx="1763085" cy="705234"/>
      </dsp:txXfrm>
    </dsp:sp>
    <dsp:sp modelId="{48482564-7E30-4F39-B676-AD90B63B29A2}">
      <dsp:nvSpPr>
        <dsp:cNvPr id="0" name=""/>
        <dsp:cNvSpPr/>
      </dsp:nvSpPr>
      <dsp:spPr>
        <a:xfrm>
          <a:off x="4632505" y="1011400"/>
          <a:ext cx="793388" cy="79338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11995-AC0F-4740-9212-C58208B99857}">
      <dsp:nvSpPr>
        <dsp:cNvPr id="0" name=""/>
        <dsp:cNvSpPr/>
      </dsp:nvSpPr>
      <dsp:spPr>
        <a:xfrm>
          <a:off x="4147657"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How schools are identified for recognition</a:t>
          </a:r>
        </a:p>
      </dsp:txBody>
      <dsp:txXfrm>
        <a:off x="4147657" y="2069445"/>
        <a:ext cx="1763085" cy="705234"/>
      </dsp:txXfrm>
    </dsp:sp>
    <dsp:sp modelId="{A8D0B03A-7223-4F13-B3F0-4989502905F4}">
      <dsp:nvSpPr>
        <dsp:cNvPr id="0" name=""/>
        <dsp:cNvSpPr/>
      </dsp:nvSpPr>
      <dsp:spPr>
        <a:xfrm>
          <a:off x="6704131" y="1011400"/>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850F8-47C4-43FA-B62C-D9BB8AD878BB}">
      <dsp:nvSpPr>
        <dsp:cNvPr id="0" name=""/>
        <dsp:cNvSpPr/>
      </dsp:nvSpPr>
      <dsp:spPr>
        <a:xfrm>
          <a:off x="6219283"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Where to find more information</a:t>
          </a:r>
        </a:p>
      </dsp:txBody>
      <dsp:txXfrm>
        <a:off x="6219283" y="2069445"/>
        <a:ext cx="1763085" cy="705234"/>
      </dsp:txXfrm>
    </dsp:sp>
    <dsp:sp modelId="{5DFE1E9B-8DC9-4B5D-9707-53ABDAEF63FB}">
      <dsp:nvSpPr>
        <dsp:cNvPr id="0" name=""/>
        <dsp:cNvSpPr/>
      </dsp:nvSpPr>
      <dsp:spPr>
        <a:xfrm>
          <a:off x="8775757" y="1011400"/>
          <a:ext cx="793388" cy="79338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9A0D2-15A1-4CA4-9914-0656CC9A38CE}">
      <dsp:nvSpPr>
        <dsp:cNvPr id="0" name=""/>
        <dsp:cNvSpPr/>
      </dsp:nvSpPr>
      <dsp:spPr>
        <a:xfrm>
          <a:off x="8290908"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Navigating the data files</a:t>
          </a:r>
        </a:p>
      </dsp:txBody>
      <dsp:txXfrm>
        <a:off x="8290908" y="2069445"/>
        <a:ext cx="1763085" cy="70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91AFA-E3BB-498C-86BC-A0E51723C62E}">
      <dsp:nvSpPr>
        <dsp:cNvPr id="0" name=""/>
        <dsp:cNvSpPr/>
      </dsp:nvSpPr>
      <dsp:spPr>
        <a:xfrm>
          <a:off x="8593" y="23352"/>
          <a:ext cx="3401089" cy="1020326"/>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982" tIns="125982" rIns="125982" bIns="125982" numCol="1" spcCol="1270" anchor="ctr" anchorCtr="0">
          <a:noAutofit/>
        </a:bodyPr>
        <a:lstStyle/>
        <a:p>
          <a:pPr marL="0" lvl="0" indent="0" algn="ctr" defTabSz="1244600">
            <a:lnSpc>
              <a:spcPct val="90000"/>
            </a:lnSpc>
            <a:spcBef>
              <a:spcPct val="0"/>
            </a:spcBef>
            <a:spcAft>
              <a:spcPct val="35000"/>
            </a:spcAft>
            <a:buNone/>
          </a:pPr>
          <a:r>
            <a:rPr lang="en-US" sz="2800" kern="1200"/>
            <a:t>Phase 1</a:t>
          </a:r>
        </a:p>
      </dsp:txBody>
      <dsp:txXfrm>
        <a:off x="314691" y="23352"/>
        <a:ext cx="2788893" cy="1020326"/>
      </dsp:txXfrm>
    </dsp:sp>
    <dsp:sp modelId="{F9F372B6-8DBE-47B8-BD55-300F71B0243C}">
      <dsp:nvSpPr>
        <dsp:cNvPr id="0" name=""/>
        <dsp:cNvSpPr/>
      </dsp:nvSpPr>
      <dsp:spPr>
        <a:xfrm>
          <a:off x="8593" y="1043679"/>
          <a:ext cx="3094991" cy="269832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4573" tIns="244573" rIns="244573" bIns="489146" numCol="1" spcCol="1270" anchor="t" anchorCtr="0">
          <a:noAutofit/>
        </a:bodyPr>
        <a:lstStyle/>
        <a:p>
          <a:pPr marL="0" lvl="0" indent="0" algn="l" defTabSz="889000">
            <a:lnSpc>
              <a:spcPct val="90000"/>
            </a:lnSpc>
            <a:spcBef>
              <a:spcPct val="0"/>
            </a:spcBef>
            <a:spcAft>
              <a:spcPct val="35000"/>
            </a:spcAft>
            <a:buNone/>
          </a:pPr>
          <a:r>
            <a:rPr lang="en-US" sz="2000" kern="1200"/>
            <a:t>Phase 1</a:t>
          </a:r>
        </a:p>
        <a:p>
          <a:pPr marL="171450" lvl="1" indent="-171450" algn="l" defTabSz="711200">
            <a:lnSpc>
              <a:spcPct val="90000"/>
            </a:lnSpc>
            <a:spcBef>
              <a:spcPct val="0"/>
            </a:spcBef>
            <a:spcAft>
              <a:spcPct val="15000"/>
            </a:spcAft>
            <a:buChar char="•"/>
          </a:pPr>
          <a:r>
            <a:rPr lang="en-US" sz="1600" kern="1200"/>
            <a:t>Spring 2019: recognized 216 schools, via three routes, relying primarily on the All Students group </a:t>
          </a:r>
        </a:p>
      </dsp:txBody>
      <dsp:txXfrm>
        <a:off x="8593" y="1043679"/>
        <a:ext cx="3094991" cy="2698323"/>
      </dsp:txXfrm>
    </dsp:sp>
    <dsp:sp modelId="{DB5C8D61-5414-4529-842E-FE648A5E0AD2}">
      <dsp:nvSpPr>
        <dsp:cNvPr id="0" name=""/>
        <dsp:cNvSpPr/>
      </dsp:nvSpPr>
      <dsp:spPr>
        <a:xfrm>
          <a:off x="3359136" y="23352"/>
          <a:ext cx="3401089" cy="1020326"/>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982" tIns="125982" rIns="125982" bIns="125982" numCol="1" spcCol="1270" anchor="ctr" anchorCtr="0">
          <a:noAutofit/>
        </a:bodyPr>
        <a:lstStyle/>
        <a:p>
          <a:pPr marL="0" lvl="0" indent="0" algn="ctr" defTabSz="1244600">
            <a:lnSpc>
              <a:spcPct val="90000"/>
            </a:lnSpc>
            <a:spcBef>
              <a:spcPct val="0"/>
            </a:spcBef>
            <a:spcAft>
              <a:spcPct val="35000"/>
            </a:spcAft>
            <a:buNone/>
          </a:pPr>
          <a:r>
            <a:rPr lang="en-US" sz="2800" kern="1200"/>
            <a:t>Phase 2</a:t>
          </a:r>
        </a:p>
      </dsp:txBody>
      <dsp:txXfrm>
        <a:off x="3665234" y="23352"/>
        <a:ext cx="2788893" cy="1020326"/>
      </dsp:txXfrm>
    </dsp:sp>
    <dsp:sp modelId="{A7C93AAE-4F06-4D94-84AD-C7A259F2544E}">
      <dsp:nvSpPr>
        <dsp:cNvPr id="0" name=""/>
        <dsp:cNvSpPr/>
      </dsp:nvSpPr>
      <dsp:spPr>
        <a:xfrm>
          <a:off x="3359136" y="1043679"/>
          <a:ext cx="3094991" cy="269832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4573" tIns="244573" rIns="244573" bIns="489146" numCol="1" spcCol="1270" anchor="t" anchorCtr="0">
          <a:noAutofit/>
        </a:bodyPr>
        <a:lstStyle/>
        <a:p>
          <a:pPr marL="0" lvl="0" indent="0" algn="l" defTabSz="889000">
            <a:lnSpc>
              <a:spcPct val="90000"/>
            </a:lnSpc>
            <a:spcBef>
              <a:spcPct val="0"/>
            </a:spcBef>
            <a:spcAft>
              <a:spcPct val="35000"/>
            </a:spcAft>
            <a:buNone/>
          </a:pPr>
          <a:r>
            <a:rPr lang="en-US" sz="2000" kern="1200"/>
            <a:t>Phase 2</a:t>
          </a:r>
        </a:p>
        <a:p>
          <a:pPr marL="171450" lvl="1" indent="-171450" algn="l" defTabSz="711200">
            <a:lnSpc>
              <a:spcPct val="90000"/>
            </a:lnSpc>
            <a:spcBef>
              <a:spcPct val="0"/>
            </a:spcBef>
            <a:spcAft>
              <a:spcPct val="15000"/>
            </a:spcAft>
            <a:buChar char="•"/>
          </a:pPr>
          <a:r>
            <a:rPr lang="en-US" sz="1600" kern="1200" dirty="0"/>
            <a:t>Spring 2020: recognizes 391 schools, via three routes, with Growth by student groups added to the methodology. </a:t>
          </a:r>
        </a:p>
      </dsp:txBody>
      <dsp:txXfrm>
        <a:off x="3359136" y="1043679"/>
        <a:ext cx="3094991" cy="2698323"/>
      </dsp:txXfrm>
    </dsp:sp>
    <dsp:sp modelId="{A268F5A6-8CB3-4F2F-9A24-7988A2AACA6F}">
      <dsp:nvSpPr>
        <dsp:cNvPr id="0" name=""/>
        <dsp:cNvSpPr/>
      </dsp:nvSpPr>
      <dsp:spPr>
        <a:xfrm>
          <a:off x="6709678" y="23352"/>
          <a:ext cx="3401089" cy="1020326"/>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982" tIns="125982" rIns="125982" bIns="125982" numCol="1" spcCol="1270" anchor="ctr" anchorCtr="0">
          <a:noAutofit/>
        </a:bodyPr>
        <a:lstStyle/>
        <a:p>
          <a:pPr marL="0" lvl="0" indent="0" algn="ctr" defTabSz="1244600">
            <a:lnSpc>
              <a:spcPct val="90000"/>
            </a:lnSpc>
            <a:spcBef>
              <a:spcPct val="0"/>
            </a:spcBef>
            <a:spcAft>
              <a:spcPct val="35000"/>
            </a:spcAft>
            <a:buNone/>
          </a:pPr>
          <a:r>
            <a:rPr lang="en-US" sz="2800" kern="1200"/>
            <a:t>Phase 3</a:t>
          </a:r>
        </a:p>
      </dsp:txBody>
      <dsp:txXfrm>
        <a:off x="7015776" y="23352"/>
        <a:ext cx="2788893" cy="1020326"/>
      </dsp:txXfrm>
    </dsp:sp>
    <dsp:sp modelId="{A1B6621D-1BE4-4FC7-8357-C6FF279E0DF7}">
      <dsp:nvSpPr>
        <dsp:cNvPr id="0" name=""/>
        <dsp:cNvSpPr/>
      </dsp:nvSpPr>
      <dsp:spPr>
        <a:xfrm>
          <a:off x="6709678" y="1043679"/>
          <a:ext cx="3094991" cy="269832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4573" tIns="244573" rIns="244573" bIns="489146" numCol="1" spcCol="1270" anchor="t" anchorCtr="0">
          <a:noAutofit/>
        </a:bodyPr>
        <a:lstStyle/>
        <a:p>
          <a:pPr marL="0" lvl="0" indent="0" algn="l" defTabSz="889000">
            <a:lnSpc>
              <a:spcPct val="90000"/>
            </a:lnSpc>
            <a:spcBef>
              <a:spcPct val="0"/>
            </a:spcBef>
            <a:spcAft>
              <a:spcPct val="35000"/>
            </a:spcAft>
            <a:buNone/>
          </a:pPr>
          <a:r>
            <a:rPr lang="en-US" sz="2000" kern="1200"/>
            <a:t>Phase 3</a:t>
          </a:r>
        </a:p>
        <a:p>
          <a:pPr marL="171450" lvl="1" indent="-171450" algn="l" defTabSz="711200">
            <a:lnSpc>
              <a:spcPct val="90000"/>
            </a:lnSpc>
            <a:spcBef>
              <a:spcPct val="0"/>
            </a:spcBef>
            <a:spcAft>
              <a:spcPct val="15000"/>
            </a:spcAft>
            <a:buChar char="•"/>
          </a:pPr>
          <a:r>
            <a:rPr lang="en-US" sz="1600" kern="1200"/>
            <a:t>Spring 2021: expected to explore the inclusion of qualitative, locally derived data and will be complicated by the cancellation of the spring 2020 statewide assessment administration.</a:t>
          </a:r>
        </a:p>
      </dsp:txBody>
      <dsp:txXfrm>
        <a:off x="6709678" y="1043679"/>
        <a:ext cx="3094991" cy="269832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65DD71D7-55AC-46BD-81B3-09AB2F9EFBD8}" type="datetimeFigureOut">
              <a:rPr lang="en-US" smtClean="0"/>
              <a:t>4/17/2020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1F89424F-BB59-4F4E-9822-4CA3E770FFD2}" type="datetimeFigureOut">
              <a:rPr lang="en-US" smtClean="0"/>
              <a:t>4/17/2020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71103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01CE58-D042-4FA3-BE53-A361EB7E6A69}" type="datetime1">
              <a:rPr lang="en-US" smtClean="0"/>
              <a:t>4/17/2020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6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ABE46-4D89-4F6D-B2D3-136AC6AFDF39}" type="datetime1">
              <a:rPr lang="en-US" smtClean="0"/>
              <a:t>4/17/2020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70894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FBDE83-A487-4A1C-B05D-45412FC9F7EE}" type="datetime1">
              <a:rPr lang="en-US" smtClean="0"/>
              <a:t>4/17/2020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9" name="Rectangle 8">
            <a:extLst>
              <a:ext uri="{FF2B5EF4-FFF2-40B4-BE49-F238E27FC236}">
                <a16:creationId xmlns:a16="http://schemas.microsoft.com/office/drawing/2014/main" id="{D5DEB7CA-96E1-4511-9D9D-7CC0F2791018}"/>
              </a:ext>
            </a:extLst>
          </p:cNvPr>
          <p:cNvSpPr/>
          <p:nvPr userDrawn="1"/>
        </p:nvSpPr>
        <p:spPr>
          <a:xfrm>
            <a:off x="9391650" y="0"/>
            <a:ext cx="1820833" cy="682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97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37B8F3-3793-45A3-83F0-DBED8876FCA3}"/>
              </a:ext>
            </a:extLst>
          </p:cNvPr>
          <p:cNvSpPr/>
          <p:nvPr userDrawn="1"/>
        </p:nvSpPr>
        <p:spPr>
          <a:xfrm>
            <a:off x="0" y="6343650"/>
            <a:ext cx="12258675" cy="514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marL="0">
              <a:defRPr/>
            </a:lvl1pPr>
          </a:lstStyle>
          <a:p>
            <a:r>
              <a:rPr lang="en-US"/>
              <a:t>Click to edit Master title style</a:t>
            </a:r>
          </a:p>
        </p:txBody>
      </p:sp>
      <p:sp>
        <p:nvSpPr>
          <p:cNvPr id="5" name="Text Placeholder 4"/>
          <p:cNvSpPr>
            <a:spLocks noGrp="1"/>
          </p:cNvSpPr>
          <p:nvPr>
            <p:ph type="body" sz="quarter" idx="13"/>
          </p:nvPr>
        </p:nvSpPr>
        <p:spPr>
          <a:xfrm>
            <a:off x="1096963" y="1839913"/>
            <a:ext cx="10058400" cy="4503737"/>
          </a:xfrm>
        </p:spPr>
        <p:txBody>
          <a:bodyPr/>
          <a:lstStyle>
            <a:lvl1pPr marL="285750" indent="-285750">
              <a:buFont typeface="Wingdings" panose="05000000000000000000" pitchFamily="2" charset="2"/>
              <a:buChar char="§"/>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470504-8333-4446-B84A-5799F1129BDF}" type="datetime1">
              <a:rPr lang="en-US" smtClean="0"/>
              <a:t>4/17/2020</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2391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lumMod val="85000"/>
                    <a:lumOff val="15000"/>
                  </a:schemeClr>
                </a:solidFill>
              </a:defRPr>
            </a:lvl1pPr>
          </a:lstStyle>
          <a:p>
            <a:r>
              <a:rPr lang="en-US"/>
              <a:t>Click to edit Master title style</a:t>
            </a:r>
          </a:p>
        </p:txBody>
      </p:sp>
      <p:sp>
        <p:nvSpPr>
          <p:cNvPr id="5" name="Chart Placeholder 4"/>
          <p:cNvSpPr>
            <a:spLocks noGrp="1"/>
          </p:cNvSpPr>
          <p:nvPr>
            <p:ph type="chart" sz="quarter" idx="13"/>
          </p:nvPr>
        </p:nvSpPr>
        <p:spPr>
          <a:xfrm>
            <a:off x="1097280" y="1971675"/>
            <a:ext cx="10058400" cy="4488110"/>
          </a:xfrm>
        </p:spPr>
        <p:txBody>
          <a:bodyPr/>
          <a:lstStyle>
            <a:lvl1pPr marL="0" indent="0">
              <a:buFontTx/>
              <a:buNone/>
              <a:defRPr/>
            </a:lvl1pPr>
          </a:lstStyle>
          <a:p>
            <a:r>
              <a:rPr lang="en-US"/>
              <a:t>Click icon to add chart</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0186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p:nvSpPr>
        <p:spPr>
          <a:xfrm>
            <a:off x="9346" y="6058091"/>
            <a:ext cx="12188825" cy="91440"/>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6033" y="4251959"/>
            <a:ext cx="12207240" cy="91440"/>
          </a:xfrm>
          <a:prstGeom prst="rect">
            <a:avLst/>
          </a:prstGeom>
          <a:solidFill>
            <a:srgbClr val="B0A097"/>
          </a:solidFill>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346" y="4343399"/>
            <a:ext cx="12182654" cy="170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517880" y="4530188"/>
            <a:ext cx="11159414" cy="786296"/>
          </a:xfrm>
        </p:spPr>
        <p:txBody>
          <a:bodyPr anchor="b">
            <a:normAutofit/>
          </a:bodyPr>
          <a:lstStyle>
            <a:lvl1pPr algn="ctr">
              <a:lnSpc>
                <a:spcPct val="85000"/>
              </a:lnSpc>
              <a:defRPr sz="3300" b="0" spc="110" baseline="0">
                <a:solidFill>
                  <a:schemeClr val="tx1">
                    <a:lumMod val="85000"/>
                    <a:lumOff val="15000"/>
                  </a:schemeClr>
                </a:solidFill>
              </a:defRPr>
            </a:lvl1pPr>
          </a:lstStyle>
          <a:p>
            <a:r>
              <a:rPr lang="en-US"/>
              <a:t>Click to edit Master title style</a:t>
            </a:r>
          </a:p>
        </p:txBody>
      </p:sp>
      <p:sp>
        <p:nvSpPr>
          <p:cNvPr id="4" name="Date Placeholder 3"/>
          <p:cNvSpPr>
            <a:spLocks noGrp="1"/>
          </p:cNvSpPr>
          <p:nvPr userDrawn="1">
            <p:ph type="dt" sz="half" idx="10"/>
          </p:nvPr>
        </p:nvSpPr>
        <p:spPr/>
        <p:txBody>
          <a:bodyPr/>
          <a:lstStyle>
            <a:lvl1pPr>
              <a:defRPr>
                <a:solidFill>
                  <a:schemeClr val="tx1"/>
                </a:solidFill>
              </a:defRPr>
            </a:lvl1pPr>
          </a:lstStyle>
          <a:p>
            <a:fld id="{BF87F88C-DEFF-415B-A9EB-8E7C1FDBD744}" type="datetime1">
              <a:rPr lang="en-US" smtClean="0"/>
              <a:t>4/17/2020</a:t>
            </a:fld>
            <a:endParaRPr lang="en-US"/>
          </a:p>
        </p:txBody>
      </p:sp>
      <p:sp>
        <p:nvSpPr>
          <p:cNvPr id="5" name="Footer Placeholder 4"/>
          <p:cNvSpPr>
            <a:spLocks noGrp="1"/>
          </p:cNvSpPr>
          <p:nvPr userDrawn="1">
            <p:ph type="ftr" sz="quarter" idx="11"/>
          </p:nvPr>
        </p:nvSpPr>
        <p:spPr/>
        <p:txBody>
          <a:bodyPr/>
          <a:lstStyle>
            <a:lvl1pPr>
              <a:defRPr>
                <a:solidFill>
                  <a:schemeClr val="tx1"/>
                </a:solidFill>
              </a:defRPr>
            </a:lvl1pPr>
          </a:lstStyle>
          <a:p>
            <a:r>
              <a:rPr lang="en-US"/>
              <a:t>Add a footer</a:t>
            </a:r>
          </a:p>
        </p:txBody>
      </p:sp>
      <p:sp>
        <p:nvSpPr>
          <p:cNvPr id="6" name="Slide Number Placeholder 5"/>
          <p:cNvSpPr>
            <a:spLocks noGrp="1"/>
          </p:cNvSpPr>
          <p:nvPr userDrawn="1">
            <p:ph type="sldNum" sz="quarter" idx="12"/>
          </p:nvPr>
        </p:nvSpPr>
        <p:spPr/>
        <p:txBody>
          <a:bodyPr/>
          <a:lstStyle>
            <a:lvl1pPr>
              <a:defRPr>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3181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lumMod val="85000"/>
                    <a:lumOff val="15000"/>
                  </a:schemeClr>
                </a:solidFill>
              </a:defRPr>
            </a:lvl1pPr>
          </a:lstStyle>
          <a:p>
            <a:r>
              <a:rPr lang="en-US"/>
              <a:t>Click to edit Master title style</a:t>
            </a:r>
          </a:p>
        </p:txBody>
      </p:sp>
      <p:sp>
        <p:nvSpPr>
          <p:cNvPr id="4" name="Picture Placeholder 3"/>
          <p:cNvSpPr>
            <a:spLocks noGrp="1"/>
          </p:cNvSpPr>
          <p:nvPr>
            <p:ph type="pic" sz="quarter" idx="13" hasCustomPrompt="1"/>
          </p:nvPr>
        </p:nvSpPr>
        <p:spPr>
          <a:xfrm>
            <a:off x="1096963" y="1971675"/>
            <a:ext cx="10058717" cy="4286250"/>
          </a:xfrm>
        </p:spPr>
        <p:txBody>
          <a:bodyPr/>
          <a:lstStyle>
            <a:lvl1pPr marL="0" indent="0">
              <a:buFontTx/>
              <a:buNone/>
              <a:defRPr baseline="0"/>
            </a:lvl1pPr>
          </a:lstStyle>
          <a:p>
            <a:r>
              <a:rPr lang="en-US"/>
              <a:t>Click to insert photo</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24658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6741796" cy="402336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a:t>Edit Master text styles</a:t>
            </a:r>
          </a:p>
        </p:txBody>
      </p:sp>
      <p:sp>
        <p:nvSpPr>
          <p:cNvPr id="9" name="Text Placeholder 8"/>
          <p:cNvSpPr>
            <a:spLocks noGrp="1"/>
          </p:cNvSpPr>
          <p:nvPr>
            <p:ph type="body" sz="quarter" idx="13" hasCustomPrompt="1"/>
          </p:nvPr>
        </p:nvSpPr>
        <p:spPr>
          <a:xfrm>
            <a:off x="8001000" y="1846263"/>
            <a:ext cx="3154363" cy="4189412"/>
          </a:xfrm>
        </p:spPr>
        <p:txBody>
          <a:bodyPr/>
          <a:lstStyle>
            <a:lvl1pPr marL="0" indent="0">
              <a:buFontTx/>
              <a:buNone/>
              <a:defRPr/>
            </a:lvl1pPr>
          </a:lstStyle>
          <a:p>
            <a:pPr lvl="0"/>
            <a:r>
              <a:rPr lang="en-US"/>
              <a:t>Caption text</a:t>
            </a:r>
          </a:p>
        </p:txBody>
      </p:sp>
      <p:sp>
        <p:nvSpPr>
          <p:cNvPr id="5" name="Date Placeholder 4"/>
          <p:cNvSpPr>
            <a:spLocks noGrp="1"/>
          </p:cNvSpPr>
          <p:nvPr>
            <p:ph type="dt" sz="half" idx="10"/>
          </p:nvPr>
        </p:nvSpPr>
        <p:spPr/>
        <p:txBody>
          <a:bodyPr/>
          <a:lstStyle/>
          <a:p>
            <a:fld id="{EF9AFC22-3E17-4B54-A758-8A8C50EF75BC}" type="datetime1">
              <a:rPr lang="en-US" smtClean="0"/>
              <a:t>4/17/2020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3562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Tex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9" name="Text Placeholder 8"/>
          <p:cNvSpPr>
            <a:spLocks noGrp="1"/>
          </p:cNvSpPr>
          <p:nvPr>
            <p:ph type="body" sz="quarter" idx="13"/>
          </p:nvPr>
        </p:nvSpPr>
        <p:spPr>
          <a:xfrm>
            <a:off x="1096962" y="1846262"/>
            <a:ext cx="502920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4"/>
          </p:nvPr>
        </p:nvSpPr>
        <p:spPr>
          <a:xfrm>
            <a:off x="6261100" y="1846263"/>
            <a:ext cx="4894263" cy="4022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A0127E-EE6C-4EEA-A0F3-CEB506F0DB14}" type="datetime1">
              <a:rPr lang="en-US" smtClean="0"/>
              <a:t>4/17/2020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8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 Text">
    <p:spTree>
      <p:nvGrpSpPr>
        <p:cNvPr id="1" name=""/>
        <p:cNvGrpSpPr/>
        <p:nvPr/>
      </p:nvGrpSpPr>
      <p:grpSpPr>
        <a:xfrm>
          <a:off x="0" y="0"/>
          <a:ext cx="0" cy="0"/>
          <a:chOff x="0" y="0"/>
          <a:chExt cx="0" cy="0"/>
        </a:xfrm>
      </p:grpSpPr>
      <p:sp>
        <p:nvSpPr>
          <p:cNvPr id="10" name="Title 9"/>
          <p:cNvSpPr>
            <a:spLocks noGrp="1"/>
          </p:cNvSpPr>
          <p:nvPr>
            <p:ph type="title"/>
          </p:nvPr>
        </p:nvSpPr>
        <p:spPr>
          <a:xfrm>
            <a:off x="1097280" y="334228"/>
            <a:ext cx="10058400" cy="133264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p:cNvSpPr>
            <a:spLocks noGrp="1"/>
          </p:cNvSpPr>
          <p:nvPr>
            <p:ph type="body" sz="quarter" idx="13"/>
          </p:nvPr>
        </p:nvSpPr>
        <p:spPr>
          <a:xfrm>
            <a:off x="1096963" y="2617788"/>
            <a:ext cx="4938712" cy="3374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Text Placeholder 12"/>
          <p:cNvSpPr>
            <a:spLocks noGrp="1"/>
          </p:cNvSpPr>
          <p:nvPr>
            <p:ph type="body" sz="quarter" idx="14"/>
          </p:nvPr>
        </p:nvSpPr>
        <p:spPr>
          <a:xfrm>
            <a:off x="6218238" y="2617788"/>
            <a:ext cx="4937125" cy="3374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70418-C470-4324-8337-D1BACF804844}" type="datetime1">
              <a:rPr lang="en-US" smtClean="0"/>
              <a:t>4/17/2020</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826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Large Media Content">
    <p:spTree>
      <p:nvGrpSpPr>
        <p:cNvPr id="1" name=""/>
        <p:cNvGrpSpPr/>
        <p:nvPr/>
      </p:nvGrpSpPr>
      <p:grpSpPr>
        <a:xfrm>
          <a:off x="0" y="0"/>
          <a:ext cx="0" cy="0"/>
          <a:chOff x="0" y="0"/>
          <a:chExt cx="0" cy="0"/>
        </a:xfrm>
      </p:grpSpPr>
      <p:sp>
        <p:nvSpPr>
          <p:cNvPr id="8" name="Title 7"/>
          <p:cNvSpPr>
            <a:spLocks noGrp="1"/>
          </p:cNvSpPr>
          <p:nvPr>
            <p:ph type="title"/>
          </p:nvPr>
        </p:nvSpPr>
        <p:spPr>
          <a:xfrm>
            <a:off x="240030" y="162779"/>
            <a:ext cx="10856596" cy="294422"/>
          </a:xfrm>
        </p:spPr>
        <p:txBody>
          <a:bodyPr/>
          <a:lstStyle>
            <a:lvl1pPr>
              <a:defRPr sz="2400"/>
            </a:lvl1pPr>
          </a:lstStyle>
          <a:p>
            <a:r>
              <a:rPr lang="en-US"/>
              <a:t>Click to edit Master title style</a:t>
            </a:r>
          </a:p>
        </p:txBody>
      </p:sp>
      <p:sp>
        <p:nvSpPr>
          <p:cNvPr id="3" name="Content Placeholder 2"/>
          <p:cNvSpPr>
            <a:spLocks noGrp="1"/>
          </p:cNvSpPr>
          <p:nvPr>
            <p:ph sz="half" idx="1"/>
          </p:nvPr>
        </p:nvSpPr>
        <p:spPr>
          <a:xfrm>
            <a:off x="240030" y="457201"/>
            <a:ext cx="10856595" cy="6002584"/>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a:t>Edit Master text styles</a:t>
            </a:r>
          </a:p>
        </p:txBody>
      </p:sp>
      <p:sp>
        <p:nvSpPr>
          <p:cNvPr id="5" name="Date Placeholder 4"/>
          <p:cNvSpPr>
            <a:spLocks noGrp="1"/>
          </p:cNvSpPr>
          <p:nvPr>
            <p:ph type="dt" sz="half" idx="10"/>
          </p:nvPr>
        </p:nvSpPr>
        <p:spPr/>
        <p:txBody>
          <a:bodyPr/>
          <a:lstStyle/>
          <a:p>
            <a:fld id="{5CD833D4-7A87-410D-87FB-ABAD1B5BABCD}" type="datetime1">
              <a:rPr lang="en-US" smtClean="0"/>
              <a:t>4/17/2020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034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389E8-EBF2-4FC9-9AB1-1FFA989D637D}" type="datetime1">
              <a:rPr lang="en-US" smtClean="0"/>
              <a:t>4/17/2020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7222610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C389E8-EBF2-4FC9-9AB1-1FFA989D637D}" type="datetime1">
              <a:rPr lang="en-US" smtClean="0"/>
              <a:t>4/17/2020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4707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389E8-EBF2-4FC9-9AB1-1FFA989D637D}" type="datetime1">
              <a:rPr lang="en-US" smtClean="0"/>
              <a:t>4/17/2020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9142724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C389E8-EBF2-4FC9-9AB1-1FFA989D637D}" type="datetime1">
              <a:rPr lang="en-US" smtClean="0"/>
              <a:t>4/17/2020</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81994545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3A503E-E2A2-4FAF-BB2C-D641B3155DE4}" type="datetime1">
              <a:rPr lang="en-US" smtClean="0"/>
              <a:t>4/17/2020</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27843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974F5B-5BF5-4D4C-8E8B-C2E08706DBA2}" type="datetime1">
              <a:rPr lang="en-US" smtClean="0"/>
              <a:t>4/17/2020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40609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3C389E8-EBF2-4FC9-9AB1-1FFA989D637D}" type="datetime1">
              <a:rPr lang="en-US" smtClean="0"/>
              <a:t>4/17/2020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Add a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39056589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C389E8-EBF2-4FC9-9AB1-1FFA989D637D}" type="datetime1">
              <a:rPr lang="en-US" smtClean="0"/>
              <a:t>4/17/2020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5166023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3C389E8-EBF2-4FC9-9AB1-1FFA989D637D}" type="datetime1">
              <a:rPr lang="en-US" smtClean="0"/>
              <a:t>4/17/2020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1375A4-56A4-47D6-9801-1991572033F7}"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5874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672" r:id="rId14"/>
    <p:sldLayoutId id="2147483677" r:id="rId15"/>
    <p:sldLayoutId id="2147483675" r:id="rId16"/>
    <p:sldLayoutId id="2147483678" r:id="rId17"/>
    <p:sldLayoutId id="2147483679" r:id="rId18"/>
    <p:sldLayoutId id="2147483676"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Andrew.Parr@k12.wa.us" TargetMode="External"/><Relationship Id="rId2" Type="http://schemas.openxmlformats.org/officeDocument/2006/relationships/hyperlink" Target="mailto:Randy.Spaulding@k12.wa.us" TargetMode="External"/><Relationship Id="rId1" Type="http://schemas.openxmlformats.org/officeDocument/2006/relationships/slideLayout" Target="../slideLayouts/slideLayout12.xml"/><Relationship Id="rId4" Type="http://schemas.openxmlformats.org/officeDocument/2006/relationships/hyperlink" Target="mailto:Stephanie.Davidsmeyer@k12.wa.us"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41110" y="639097"/>
            <a:ext cx="3401961" cy="3686015"/>
          </a:xfrm>
        </p:spPr>
        <p:txBody>
          <a:bodyPr>
            <a:normAutofit/>
          </a:bodyPr>
          <a:lstStyle/>
          <a:p>
            <a:r>
              <a:rPr lang="en-US" sz="4600" dirty="0">
                <a:latin typeface="Segoe UI" panose="020B0502040204020203" pitchFamily="34" charset="0"/>
                <a:cs typeface="Segoe UI" panose="020B0502040204020203" pitchFamily="34" charset="0"/>
              </a:rPr>
              <a:t>School Recognition 2018-19</a:t>
            </a:r>
          </a:p>
        </p:txBody>
      </p:sp>
      <p:sp>
        <p:nvSpPr>
          <p:cNvPr id="3" name="Subtitle 2"/>
          <p:cNvSpPr>
            <a:spLocks noGrp="1"/>
          </p:cNvSpPr>
          <p:nvPr>
            <p:ph type="subTitle" idx="1"/>
          </p:nvPr>
        </p:nvSpPr>
        <p:spPr>
          <a:xfrm>
            <a:off x="8141110" y="4455621"/>
            <a:ext cx="3417990" cy="1238616"/>
          </a:xfrm>
        </p:spPr>
        <p:txBody>
          <a:bodyPr vert="horz" lIns="91440" tIns="45720" rIns="91440" bIns="45720" rtlCol="0">
            <a:normAutofit/>
          </a:bodyPr>
          <a:lstStyle/>
          <a:p>
            <a:endParaRPr lang="en-US" sz="2000" dirty="0">
              <a:solidFill>
                <a:schemeClr val="tx1">
                  <a:lumMod val="85000"/>
                  <a:lumOff val="15000"/>
                </a:schemeClr>
              </a:solidFill>
              <a:latin typeface="Segoe UI" panose="020B0502040204020203" pitchFamily="34" charset="0"/>
              <a:cs typeface="Segoe UI" panose="020B0502040204020203" pitchFamily="34" charset="0"/>
            </a:endParaRPr>
          </a:p>
          <a:p>
            <a:r>
              <a:rPr lang="en-US" sz="2000" b="1" dirty="0">
                <a:solidFill>
                  <a:schemeClr val="tx1">
                    <a:lumMod val="85000"/>
                    <a:lumOff val="15000"/>
                  </a:schemeClr>
                </a:solidFill>
                <a:latin typeface="Segoe UI"/>
                <a:cs typeface="Segoe UI"/>
              </a:rPr>
              <a:t>April 2020</a:t>
            </a:r>
          </a:p>
        </p:txBody>
      </p:sp>
      <p:pic>
        <p:nvPicPr>
          <p:cNvPr id="7" name="Picture 6" descr="A picture containing drawing&#10;&#10;Description automatically generated">
            <a:extLst>
              <a:ext uri="{FF2B5EF4-FFF2-40B4-BE49-F238E27FC236}">
                <a16:creationId xmlns:a16="http://schemas.microsoft.com/office/drawing/2014/main" id="{FC615AED-8E1D-4FC9-9837-FEF07081B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887" y="640081"/>
            <a:ext cx="4654440" cy="5054156"/>
          </a:xfrm>
          <a:prstGeom prst="rect">
            <a:avLst/>
          </a:prstGeom>
        </p:spPr>
      </p:pic>
      <p:cxnSp>
        <p:nvCxnSpPr>
          <p:cNvPr id="14" name="Straight Connector 13">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40E5B315-592C-487A-A815-6F61A98F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D7E046CA-18CB-4F2C-A9BE-BA9720B92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6800" y="5252936"/>
            <a:ext cx="10058400" cy="1028715"/>
          </a:xfrm>
        </p:spPr>
        <p:txBody>
          <a:bodyPr>
            <a:normAutofit/>
          </a:bodyPr>
          <a:lstStyle/>
          <a:p>
            <a:pPr algn="ctr"/>
            <a:r>
              <a:rPr lang="en-US">
                <a:solidFill>
                  <a:srgbClr val="FFFFFF"/>
                </a:solidFill>
                <a:latin typeface="Segoe UI" panose="020B0502040204020203" pitchFamily="34" charset="0"/>
                <a:cs typeface="Segoe UI" panose="020B0502040204020203" pitchFamily="34" charset="0"/>
              </a:rPr>
              <a:t>Recognition Route by School Level</a:t>
            </a:r>
          </a:p>
        </p:txBody>
      </p:sp>
      <p:sp>
        <p:nvSpPr>
          <p:cNvPr id="20" name="Rectangle 15">
            <a:extLst>
              <a:ext uri="{FF2B5EF4-FFF2-40B4-BE49-F238E27FC236}">
                <a16:creationId xmlns:a16="http://schemas.microsoft.com/office/drawing/2014/main" id="{ED2F258D-E518-486A-8D50-E9A11EF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E31375A4-56A4-47D6-9801-1991572033F7}" type="slidenum">
              <a:rPr lang="en-US" smtClean="0"/>
              <a:pPr>
                <a:spcAft>
                  <a:spcPts val="600"/>
                </a:spcAft>
              </a:pPr>
              <a:t>10</a:t>
            </a:fld>
            <a:endParaRPr lang="en-US"/>
          </a:p>
        </p:txBody>
      </p:sp>
      <p:graphicFrame>
        <p:nvGraphicFramePr>
          <p:cNvPr id="7" name="Content Placeholder 6" descr="Approximately 60 percnet of the recognized schools were elementary schools."/>
          <p:cNvGraphicFramePr>
            <a:graphicFrameLocks noGrp="1"/>
          </p:cNvGraphicFramePr>
          <p:nvPr>
            <p:ph idx="1"/>
            <p:extLst>
              <p:ext uri="{D42A27DB-BD31-4B8C-83A1-F6EECF244321}">
                <p14:modId xmlns:p14="http://schemas.microsoft.com/office/powerpoint/2010/main" val="4054309100"/>
              </p:ext>
            </p:extLst>
          </p:nvPr>
        </p:nvGraphicFramePr>
        <p:xfrm>
          <a:off x="1222140" y="643467"/>
          <a:ext cx="9743132" cy="3859568"/>
        </p:xfrm>
        <a:graphic>
          <a:graphicData uri="http://schemas.openxmlformats.org/drawingml/2006/table">
            <a:tbl>
              <a:tblPr firstRow="1" firstCol="1" bandRow="1">
                <a:tableStyleId>{B301B821-A1FF-4177-AEE7-76D212191A09}</a:tableStyleId>
              </a:tblPr>
              <a:tblGrid>
                <a:gridCol w="1736172">
                  <a:extLst>
                    <a:ext uri="{9D8B030D-6E8A-4147-A177-3AD203B41FA5}">
                      <a16:colId xmlns:a16="http://schemas.microsoft.com/office/drawing/2014/main" val="333675305"/>
                    </a:ext>
                  </a:extLst>
                </a:gridCol>
                <a:gridCol w="1306666">
                  <a:extLst>
                    <a:ext uri="{9D8B030D-6E8A-4147-A177-3AD203B41FA5}">
                      <a16:colId xmlns:a16="http://schemas.microsoft.com/office/drawing/2014/main" val="468392177"/>
                    </a:ext>
                  </a:extLst>
                </a:gridCol>
                <a:gridCol w="1415556">
                  <a:extLst>
                    <a:ext uri="{9D8B030D-6E8A-4147-A177-3AD203B41FA5}">
                      <a16:colId xmlns:a16="http://schemas.microsoft.com/office/drawing/2014/main" val="1660740198"/>
                    </a:ext>
                  </a:extLst>
                </a:gridCol>
                <a:gridCol w="1306666">
                  <a:extLst>
                    <a:ext uri="{9D8B030D-6E8A-4147-A177-3AD203B41FA5}">
                      <a16:colId xmlns:a16="http://schemas.microsoft.com/office/drawing/2014/main" val="569627739"/>
                    </a:ext>
                  </a:extLst>
                </a:gridCol>
                <a:gridCol w="1415556">
                  <a:extLst>
                    <a:ext uri="{9D8B030D-6E8A-4147-A177-3AD203B41FA5}">
                      <a16:colId xmlns:a16="http://schemas.microsoft.com/office/drawing/2014/main" val="3731392620"/>
                    </a:ext>
                  </a:extLst>
                </a:gridCol>
                <a:gridCol w="1401036">
                  <a:extLst>
                    <a:ext uri="{9D8B030D-6E8A-4147-A177-3AD203B41FA5}">
                      <a16:colId xmlns:a16="http://schemas.microsoft.com/office/drawing/2014/main" val="3551830097"/>
                    </a:ext>
                  </a:extLst>
                </a:gridCol>
                <a:gridCol w="1161480">
                  <a:extLst>
                    <a:ext uri="{9D8B030D-6E8A-4147-A177-3AD203B41FA5}">
                      <a16:colId xmlns:a16="http://schemas.microsoft.com/office/drawing/2014/main" val="737662782"/>
                    </a:ext>
                  </a:extLst>
                </a:gridCol>
              </a:tblGrid>
              <a:tr h="811800">
                <a:tc>
                  <a:txBody>
                    <a:bodyPr/>
                    <a:lstStyle/>
                    <a:p>
                      <a:pPr>
                        <a:lnSpc>
                          <a:spcPct val="107000"/>
                        </a:lnSpc>
                      </a:pPr>
                      <a:endParaRPr lang="en-US" sz="1600" dirty="0">
                        <a:effectLst/>
                        <a:latin typeface="Calibri" panose="020F0502020204030204" pitchFamily="34" charset="0"/>
                        <a:cs typeface="Times New Roman" panose="02020603050405020304" pitchFamily="18"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marR="0" algn="ctr">
                        <a:lnSpc>
                          <a:spcPct val="107000"/>
                        </a:lnSpc>
                        <a:spcBef>
                          <a:spcPts val="0"/>
                        </a:spcBef>
                        <a:spcAft>
                          <a:spcPts val="0"/>
                        </a:spcAft>
                      </a:pPr>
                      <a:r>
                        <a:rPr lang="en-US" sz="1600" dirty="0">
                          <a:effectLst/>
                          <a:latin typeface="Segoe UI" panose="020B0502040204020203" pitchFamily="34" charset="0"/>
                          <a:cs typeface="Segoe UI" panose="020B0502040204020203" pitchFamily="34" charset="0"/>
                        </a:rPr>
                        <a:t>CLOSING GAPS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marR="0" algn="ctr">
                        <a:lnSpc>
                          <a:spcPct val="107000"/>
                        </a:lnSpc>
                        <a:spcBef>
                          <a:spcPts val="0"/>
                        </a:spcBef>
                        <a:spcAft>
                          <a:spcPts val="0"/>
                        </a:spcAft>
                      </a:pPr>
                      <a:r>
                        <a:rPr lang="en-US" sz="1600" dirty="0">
                          <a:effectLst/>
                          <a:latin typeface="Segoe UI" panose="020B0502040204020203" pitchFamily="34" charset="0"/>
                          <a:cs typeface="Segoe UI" panose="020B0502040204020203" pitchFamily="34" charset="0"/>
                        </a:rPr>
                        <a:t>CLOSING GAPS AND GROWTH</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marR="0" algn="ctr">
                        <a:lnSpc>
                          <a:spcPct val="107000"/>
                        </a:lnSpc>
                        <a:spcBef>
                          <a:spcPts val="0"/>
                        </a:spcBef>
                        <a:spcAft>
                          <a:spcPts val="0"/>
                        </a:spcAft>
                      </a:pPr>
                      <a:r>
                        <a:rPr lang="en-US" sz="1600" dirty="0">
                          <a:effectLst/>
                          <a:latin typeface="Segoe UI" panose="020B0502040204020203" pitchFamily="34" charset="0"/>
                          <a:cs typeface="Segoe UI" panose="020B0502040204020203" pitchFamily="34" charset="0"/>
                        </a:rPr>
                        <a:t>GROWTH</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marR="0" algn="ctr">
                        <a:lnSpc>
                          <a:spcPct val="107000"/>
                        </a:lnSpc>
                        <a:spcBef>
                          <a:spcPts val="0"/>
                        </a:spcBef>
                        <a:spcAft>
                          <a:spcPts val="0"/>
                        </a:spcAft>
                      </a:pPr>
                      <a:r>
                        <a:rPr lang="en-US" sz="1600" dirty="0">
                          <a:effectLst/>
                          <a:latin typeface="Segoe UI" panose="020B0502040204020203" pitchFamily="34" charset="0"/>
                          <a:cs typeface="Segoe UI" panose="020B0502040204020203" pitchFamily="34" charset="0"/>
                        </a:rPr>
                        <a:t>GROWTH AND ACHIEV.</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marR="0" algn="ctr">
                        <a:lnSpc>
                          <a:spcPct val="107000"/>
                        </a:lnSpc>
                        <a:spcBef>
                          <a:spcPts val="0"/>
                        </a:spcBef>
                        <a:spcAft>
                          <a:spcPts val="0"/>
                        </a:spcAft>
                      </a:pPr>
                      <a:r>
                        <a:rPr lang="en-US" sz="1600" dirty="0">
                          <a:effectLst/>
                          <a:latin typeface="Segoe UI" panose="020B0502040204020203" pitchFamily="34" charset="0"/>
                          <a:cs typeface="Segoe UI" panose="020B0502040204020203" pitchFamily="34" charset="0"/>
                        </a:rPr>
                        <a:t>ACHIEV.</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marR="0" algn="ctr">
                        <a:lnSpc>
                          <a:spcPct val="107000"/>
                        </a:lnSpc>
                        <a:spcBef>
                          <a:spcPts val="0"/>
                        </a:spcBef>
                        <a:spcAft>
                          <a:spcPts val="0"/>
                        </a:spcAft>
                      </a:pPr>
                      <a:r>
                        <a:rPr lang="en-US" sz="1600" dirty="0">
                          <a:effectLst/>
                          <a:latin typeface="Segoe UI" panose="020B0502040204020203" pitchFamily="34" charset="0"/>
                          <a:cs typeface="Segoe UI" panose="020B0502040204020203" pitchFamily="34" charset="0"/>
                        </a:rPr>
                        <a:t>TOTAL</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787803812"/>
                  </a:ext>
                </a:extLst>
              </a:tr>
              <a:tr h="610734">
                <a:tc>
                  <a:txBody>
                    <a:bodyPr/>
                    <a:lstStyle/>
                    <a:p>
                      <a:pPr marL="0" marR="0">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Elementary Schools</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dirty="0">
                          <a:solidFill>
                            <a:schemeClr val="tx1"/>
                          </a:solidFill>
                          <a:effectLst/>
                          <a:latin typeface="Segoe UI" panose="020B0502040204020203" pitchFamily="34" charset="0"/>
                          <a:cs typeface="Segoe UI" panose="020B0502040204020203" pitchFamily="34" charset="0"/>
                        </a:rPr>
                        <a:t>42</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dirty="0">
                          <a:solidFill>
                            <a:schemeClr val="tx1"/>
                          </a:solidFill>
                          <a:effectLst/>
                          <a:latin typeface="Segoe UI" panose="020B0502040204020203" pitchFamily="34" charset="0"/>
                          <a:cs typeface="Segoe UI" panose="020B0502040204020203" pitchFamily="34" charset="0"/>
                        </a:rPr>
                        <a:t>22</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139</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6</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21</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230</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658300"/>
                  </a:ext>
                </a:extLst>
              </a:tr>
              <a:tr h="325081">
                <a:tc>
                  <a:txBody>
                    <a:bodyPr/>
                    <a:lstStyle/>
                    <a:p>
                      <a:pPr marL="0" marR="0">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Middle Schools</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dirty="0">
                          <a:solidFill>
                            <a:schemeClr val="tx1"/>
                          </a:solidFill>
                          <a:effectLst/>
                          <a:latin typeface="Segoe UI" panose="020B0502040204020203" pitchFamily="34" charset="0"/>
                          <a:cs typeface="Segoe UI" panose="020B0502040204020203" pitchFamily="34" charset="0"/>
                        </a:rPr>
                        <a:t>27</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dirty="0">
                          <a:solidFill>
                            <a:schemeClr val="tx1"/>
                          </a:solidFill>
                          <a:effectLst/>
                          <a:latin typeface="Segoe UI" panose="020B0502040204020203" pitchFamily="34" charset="0"/>
                          <a:cs typeface="Segoe UI" panose="020B0502040204020203" pitchFamily="34" charset="0"/>
                        </a:rPr>
                        <a:t>6</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dirty="0">
                          <a:solidFill>
                            <a:schemeClr val="tx1"/>
                          </a:solidFill>
                          <a:effectLst/>
                          <a:latin typeface="Segoe UI" panose="020B0502040204020203" pitchFamily="34" charset="0"/>
                          <a:cs typeface="Segoe UI" panose="020B0502040204020203" pitchFamily="34" charset="0"/>
                        </a:rPr>
                        <a:t>26</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dirty="0">
                          <a:solidFill>
                            <a:schemeClr val="tx1"/>
                          </a:solidFill>
                          <a:effectLst/>
                          <a:latin typeface="Segoe UI" panose="020B0502040204020203" pitchFamily="34" charset="0"/>
                          <a:cs typeface="Segoe UI" panose="020B0502040204020203" pitchFamily="34" charset="0"/>
                        </a:rPr>
                        <a:t>0</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5</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64</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7777628"/>
                  </a:ext>
                </a:extLst>
              </a:tr>
              <a:tr h="325081">
                <a:tc>
                  <a:txBody>
                    <a:bodyPr/>
                    <a:lstStyle/>
                    <a:p>
                      <a:pPr marL="0" marR="0">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High Schools</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8</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2</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30</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dirty="0">
                          <a:solidFill>
                            <a:schemeClr val="tx1"/>
                          </a:solidFill>
                          <a:effectLst/>
                          <a:latin typeface="Segoe UI" panose="020B0502040204020203" pitchFamily="34" charset="0"/>
                          <a:cs typeface="Segoe UI" panose="020B0502040204020203" pitchFamily="34" charset="0"/>
                        </a:rPr>
                        <a:t>2</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dirty="0">
                          <a:solidFill>
                            <a:schemeClr val="tx1"/>
                          </a:solidFill>
                          <a:effectLst/>
                          <a:latin typeface="Segoe UI" panose="020B0502040204020203" pitchFamily="34" charset="0"/>
                          <a:cs typeface="Segoe UI" panose="020B0502040204020203" pitchFamily="34" charset="0"/>
                        </a:rPr>
                        <a:t>13</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55</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44273"/>
                  </a:ext>
                </a:extLst>
              </a:tr>
              <a:tr h="610734">
                <a:tc>
                  <a:txBody>
                    <a:bodyPr/>
                    <a:lstStyle/>
                    <a:p>
                      <a:pPr marL="0" marR="0">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Combined Schools</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1</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1</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4</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1</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dirty="0">
                          <a:solidFill>
                            <a:schemeClr val="tx1"/>
                          </a:solidFill>
                          <a:effectLst/>
                          <a:latin typeface="Segoe UI" panose="020B0502040204020203" pitchFamily="34" charset="0"/>
                          <a:cs typeface="Segoe UI" panose="020B0502040204020203" pitchFamily="34" charset="0"/>
                        </a:rPr>
                        <a:t>3</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10</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577471"/>
                  </a:ext>
                </a:extLst>
              </a:tr>
              <a:tr h="610734">
                <a:tc>
                  <a:txBody>
                    <a:bodyPr/>
                    <a:lstStyle/>
                    <a:p>
                      <a:pPr marL="0" marR="0">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Combined High Schools</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4</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1</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14</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0</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0" i="0" u="none" strike="noStrike">
                          <a:solidFill>
                            <a:schemeClr val="tx1"/>
                          </a:solidFill>
                          <a:effectLst/>
                          <a:latin typeface="Segoe UI" panose="020B0502040204020203" pitchFamily="34" charset="0"/>
                          <a:cs typeface="Segoe UI" panose="020B0502040204020203" pitchFamily="34" charset="0"/>
                        </a:rPr>
                        <a:t>13</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32</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607167"/>
                  </a:ext>
                </a:extLst>
              </a:tr>
              <a:tr h="325081">
                <a:tc>
                  <a:txBody>
                    <a:bodyPr/>
                    <a:lstStyle/>
                    <a:p>
                      <a:pPr marL="0" marR="0">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All Schools</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txBody>
                  <a:tcPr marL="69577" marR="69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82</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32</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213</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9</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55</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i="0" u="none" strike="noStrike" dirty="0">
                          <a:solidFill>
                            <a:schemeClr val="tx1"/>
                          </a:solidFill>
                          <a:effectLst/>
                          <a:latin typeface="Segoe UI" panose="020B0502040204020203" pitchFamily="34" charset="0"/>
                          <a:cs typeface="Segoe UI" panose="020B0502040204020203" pitchFamily="34" charset="0"/>
                        </a:rPr>
                        <a:t>391</a:t>
                      </a:r>
                    </a:p>
                  </a:txBody>
                  <a:tcPr marL="9664" marR="9664" marT="96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111696"/>
                  </a:ext>
                </a:extLst>
              </a:tr>
            </a:tbl>
          </a:graphicData>
        </a:graphic>
      </p:graphicFrame>
    </p:spTree>
    <p:extLst>
      <p:ext uri="{BB962C8B-B14F-4D97-AF65-F5344CB8AC3E}">
        <p14:creationId xmlns:p14="http://schemas.microsoft.com/office/powerpoint/2010/main" val="87772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41110" y="639097"/>
            <a:ext cx="3401961" cy="3686015"/>
          </a:xfrm>
        </p:spPr>
        <p:txBody>
          <a:bodyPr vert="horz" lIns="91440" tIns="45720" rIns="91440" bIns="45720" rtlCol="0" anchor="b">
            <a:normAutofit/>
          </a:bodyPr>
          <a:lstStyle/>
          <a:p>
            <a:r>
              <a:rPr lang="en-US" sz="4600" dirty="0">
                <a:solidFill>
                  <a:schemeClr val="tx1">
                    <a:lumMod val="85000"/>
                    <a:lumOff val="15000"/>
                  </a:schemeClr>
                </a:solidFill>
              </a:rPr>
              <a:t>Where to find information on the 2018-19 Recognized Schools</a:t>
            </a:r>
          </a:p>
        </p:txBody>
      </p:sp>
      <p:pic>
        <p:nvPicPr>
          <p:cNvPr id="9" name="Picture 8">
            <a:extLst>
              <a:ext uri="{FF2B5EF4-FFF2-40B4-BE49-F238E27FC236}">
                <a16:creationId xmlns:a16="http://schemas.microsoft.com/office/drawing/2014/main" id="{333E6A24-CD77-4283-A9C4-ED77E81C0F2B}"/>
              </a:ext>
            </a:extLst>
          </p:cNvPr>
          <p:cNvPicPr>
            <a:picLocks noChangeAspect="1"/>
          </p:cNvPicPr>
          <p:nvPr/>
        </p:nvPicPr>
        <p:blipFill>
          <a:blip r:embed="rId2"/>
          <a:stretch>
            <a:fillRect/>
          </a:stretch>
        </p:blipFill>
        <p:spPr>
          <a:xfrm>
            <a:off x="241619" y="926853"/>
            <a:ext cx="7657873" cy="46713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22" name="Straight Connector 21">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31375A4-56A4-47D6-9801-1991572033F7}" type="slidenum">
              <a:rPr lang="en-US" smtClean="0"/>
              <a:pPr defTabSz="914400">
                <a:spcAft>
                  <a:spcPts val="600"/>
                </a:spcAft>
              </a:pPr>
              <a:t>11</a:t>
            </a:fld>
            <a:endParaRPr lang="en-US"/>
          </a:p>
        </p:txBody>
      </p:sp>
      <p:pic>
        <p:nvPicPr>
          <p:cNvPr id="11" name="Picture 10" descr="A close up of a card&#10;&#10;Description automatically generated">
            <a:extLst>
              <a:ext uri="{FF2B5EF4-FFF2-40B4-BE49-F238E27FC236}">
                <a16:creationId xmlns:a16="http://schemas.microsoft.com/office/drawing/2014/main" id="{5C9B20E6-FD8F-4A38-AAB8-5CBDEEFE6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 y="2262196"/>
            <a:ext cx="7305040" cy="3016251"/>
          </a:xfrm>
          <a:prstGeom prst="rect">
            <a:avLst/>
          </a:prstGeom>
        </p:spPr>
      </p:pic>
      <p:sp>
        <p:nvSpPr>
          <p:cNvPr id="23" name="Text Placeholder 9">
            <a:extLst>
              <a:ext uri="{FF2B5EF4-FFF2-40B4-BE49-F238E27FC236}">
                <a16:creationId xmlns:a16="http://schemas.microsoft.com/office/drawing/2014/main" id="{9109EAFE-44AC-4401-B8CC-A6990DE8640A}"/>
              </a:ext>
            </a:extLst>
          </p:cNvPr>
          <p:cNvSpPr txBox="1">
            <a:spLocks/>
          </p:cNvSpPr>
          <p:nvPr/>
        </p:nvSpPr>
        <p:spPr>
          <a:xfrm>
            <a:off x="8267083" y="4551143"/>
            <a:ext cx="3084844" cy="33355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dirty="0">
                <a:solidFill>
                  <a:schemeClr val="tx1"/>
                </a:solidFill>
              </a:rPr>
              <a:t>Sbe.wa.gov homepage</a:t>
            </a:r>
          </a:p>
        </p:txBody>
      </p:sp>
    </p:spTree>
    <p:extLst>
      <p:ext uri="{BB962C8B-B14F-4D97-AF65-F5344CB8AC3E}">
        <p14:creationId xmlns:p14="http://schemas.microsoft.com/office/powerpoint/2010/main" val="73547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84997"/>
          </a:xfrm>
        </p:spPr>
        <p:txBody>
          <a:bodyPr>
            <a:normAutofit fontScale="90000"/>
          </a:bodyPr>
          <a:lstStyle/>
          <a:p>
            <a:r>
              <a:rPr lang="en-US" dirty="0"/>
              <a:t>Where to find information on the 2018-19 Recognized Schools, continued</a:t>
            </a:r>
          </a:p>
        </p:txBody>
      </p:sp>
      <p:pic>
        <p:nvPicPr>
          <p:cNvPr id="5" name="Content Placeholder 4"/>
          <p:cNvPicPr>
            <a:picLocks noGrp="1" noChangeAspect="1"/>
          </p:cNvPicPr>
          <p:nvPr>
            <p:ph idx="1"/>
          </p:nvPr>
        </p:nvPicPr>
        <p:blipFill>
          <a:blip r:embed="rId2"/>
          <a:stretch>
            <a:fillRect/>
          </a:stretch>
        </p:blipFill>
        <p:spPr>
          <a:xfrm>
            <a:off x="3777321" y="1820008"/>
            <a:ext cx="7955280" cy="3750042"/>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12</a:t>
            </a:fld>
            <a:endParaRPr lang="en-US"/>
          </a:p>
        </p:txBody>
      </p:sp>
      <p:sp>
        <p:nvSpPr>
          <p:cNvPr id="6" name="Line Callout 1 5"/>
          <p:cNvSpPr/>
          <p:nvPr/>
        </p:nvSpPr>
        <p:spPr>
          <a:xfrm>
            <a:off x="736870" y="3695029"/>
            <a:ext cx="2198076" cy="1696916"/>
          </a:xfrm>
          <a:prstGeom prst="borderCallout1">
            <a:avLst>
              <a:gd name="adj1" fmla="val 67157"/>
              <a:gd name="adj2" fmla="val 99453"/>
              <a:gd name="adj3" fmla="val 80888"/>
              <a:gd name="adj4" fmla="val 147090"/>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Generalized description of the 2018-19 school recognition methodology</a:t>
            </a:r>
          </a:p>
        </p:txBody>
      </p:sp>
      <p:sp>
        <p:nvSpPr>
          <p:cNvPr id="7" name="Oval 6"/>
          <p:cNvSpPr/>
          <p:nvPr/>
        </p:nvSpPr>
        <p:spPr>
          <a:xfrm>
            <a:off x="3956538" y="4721469"/>
            <a:ext cx="2189285" cy="650631"/>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94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19930"/>
            <a:ext cx="10058400" cy="661940"/>
          </a:xfrm>
        </p:spPr>
        <p:txBody>
          <a:bodyPr>
            <a:normAutofit fontScale="90000"/>
          </a:bodyPr>
          <a:lstStyle/>
          <a:p>
            <a:r>
              <a:rPr lang="en-US" dirty="0"/>
              <a:t>Detailed information on the 2018-19 recognized schools</a:t>
            </a:r>
          </a:p>
        </p:txBody>
      </p:sp>
      <p:pic>
        <p:nvPicPr>
          <p:cNvPr id="5" name="Content Placeholder 4"/>
          <p:cNvPicPr>
            <a:picLocks noGrp="1" noChangeAspect="1"/>
          </p:cNvPicPr>
          <p:nvPr>
            <p:ph idx="1"/>
          </p:nvPr>
        </p:nvPicPr>
        <p:blipFill>
          <a:blip r:embed="rId2"/>
          <a:stretch>
            <a:fillRect/>
          </a:stretch>
        </p:blipFill>
        <p:spPr>
          <a:xfrm>
            <a:off x="2697479" y="1301932"/>
            <a:ext cx="4679266" cy="4989757"/>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13</a:t>
            </a:fld>
            <a:endParaRPr lang="en-US"/>
          </a:p>
        </p:txBody>
      </p:sp>
      <p:sp>
        <p:nvSpPr>
          <p:cNvPr id="6" name="Line Callout 1 5"/>
          <p:cNvSpPr/>
          <p:nvPr/>
        </p:nvSpPr>
        <p:spPr>
          <a:xfrm>
            <a:off x="7814601" y="2803279"/>
            <a:ext cx="3254912" cy="993531"/>
          </a:xfrm>
          <a:prstGeom prst="borderCallout1">
            <a:avLst>
              <a:gd name="adj1" fmla="val 70077"/>
              <a:gd name="adj2" fmla="val -547"/>
              <a:gd name="adj3" fmla="val 148783"/>
              <a:gd name="adj4" fmla="val -27452"/>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Generalized description of the 2018-19 school recognition methodology</a:t>
            </a:r>
          </a:p>
        </p:txBody>
      </p:sp>
      <p:sp>
        <p:nvSpPr>
          <p:cNvPr id="7" name="Line Callout 1 6"/>
          <p:cNvSpPr/>
          <p:nvPr/>
        </p:nvSpPr>
        <p:spPr>
          <a:xfrm>
            <a:off x="7562557" y="4407878"/>
            <a:ext cx="3215054" cy="993531"/>
          </a:xfrm>
          <a:prstGeom prst="borderCallout1">
            <a:avLst>
              <a:gd name="adj1" fmla="val 70077"/>
              <a:gd name="adj2" fmla="val -547"/>
              <a:gd name="adj3" fmla="val 27545"/>
              <a:gd name="adj4" fmla="val -28317"/>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Detailed description of the 2018-19 school recognition methodology</a:t>
            </a:r>
          </a:p>
        </p:txBody>
      </p:sp>
      <p:sp>
        <p:nvSpPr>
          <p:cNvPr id="8" name="Line Callout 1 7"/>
          <p:cNvSpPr/>
          <p:nvPr/>
        </p:nvSpPr>
        <p:spPr>
          <a:xfrm>
            <a:off x="509953" y="4317024"/>
            <a:ext cx="1931376" cy="1535721"/>
          </a:xfrm>
          <a:prstGeom prst="borderCallout1">
            <a:avLst>
              <a:gd name="adj1" fmla="val 40462"/>
              <a:gd name="adj2" fmla="val 99516"/>
              <a:gd name="adj3" fmla="val 63737"/>
              <a:gd name="adj4" fmla="val 171440"/>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Sortable list of the 2018-19 recognized schools.</a:t>
            </a:r>
          </a:p>
        </p:txBody>
      </p:sp>
      <p:sp>
        <p:nvSpPr>
          <p:cNvPr id="3" name="Oval 2"/>
          <p:cNvSpPr/>
          <p:nvPr/>
        </p:nvSpPr>
        <p:spPr>
          <a:xfrm>
            <a:off x="6126480" y="4199458"/>
            <a:ext cx="808892" cy="234461"/>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58081" y="4475285"/>
            <a:ext cx="914400" cy="306264"/>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32923" y="5152292"/>
            <a:ext cx="1439008" cy="325315"/>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3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86061"/>
            <a:ext cx="10058400" cy="664210"/>
          </a:xfrm>
        </p:spPr>
        <p:txBody>
          <a:bodyPr>
            <a:noAutofit/>
          </a:bodyPr>
          <a:lstStyle/>
          <a:p>
            <a:r>
              <a:rPr lang="en-US" sz="3600" dirty="0">
                <a:latin typeface="Segoe UI" panose="020B0502040204020203" pitchFamily="34" charset="0"/>
                <a:cs typeface="Segoe UI" panose="020B0502040204020203" pitchFamily="34" charset="0"/>
              </a:rPr>
              <a:t>Other information available upon the public release.</a:t>
            </a:r>
          </a:p>
        </p:txBody>
      </p:sp>
      <p:pic>
        <p:nvPicPr>
          <p:cNvPr id="5" name="Content Placeholder 4"/>
          <p:cNvPicPr>
            <a:picLocks noGrp="1" noChangeAspect="1"/>
          </p:cNvPicPr>
          <p:nvPr>
            <p:ph idx="1"/>
          </p:nvPr>
        </p:nvPicPr>
        <p:blipFill>
          <a:blip r:embed="rId2"/>
          <a:stretch>
            <a:fillRect/>
          </a:stretch>
        </p:blipFill>
        <p:spPr>
          <a:xfrm>
            <a:off x="2697479" y="1301932"/>
            <a:ext cx="4679266" cy="4989757"/>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14</a:t>
            </a:fld>
            <a:endParaRPr lang="en-US"/>
          </a:p>
        </p:txBody>
      </p:sp>
      <p:sp>
        <p:nvSpPr>
          <p:cNvPr id="7" name="Line Callout 1 6"/>
          <p:cNvSpPr/>
          <p:nvPr/>
        </p:nvSpPr>
        <p:spPr>
          <a:xfrm>
            <a:off x="8059714" y="1879825"/>
            <a:ext cx="3827485" cy="3561308"/>
          </a:xfrm>
          <a:prstGeom prst="borderCallout1">
            <a:avLst>
              <a:gd name="adj1" fmla="val 70077"/>
              <a:gd name="adj2" fmla="val -547"/>
              <a:gd name="adj3" fmla="val 79295"/>
              <a:gd name="adj4" fmla="val -29838"/>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Segoe UI" panose="020B0502040204020203" pitchFamily="34" charset="0"/>
                <a:cs typeface="Segoe UI" panose="020B0502040204020203" pitchFamily="34" charset="0"/>
              </a:rPr>
              <a:t>At the time of the public release, links will be provided for two data files:</a:t>
            </a:r>
          </a:p>
          <a:p>
            <a:pPr marL="342900" indent="-342900">
              <a:buFont typeface="+mj-lt"/>
              <a:buAutoNum type="arabicPeriod"/>
            </a:pPr>
            <a:r>
              <a:rPr lang="en-US" b="1" dirty="0">
                <a:solidFill>
                  <a:schemeClr val="tx1"/>
                </a:solidFill>
                <a:latin typeface="Segoe UI" panose="020B0502040204020203" pitchFamily="34" charset="0"/>
                <a:cs typeface="Segoe UI" panose="020B0502040204020203" pitchFamily="34" charset="0"/>
              </a:rPr>
              <a:t>Simplified data for the 389 recognized schools</a:t>
            </a:r>
          </a:p>
          <a:p>
            <a:pPr marL="342900" indent="-342900">
              <a:buFont typeface="+mj-lt"/>
              <a:buAutoNum type="arabicPeriod"/>
            </a:pPr>
            <a:r>
              <a:rPr lang="en-US" b="1" dirty="0">
                <a:solidFill>
                  <a:schemeClr val="tx1"/>
                </a:solidFill>
                <a:latin typeface="Segoe UI" panose="020B0502040204020203" pitchFamily="34" charset="0"/>
                <a:cs typeface="Segoe UI" panose="020B0502040204020203" pitchFamily="34" charset="0"/>
              </a:rPr>
              <a:t>Detailed file for all public schools containing the data elements required to understand why a school or was not identified for recognition.</a:t>
            </a:r>
          </a:p>
        </p:txBody>
      </p:sp>
      <p:sp>
        <p:nvSpPr>
          <p:cNvPr id="9" name="Oval 8"/>
          <p:cNvSpPr/>
          <p:nvPr/>
        </p:nvSpPr>
        <p:spPr>
          <a:xfrm>
            <a:off x="4843680" y="4553892"/>
            <a:ext cx="2100327" cy="344033"/>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44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A77DD2C1-0122-44FD-8A7F-7BC5E8565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1840A-207C-4743-85D2-DECB8E04F139}"/>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dirty="0">
                <a:solidFill>
                  <a:schemeClr val="tx1">
                    <a:lumMod val="85000"/>
                    <a:lumOff val="15000"/>
                  </a:schemeClr>
                </a:solidFill>
                <a:latin typeface="Segoe UI" panose="020B0502040204020203" pitchFamily="34" charset="0"/>
                <a:cs typeface="Segoe UI" panose="020B0502040204020203" pitchFamily="34" charset="0"/>
              </a:rPr>
              <a:t>Questions?</a:t>
            </a:r>
          </a:p>
        </p:txBody>
      </p:sp>
      <p:pic>
        <p:nvPicPr>
          <p:cNvPr id="6" name="Graphic 5" descr="Customer review">
            <a:extLst>
              <a:ext uri="{FF2B5EF4-FFF2-40B4-BE49-F238E27FC236}">
                <a16:creationId xmlns:a16="http://schemas.microsoft.com/office/drawing/2014/main" id="{9BC25BA6-04E6-4224-8249-574257DBE7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cxnSp>
        <p:nvCxnSpPr>
          <p:cNvPr id="19" name="Straight Connector 18">
            <a:extLst>
              <a:ext uri="{FF2B5EF4-FFF2-40B4-BE49-F238E27FC236}">
                <a16:creationId xmlns:a16="http://schemas.microsoft.com/office/drawing/2014/main" id="{5A7B6757-994C-4B75-ABFE-D8F9E7609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6BC3A56-B546-4061-8E22-D2983771D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23A7353-9373-4700-8B89-F4F7BA2D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B52AF54F-2D23-4E2A-BE5C-56B105789AB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31375A4-56A4-47D6-9801-1991572033F7}" type="slidenum">
              <a:rPr lang="en-US" smtClean="0"/>
              <a:pPr defTabSz="914400">
                <a:spcAft>
                  <a:spcPts val="600"/>
                </a:spcAft>
              </a:pPr>
              <a:t>15</a:t>
            </a:fld>
            <a:endParaRPr lang="en-US"/>
          </a:p>
        </p:txBody>
      </p:sp>
    </p:spTree>
    <p:extLst>
      <p:ext uri="{BB962C8B-B14F-4D97-AF65-F5344CB8AC3E}">
        <p14:creationId xmlns:p14="http://schemas.microsoft.com/office/powerpoint/2010/main" val="280878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Segoe UI" panose="020B0502040204020203" pitchFamily="34" charset="0"/>
                <a:cs typeface="Segoe UI" panose="020B0502040204020203" pitchFamily="34" charset="0"/>
              </a:rPr>
              <a:t>Contact Information</a:t>
            </a:r>
          </a:p>
        </p:txBody>
      </p:sp>
      <p:sp>
        <p:nvSpPr>
          <p:cNvPr id="3" name="Text Placeholder 2"/>
          <p:cNvSpPr>
            <a:spLocks noGrp="1"/>
          </p:cNvSpPr>
          <p:nvPr>
            <p:ph type="body" sz="quarter" idx="13"/>
          </p:nvPr>
        </p:nvSpPr>
        <p:spPr>
          <a:xfrm>
            <a:off x="1096963" y="1839913"/>
            <a:ext cx="10058400" cy="4180641"/>
          </a:xfrm>
        </p:spPr>
        <p:txBody>
          <a:bodyPr>
            <a:normAutofit lnSpcReduction="10000"/>
          </a:bodyPr>
          <a:lstStyle/>
          <a:p>
            <a:pPr marL="0" indent="0">
              <a:buNone/>
            </a:pPr>
            <a:endParaRPr lang="en-US" sz="2400" dirty="0">
              <a:solidFill>
                <a:srgbClr val="7F3A3A"/>
              </a:solidFill>
              <a:latin typeface="Segoe UI" panose="020B0502040204020203" pitchFamily="34" charset="0"/>
              <a:cs typeface="Segoe UI" panose="020B0502040204020203" pitchFamily="34" charset="0"/>
            </a:endParaRPr>
          </a:p>
          <a:p>
            <a:pPr marL="0" indent="0">
              <a:buNone/>
            </a:pPr>
            <a:r>
              <a:rPr lang="en-US" sz="2400" dirty="0">
                <a:solidFill>
                  <a:srgbClr val="7F3A3A"/>
                </a:solidFill>
                <a:latin typeface="Segoe UI" panose="020B0502040204020203" pitchFamily="34" charset="0"/>
                <a:cs typeface="Segoe UI" panose="020B0502040204020203" pitchFamily="34" charset="0"/>
              </a:rPr>
              <a:t>Randy Spaulding, Executive Director</a:t>
            </a:r>
          </a:p>
          <a:p>
            <a:pPr marL="0" indent="0">
              <a:buNone/>
            </a:pPr>
            <a:r>
              <a:rPr lang="en-US" sz="2400" dirty="0">
                <a:solidFill>
                  <a:srgbClr val="7F3A3A"/>
                </a:solidFill>
                <a:latin typeface="Segoe UI" panose="020B0502040204020203" pitchFamily="34" charset="0"/>
                <a:cs typeface="Segoe UI" panose="020B0502040204020203" pitchFamily="34" charset="0"/>
                <a:hlinkClick r:id="rId2"/>
              </a:rPr>
              <a:t>Randy.Spaulding@k12.wa.us</a:t>
            </a:r>
            <a:endParaRPr lang="en-US" sz="2400" dirty="0">
              <a:solidFill>
                <a:srgbClr val="7F3A3A"/>
              </a:solidFill>
              <a:latin typeface="Segoe UI" panose="020B0502040204020203" pitchFamily="34" charset="0"/>
              <a:cs typeface="Segoe UI" panose="020B0502040204020203" pitchFamily="34" charset="0"/>
            </a:endParaRPr>
          </a:p>
          <a:p>
            <a:pPr marL="0" indent="0">
              <a:buNone/>
            </a:pPr>
            <a:endParaRPr lang="en-US" sz="2400" dirty="0">
              <a:solidFill>
                <a:srgbClr val="7F3A3A"/>
              </a:solidFill>
              <a:latin typeface="Segoe UI" panose="020B0502040204020203" pitchFamily="34" charset="0"/>
              <a:cs typeface="Segoe UI" panose="020B0502040204020203" pitchFamily="34" charset="0"/>
            </a:endParaRPr>
          </a:p>
          <a:p>
            <a:pPr marL="0" indent="0">
              <a:buNone/>
            </a:pPr>
            <a:r>
              <a:rPr lang="en-US" sz="2400" dirty="0">
                <a:solidFill>
                  <a:srgbClr val="7F3A3A"/>
                </a:solidFill>
                <a:latin typeface="Segoe UI" panose="020B0502040204020203" pitchFamily="34" charset="0"/>
                <a:cs typeface="Segoe UI" panose="020B0502040204020203" pitchFamily="34" charset="0"/>
              </a:rPr>
              <a:t>Andrew Parr, Research Director</a:t>
            </a:r>
          </a:p>
          <a:p>
            <a:pPr marL="0" indent="0">
              <a:buNone/>
            </a:pPr>
            <a:r>
              <a:rPr lang="en-US" sz="2400" dirty="0">
                <a:solidFill>
                  <a:srgbClr val="7F3A3A"/>
                </a:solidFill>
                <a:latin typeface="Segoe UI" panose="020B0502040204020203" pitchFamily="34" charset="0"/>
                <a:cs typeface="Segoe UI" panose="020B0502040204020203" pitchFamily="34" charset="0"/>
                <a:hlinkClick r:id="rId3"/>
              </a:rPr>
              <a:t>Andrew.Parr@k12.wa.us</a:t>
            </a:r>
            <a:endParaRPr lang="en-US" sz="2400" dirty="0">
              <a:solidFill>
                <a:srgbClr val="7F3A3A"/>
              </a:solidFill>
              <a:latin typeface="Segoe UI" panose="020B0502040204020203" pitchFamily="34" charset="0"/>
              <a:cs typeface="Segoe UI" panose="020B0502040204020203" pitchFamily="34" charset="0"/>
            </a:endParaRPr>
          </a:p>
          <a:p>
            <a:pPr marL="0" indent="0">
              <a:buNone/>
            </a:pPr>
            <a:endParaRPr lang="en-US" sz="2400" dirty="0">
              <a:solidFill>
                <a:srgbClr val="7F3A3A"/>
              </a:solidFill>
              <a:latin typeface="Segoe UI" panose="020B0502040204020203" pitchFamily="34" charset="0"/>
              <a:cs typeface="Segoe UI" panose="020B0502040204020203" pitchFamily="34" charset="0"/>
            </a:endParaRPr>
          </a:p>
          <a:p>
            <a:pPr marL="0" indent="0">
              <a:buNone/>
            </a:pPr>
            <a:r>
              <a:rPr lang="en-US" sz="2400" dirty="0">
                <a:solidFill>
                  <a:srgbClr val="7F3A3A"/>
                </a:solidFill>
                <a:latin typeface="Segoe UI" panose="020B0502040204020203" pitchFamily="34" charset="0"/>
                <a:cs typeface="Segoe UI" panose="020B0502040204020203" pitchFamily="34" charset="0"/>
              </a:rPr>
              <a:t>Stephanie Davidsmeyer, Communications Manager</a:t>
            </a:r>
          </a:p>
          <a:p>
            <a:pPr marL="0" indent="0">
              <a:buNone/>
            </a:pPr>
            <a:r>
              <a:rPr lang="en-US" sz="2400" dirty="0">
                <a:solidFill>
                  <a:srgbClr val="7F3A3A"/>
                </a:solidFill>
                <a:latin typeface="Segoe UI" panose="020B0502040204020203" pitchFamily="34" charset="0"/>
                <a:cs typeface="Segoe UI" panose="020B0502040204020203" pitchFamily="34" charset="0"/>
                <a:hlinkClick r:id="rId4"/>
              </a:rPr>
              <a:t>Stephanie.Davidsmeyer@k12.wa.us</a:t>
            </a:r>
            <a:endParaRPr lang="en-US" sz="2400" dirty="0">
              <a:solidFill>
                <a:srgbClr val="7F3A3A"/>
              </a:solidFill>
              <a:latin typeface="Segoe UI" panose="020B0502040204020203" pitchFamily="34" charset="0"/>
              <a:cs typeface="Segoe UI" panose="020B0502040204020203" pitchFamily="34" charset="0"/>
            </a:endParaRPr>
          </a:p>
          <a:p>
            <a:pPr marL="0" indent="0">
              <a:buNone/>
            </a:pPr>
            <a:endParaRPr lang="en-US" sz="2400" dirty="0">
              <a:solidFill>
                <a:srgbClr val="7F3A3A"/>
              </a:solidFill>
              <a:latin typeface="Segoe UI" panose="020B0502040204020203" pitchFamily="34" charset="0"/>
              <a:cs typeface="Segoe UI" panose="020B0502040204020203" pitchFamily="34" charset="0"/>
            </a:endParaRPr>
          </a:p>
          <a:p>
            <a:pPr marL="0" indent="0">
              <a:buNone/>
            </a:pP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16</a:t>
            </a:fld>
            <a:endParaRPr lang="en-US"/>
          </a:p>
        </p:txBody>
      </p:sp>
    </p:spTree>
    <p:extLst>
      <p:ext uri="{BB962C8B-B14F-4D97-AF65-F5344CB8AC3E}">
        <p14:creationId xmlns:p14="http://schemas.microsoft.com/office/powerpoint/2010/main" val="298364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sz="4800"/>
              <a:t>What will the webinar cover?</a:t>
            </a: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E31375A4-56A4-47D6-9801-1991572033F7}" type="slidenum">
              <a:rPr lang="en-US" smtClean="0">
                <a:solidFill>
                  <a:srgbClr val="FFFFFF"/>
                </a:solidFill>
              </a:rPr>
              <a:pPr>
                <a:spcAft>
                  <a:spcPts val="600"/>
                </a:spcAft>
              </a:pPr>
              <a:t>2</a:t>
            </a:fld>
            <a:endParaRPr lang="en-US">
              <a:solidFill>
                <a:srgbClr val="FFFFFF"/>
              </a:solidFill>
            </a:endParaRPr>
          </a:p>
        </p:txBody>
      </p:sp>
      <p:graphicFrame>
        <p:nvGraphicFramePr>
          <p:cNvPr id="26" name="Text Placeholder 2">
            <a:extLst>
              <a:ext uri="{FF2B5EF4-FFF2-40B4-BE49-F238E27FC236}">
                <a16:creationId xmlns:a16="http://schemas.microsoft.com/office/drawing/2014/main" id="{60C915B8-1EED-4A25-8F21-825024DE073D}"/>
              </a:ext>
            </a:extLst>
          </p:cNvPr>
          <p:cNvGraphicFramePr/>
          <p:nvPr>
            <p:extLst>
              <p:ext uri="{D42A27DB-BD31-4B8C-83A1-F6EECF244321}">
                <p14:modId xmlns:p14="http://schemas.microsoft.com/office/powerpoint/2010/main" val="207505229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5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97280" y="4844374"/>
            <a:ext cx="10058400" cy="1188995"/>
          </a:xfrm>
        </p:spPr>
        <p:txBody>
          <a:bodyPr vert="horz" lIns="91440" tIns="45720" rIns="91440" bIns="45720" rtlCol="0" anchor="ctr">
            <a:normAutofit fontScale="90000"/>
          </a:bodyPr>
          <a:lstStyle/>
          <a:p>
            <a:pPr algn="ctr"/>
            <a:r>
              <a:rPr lang="en-US">
                <a:solidFill>
                  <a:schemeClr val="tx1">
                    <a:lumMod val="75000"/>
                    <a:lumOff val="25000"/>
                  </a:schemeClr>
                </a:solidFill>
              </a:rPr>
              <a:t>The spring 2020 school recognition public release marks the culmination of the School Recognition Workgroup’s Phase 2 work.</a:t>
            </a:r>
          </a:p>
        </p:txBody>
      </p:sp>
      <p:graphicFrame>
        <p:nvGraphicFramePr>
          <p:cNvPr id="8" name="Diagram 5">
            <a:extLst>
              <a:ext uri="{FF2B5EF4-FFF2-40B4-BE49-F238E27FC236}">
                <a16:creationId xmlns:a16="http://schemas.microsoft.com/office/drawing/2014/main" id="{74D57E17-954F-438A-BFA4-5D555FA144CE}"/>
              </a:ext>
            </a:extLst>
          </p:cNvPr>
          <p:cNvGraphicFramePr/>
          <p:nvPr>
            <p:extLst>
              <p:ext uri="{D42A27DB-BD31-4B8C-83A1-F6EECF244321}">
                <p14:modId xmlns:p14="http://schemas.microsoft.com/office/powerpoint/2010/main" val="3003460798"/>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02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5741E-CD62-410C-9D65-A4458A40AD13}"/>
              </a:ext>
            </a:extLst>
          </p:cNvPr>
          <p:cNvSpPr>
            <a:spLocks noGrp="1"/>
          </p:cNvSpPr>
          <p:nvPr>
            <p:ph type="title"/>
          </p:nvPr>
        </p:nvSpPr>
        <p:spPr>
          <a:xfrm>
            <a:off x="6411685" y="634946"/>
            <a:ext cx="5127171" cy="1450757"/>
          </a:xfrm>
        </p:spPr>
        <p:txBody>
          <a:bodyPr>
            <a:normAutofit/>
          </a:bodyPr>
          <a:lstStyle/>
          <a:p>
            <a:r>
              <a:rPr lang="en-US" dirty="0"/>
              <a:t>Communications</a:t>
            </a:r>
          </a:p>
        </p:txBody>
      </p:sp>
      <p:pic>
        <p:nvPicPr>
          <p:cNvPr id="6" name="Picture 5" descr="A screenshot of a cell phone&#10;&#10;Description automatically generated">
            <a:extLst>
              <a:ext uri="{FF2B5EF4-FFF2-40B4-BE49-F238E27FC236}">
                <a16:creationId xmlns:a16="http://schemas.microsoft.com/office/drawing/2014/main" id="{57821D84-5895-4C33-BE2F-6E2D7B68DA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192" y="1735708"/>
            <a:ext cx="5451627" cy="3066543"/>
          </a:xfrm>
          <a:prstGeom prst="rect">
            <a:avLst/>
          </a:prstGeom>
        </p:spPr>
      </p:pic>
      <p:cxnSp>
        <p:nvCxnSpPr>
          <p:cNvPr id="13" name="Straight Connector 12">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A032F2-A4AC-4B6B-89DE-6B01B4D547EE}"/>
              </a:ext>
            </a:extLst>
          </p:cNvPr>
          <p:cNvSpPr>
            <a:spLocks noGrp="1"/>
          </p:cNvSpPr>
          <p:nvPr>
            <p:ph idx="1"/>
          </p:nvPr>
        </p:nvSpPr>
        <p:spPr>
          <a:xfrm>
            <a:off x="6411684" y="2198914"/>
            <a:ext cx="5127172" cy="3670180"/>
          </a:xfrm>
        </p:spPr>
        <p:txBody>
          <a:bodyPr>
            <a:normAutofit/>
          </a:bodyPr>
          <a:lstStyle/>
          <a:p>
            <a:r>
              <a:rPr lang="en-US" sz="1900" b="1" dirty="0"/>
              <a:t>April 21</a:t>
            </a:r>
            <a:r>
              <a:rPr lang="en-US" sz="1900" dirty="0"/>
              <a:t>: Embargoed press release and communications tools sent to ESD Communications Directors, Washington School Public Relations Association listserv, live on sbe.wa.gov/recognition</a:t>
            </a:r>
          </a:p>
          <a:p>
            <a:r>
              <a:rPr lang="en-US" sz="1900" b="1" dirty="0"/>
              <a:t>April 22: </a:t>
            </a:r>
            <a:r>
              <a:rPr lang="en-US" sz="1900" dirty="0"/>
              <a:t>Press Release - “State Celebrates Schools During School Recognition Week”</a:t>
            </a:r>
          </a:p>
          <a:p>
            <a:r>
              <a:rPr lang="en-US" sz="1900" b="1" dirty="0"/>
              <a:t>April 27 – May 1: </a:t>
            </a:r>
            <a:r>
              <a:rPr lang="en-US" sz="1900" dirty="0"/>
              <a:t>Washington School Recognition Week (Legislatively recognized)</a:t>
            </a:r>
          </a:p>
          <a:p>
            <a:r>
              <a:rPr lang="en-US" sz="1900" dirty="0"/>
              <a:t>Share your congratulations with recognized schools safely on Twitter! Use the hashtag #</a:t>
            </a:r>
            <a:r>
              <a:rPr lang="en-US" sz="1900" dirty="0" err="1"/>
              <a:t>WASchoolsWeek</a:t>
            </a:r>
            <a:r>
              <a:rPr lang="en-US" sz="1900" dirty="0"/>
              <a:t> and SBE will engage!</a:t>
            </a:r>
          </a:p>
        </p:txBody>
      </p:sp>
      <p:sp>
        <p:nvSpPr>
          <p:cNvPr id="15" name="Rectangle 14">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5C070F17-74B3-42A1-BFC3-E49880769C95}"/>
              </a:ext>
            </a:extLst>
          </p:cNvPr>
          <p:cNvSpPr>
            <a:spLocks noGrp="1"/>
          </p:cNvSpPr>
          <p:nvPr>
            <p:ph type="sldNum" sz="quarter" idx="12"/>
          </p:nvPr>
        </p:nvSpPr>
        <p:spPr>
          <a:xfrm>
            <a:off x="9900458" y="6459785"/>
            <a:ext cx="1312025" cy="365125"/>
          </a:xfrm>
        </p:spPr>
        <p:txBody>
          <a:bodyPr>
            <a:normAutofit/>
          </a:bodyPr>
          <a:lstStyle/>
          <a:p>
            <a:pPr>
              <a:spcAft>
                <a:spcPts val="600"/>
              </a:spcAft>
            </a:pPr>
            <a:fld id="{E31375A4-56A4-47D6-9801-1991572033F7}" type="slidenum">
              <a:rPr lang="en-US" smtClean="0"/>
              <a:pPr>
                <a:spcAft>
                  <a:spcPts val="600"/>
                </a:spcAft>
              </a:pPr>
              <a:t>4</a:t>
            </a:fld>
            <a:endParaRPr lang="en-US"/>
          </a:p>
        </p:txBody>
      </p:sp>
      <p:sp>
        <p:nvSpPr>
          <p:cNvPr id="7" name="Rectangle 6">
            <a:extLst>
              <a:ext uri="{FF2B5EF4-FFF2-40B4-BE49-F238E27FC236}">
                <a16:creationId xmlns:a16="http://schemas.microsoft.com/office/drawing/2014/main" id="{14745791-9DD9-4478-8BC7-31D5772D6137}"/>
              </a:ext>
            </a:extLst>
          </p:cNvPr>
          <p:cNvSpPr/>
          <p:nvPr/>
        </p:nvSpPr>
        <p:spPr>
          <a:xfrm>
            <a:off x="2926080" y="2692400"/>
            <a:ext cx="2580640" cy="736600"/>
          </a:xfrm>
          <a:prstGeom prst="rect">
            <a:avLst/>
          </a:prstGeom>
          <a:solidFill>
            <a:srgbClr val="663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C2B2F2-35AB-46ED-A430-76D6B50511D9}"/>
              </a:ext>
            </a:extLst>
          </p:cNvPr>
          <p:cNvSpPr txBox="1"/>
          <p:nvPr/>
        </p:nvSpPr>
        <p:spPr>
          <a:xfrm>
            <a:off x="2926080" y="2763520"/>
            <a:ext cx="2580640" cy="461665"/>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School Name</a:t>
            </a:r>
          </a:p>
        </p:txBody>
      </p:sp>
      <p:pic>
        <p:nvPicPr>
          <p:cNvPr id="12" name="Picture 11" descr="A picture containing drawing&#10;&#10;Description automatically generated">
            <a:extLst>
              <a:ext uri="{FF2B5EF4-FFF2-40B4-BE49-F238E27FC236}">
                <a16:creationId xmlns:a16="http://schemas.microsoft.com/office/drawing/2014/main" id="{1740DE14-33FE-4C7C-AE04-2D2BA2F87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440" y="3177387"/>
            <a:ext cx="1137920" cy="1235643"/>
          </a:xfrm>
          <a:prstGeom prst="rect">
            <a:avLst/>
          </a:prstGeom>
        </p:spPr>
      </p:pic>
    </p:spTree>
    <p:extLst>
      <p:ext uri="{BB962C8B-B14F-4D97-AF65-F5344CB8AC3E}">
        <p14:creationId xmlns:p14="http://schemas.microsoft.com/office/powerpoint/2010/main" val="318957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38CA78E7-359D-40DC-AFAB-8287268FC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8ECA9D09-8011-4ADA-AC83-425AD46E8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 name="Straight Connector 65">
            <a:extLst>
              <a:ext uri="{FF2B5EF4-FFF2-40B4-BE49-F238E27FC236}">
                <a16:creationId xmlns:a16="http://schemas.microsoft.com/office/drawing/2014/main" id="{12A25E9B-15F8-4123-8275-812AD89E2F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8" name="Rectangle 67">
            <a:extLst>
              <a:ext uri="{FF2B5EF4-FFF2-40B4-BE49-F238E27FC236}">
                <a16:creationId xmlns:a16="http://schemas.microsoft.com/office/drawing/2014/main" id="{1F9037C3-85A3-4BCB-88A2-ADB8F64D2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Banners &amp; Certificates</a:t>
            </a:r>
          </a:p>
        </p:txBody>
      </p:sp>
      <p:pic>
        <p:nvPicPr>
          <p:cNvPr id="5" name="Picture 4" descr="A close up of a card&#10;&#10;Description automatically generated">
            <a:extLst>
              <a:ext uri="{FF2B5EF4-FFF2-40B4-BE49-F238E27FC236}">
                <a16:creationId xmlns:a16="http://schemas.microsoft.com/office/drawing/2014/main" id="{D7F4F484-5122-4CED-A706-58480A664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58" y="1161885"/>
            <a:ext cx="3312784" cy="2559125"/>
          </a:xfrm>
          <a:prstGeom prst="rect">
            <a:avLst/>
          </a:prstGeom>
        </p:spPr>
      </p:pic>
      <p:sp>
        <p:nvSpPr>
          <p:cNvPr id="70" name="Rectangle 69">
            <a:extLst>
              <a:ext uri="{FF2B5EF4-FFF2-40B4-BE49-F238E27FC236}">
                <a16:creationId xmlns:a16="http://schemas.microsoft.com/office/drawing/2014/main" id="{B69980A3-C206-42F5-BF92-5E9FB6E9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card&#10;&#10;Description automatically generated">
            <a:extLst>
              <a:ext uri="{FF2B5EF4-FFF2-40B4-BE49-F238E27FC236}">
                <a16:creationId xmlns:a16="http://schemas.microsoft.com/office/drawing/2014/main" id="{49F93CAF-4704-4127-83F9-460C2C82FD9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432872" y="1633957"/>
            <a:ext cx="3312785" cy="161498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72" name="Rectangle 71">
            <a:extLst>
              <a:ext uri="{FF2B5EF4-FFF2-40B4-BE49-F238E27FC236}">
                <a16:creationId xmlns:a16="http://schemas.microsoft.com/office/drawing/2014/main" id="{0B1AC6D6-1B75-4EA6-B60E-DBD2E3F4F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building, parking, meter, parked&#10;&#10;Description automatically generated">
            <a:extLst>
              <a:ext uri="{FF2B5EF4-FFF2-40B4-BE49-F238E27FC236}">
                <a16:creationId xmlns:a16="http://schemas.microsoft.com/office/drawing/2014/main" id="{67FA5C3E-2921-453F-AB60-2659869C5E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18" t="23278"/>
          <a:stretch/>
        </p:blipFill>
        <p:spPr>
          <a:xfrm>
            <a:off x="8230289" y="1657697"/>
            <a:ext cx="3312784" cy="156750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cxnSp>
        <p:nvCxnSpPr>
          <p:cNvPr id="74" name="Straight Connector 73">
            <a:extLst>
              <a:ext uri="{FF2B5EF4-FFF2-40B4-BE49-F238E27FC236}">
                <a16:creationId xmlns:a16="http://schemas.microsoft.com/office/drawing/2014/main" id="{0A9E7251-BA01-4FA8-B283-706FBA6CE2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8224CB75-6074-47E8-ABC3-6651B39FC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317E8644-19CA-4B48-8CF2-BE1FF144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31375A4-56A4-47D6-9801-1991572033F7}" type="slidenum">
              <a:rPr lang="en-US" smtClean="0"/>
              <a:pPr>
                <a:spcAft>
                  <a:spcPts val="600"/>
                </a:spcAft>
              </a:pPr>
              <a:t>5</a:t>
            </a:fld>
            <a:endParaRPr lang="en-US"/>
          </a:p>
        </p:txBody>
      </p:sp>
      <p:sp>
        <p:nvSpPr>
          <p:cNvPr id="6" name="Rectangle 5">
            <a:extLst>
              <a:ext uri="{FF2B5EF4-FFF2-40B4-BE49-F238E27FC236}">
                <a16:creationId xmlns:a16="http://schemas.microsoft.com/office/drawing/2014/main" id="{F8E26A41-4001-4BF4-95DB-20CFF4E9E7C1}"/>
              </a:ext>
            </a:extLst>
          </p:cNvPr>
          <p:cNvSpPr/>
          <p:nvPr/>
        </p:nvSpPr>
        <p:spPr>
          <a:xfrm>
            <a:off x="1361440" y="2113280"/>
            <a:ext cx="185928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89BDF7F-4479-41B9-A8A3-3D6D97669F20}"/>
              </a:ext>
            </a:extLst>
          </p:cNvPr>
          <p:cNvSpPr txBox="1"/>
          <p:nvPr/>
        </p:nvSpPr>
        <p:spPr>
          <a:xfrm>
            <a:off x="1524000" y="2110804"/>
            <a:ext cx="1544320" cy="369332"/>
          </a:xfrm>
          <a:prstGeom prst="rect">
            <a:avLst/>
          </a:prstGeom>
          <a:noFill/>
        </p:spPr>
        <p:txBody>
          <a:bodyPr wrap="square" rtlCol="0">
            <a:spAutoFit/>
          </a:bodyPr>
          <a:lstStyle/>
          <a:p>
            <a:r>
              <a:rPr lang="en-US" dirty="0"/>
              <a:t>School Name</a:t>
            </a:r>
          </a:p>
        </p:txBody>
      </p:sp>
    </p:spTree>
    <p:extLst>
      <p:ext uri="{BB962C8B-B14F-4D97-AF65-F5344CB8AC3E}">
        <p14:creationId xmlns:p14="http://schemas.microsoft.com/office/powerpoint/2010/main" val="393258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41110" y="639097"/>
            <a:ext cx="3401961" cy="3686015"/>
          </a:xfrm>
        </p:spPr>
        <p:txBody>
          <a:bodyPr vert="horz" lIns="91440" tIns="45720" rIns="91440" bIns="45720" rtlCol="0" anchor="b">
            <a:normAutofit/>
          </a:bodyPr>
          <a:lstStyle/>
          <a:p>
            <a:r>
              <a:rPr lang="en-US" sz="3100" dirty="0">
                <a:solidFill>
                  <a:schemeClr val="tx1">
                    <a:lumMod val="85000"/>
                    <a:lumOff val="15000"/>
                  </a:schemeClr>
                </a:solidFill>
              </a:rPr>
              <a:t>2018-19 School Recognition Model</a:t>
            </a:r>
            <a:br>
              <a:rPr lang="en-US" sz="3100" dirty="0">
                <a:solidFill>
                  <a:schemeClr val="tx1">
                    <a:lumMod val="85000"/>
                    <a:lumOff val="15000"/>
                  </a:schemeClr>
                </a:solidFill>
              </a:rPr>
            </a:br>
            <a:br>
              <a:rPr lang="en-US" sz="3100" dirty="0">
                <a:solidFill>
                  <a:schemeClr val="tx1">
                    <a:lumMod val="85000"/>
                    <a:lumOff val="15000"/>
                  </a:schemeClr>
                </a:solidFill>
              </a:rPr>
            </a:br>
            <a:r>
              <a:rPr lang="en-US" sz="3100" dirty="0">
                <a:solidFill>
                  <a:schemeClr val="tx1">
                    <a:lumMod val="85000"/>
                    <a:lumOff val="15000"/>
                  </a:schemeClr>
                </a:solidFill>
              </a:rPr>
              <a:t>Schools Can Demonstrate Being Exemplary in Many Ways</a:t>
            </a:r>
          </a:p>
        </p:txBody>
      </p:sp>
      <p:pic>
        <p:nvPicPr>
          <p:cNvPr id="5" name="Content Placeholder 4" descr="3 Routes to recognition as part of Phase 2."/>
          <p:cNvPicPr>
            <a:picLocks noGrp="1" noChangeAspect="1"/>
          </p:cNvPicPr>
          <p:nvPr>
            <p:ph idx="1"/>
          </p:nvPr>
        </p:nvPicPr>
        <p:blipFill>
          <a:blip r:embed="rId2"/>
          <a:stretch>
            <a:fillRect/>
          </a:stretch>
        </p:blipFill>
        <p:spPr>
          <a:xfrm>
            <a:off x="633999" y="1577349"/>
            <a:ext cx="6912217" cy="3179620"/>
          </a:xfrm>
          <a:prstGeom prst="rect">
            <a:avLst/>
          </a:prstGeom>
        </p:spPr>
      </p:pic>
      <p:cxnSp>
        <p:nvCxnSpPr>
          <p:cNvPr id="18" name="Straight Connector 17">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31375A4-56A4-47D6-9801-1991572033F7}" type="slidenum">
              <a:rPr lang="en-US" smtClean="0"/>
              <a:pPr defTabSz="914400">
                <a:spcAft>
                  <a:spcPts val="600"/>
                </a:spcAft>
              </a:pPr>
              <a:t>6</a:t>
            </a:fld>
            <a:endParaRPr lang="en-US"/>
          </a:p>
        </p:txBody>
      </p:sp>
    </p:spTree>
    <p:extLst>
      <p:ext uri="{BB962C8B-B14F-4D97-AF65-F5344CB8AC3E}">
        <p14:creationId xmlns:p14="http://schemas.microsoft.com/office/powerpoint/2010/main" val="7011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6">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18">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0">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492370" y="-194365"/>
            <a:ext cx="3084844" cy="2103875"/>
          </a:xfrm>
        </p:spPr>
        <p:txBody>
          <a:bodyPr vert="horz" lIns="91440" tIns="45720" rIns="91440" bIns="45720" rtlCol="0" anchor="b">
            <a:normAutofit/>
          </a:bodyPr>
          <a:lstStyle/>
          <a:p>
            <a:pPr algn="ctr"/>
            <a:r>
              <a:rPr lang="en-US" sz="3600" dirty="0">
                <a:solidFill>
                  <a:srgbClr val="FFFFFF"/>
                </a:solidFill>
              </a:rPr>
              <a:t>High Performing - Closing Gaps - </a:t>
            </a:r>
          </a:p>
        </p:txBody>
      </p:sp>
      <p:sp>
        <p:nvSpPr>
          <p:cNvPr id="10" name="Text Placeholder 9"/>
          <p:cNvSpPr>
            <a:spLocks noGrp="1"/>
          </p:cNvSpPr>
          <p:nvPr>
            <p:ph type="body" sz="quarter" idx="13"/>
          </p:nvPr>
        </p:nvSpPr>
        <p:spPr>
          <a:xfrm>
            <a:off x="492371" y="1942600"/>
            <a:ext cx="3084844" cy="3335519"/>
          </a:xfrm>
        </p:spPr>
        <p:txBody>
          <a:bodyPr vert="horz" lIns="0" tIns="45720" rIns="0" bIns="45720" rtlCol="0">
            <a:normAutofit/>
          </a:bodyPr>
          <a:lstStyle/>
          <a:p>
            <a:pPr marL="0" indent="0">
              <a:buFont typeface="Calibri" panose="020F0502020204030204" pitchFamily="34" charset="0"/>
              <a:buNone/>
            </a:pPr>
            <a:r>
              <a:rPr lang="en-US" sz="1500" dirty="0">
                <a:solidFill>
                  <a:srgbClr val="FFFFFF"/>
                </a:solidFill>
              </a:rPr>
              <a:t>*Note: other qualifying criteria for all schools include meeting participation requirements on statewide assessments, and for Comprehensive and Targeted Support schools, no targeted groups may show a WSIF decline and no new groups may fall below the 2.30 identification threshold.</a:t>
            </a:r>
          </a:p>
        </p:txBody>
      </p:sp>
      <p:sp>
        <p:nvSpPr>
          <p:cNvPr id="32" name="Rectangle 24">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31375A4-56A4-47D6-9801-1991572033F7}" type="slidenum">
              <a:rPr lang="en-US">
                <a:solidFill>
                  <a:schemeClr val="tx2"/>
                </a:solidFill>
              </a:rPr>
              <a:pPr defTabSz="914400">
                <a:spcAft>
                  <a:spcPts val="600"/>
                </a:spcAft>
              </a:pPr>
              <a:t>7</a:t>
            </a:fld>
            <a:endParaRPr lang="en-US">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08518610"/>
              </p:ext>
            </p:extLst>
          </p:nvPr>
        </p:nvGraphicFramePr>
        <p:xfrm>
          <a:off x="4513663" y="1203506"/>
          <a:ext cx="6798083" cy="4612142"/>
        </p:xfrm>
        <a:graphic>
          <a:graphicData uri="http://schemas.openxmlformats.org/drawingml/2006/table">
            <a:tbl>
              <a:tblPr firstRow="1" bandRow="1">
                <a:noFill/>
                <a:tableStyleId>{B301B821-A1FF-4177-AEE7-76D212191A09}</a:tableStyleId>
              </a:tblPr>
              <a:tblGrid>
                <a:gridCol w="1671073">
                  <a:extLst>
                    <a:ext uri="{9D8B030D-6E8A-4147-A177-3AD203B41FA5}">
                      <a16:colId xmlns:a16="http://schemas.microsoft.com/office/drawing/2014/main" val="2693369416"/>
                    </a:ext>
                  </a:extLst>
                </a:gridCol>
                <a:gridCol w="5127010">
                  <a:extLst>
                    <a:ext uri="{9D8B030D-6E8A-4147-A177-3AD203B41FA5}">
                      <a16:colId xmlns:a16="http://schemas.microsoft.com/office/drawing/2014/main" val="2317344683"/>
                    </a:ext>
                  </a:extLst>
                </a:gridCol>
              </a:tblGrid>
              <a:tr h="683095">
                <a:tc>
                  <a:txBody>
                    <a:bodyPr/>
                    <a:lstStyle/>
                    <a:p>
                      <a:pPr algn="l" fontAlgn="b"/>
                      <a:endParaRPr lang="en-US" sz="1400" b="1" i="0" u="none" strike="noStrike">
                        <a:solidFill>
                          <a:srgbClr val="FFFFFF"/>
                        </a:solidFill>
                        <a:effectLst/>
                        <a:latin typeface="Segoe UI" panose="020B0502040204020203" pitchFamily="34" charset="0"/>
                        <a:cs typeface="Segoe UI" panose="020B0502040204020203" pitchFamily="34" charset="0"/>
                      </a:endParaRPr>
                    </a:p>
                  </a:txBody>
                  <a:tcPr marL="195542" marR="117325" marT="117325" marB="117325" anchor="b">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b"/>
                      <a:r>
                        <a:rPr lang="en-US" sz="2000" b="1" u="none" strike="noStrike" dirty="0">
                          <a:solidFill>
                            <a:srgbClr val="FFFFFF"/>
                          </a:solidFill>
                          <a:effectLst/>
                          <a:latin typeface="Segoe UI" panose="020B0502040204020203" pitchFamily="34" charset="0"/>
                          <a:cs typeface="Segoe UI" panose="020B0502040204020203" pitchFamily="34" charset="0"/>
                        </a:rPr>
                        <a:t>General Criteria Defining a High Performing School for Closing Gaps*</a:t>
                      </a:r>
                      <a:endParaRPr lang="en-US" sz="2000" b="1" i="0" u="none" strike="noStrike" dirty="0">
                        <a:solidFill>
                          <a:srgbClr val="FFFFFF"/>
                        </a:solidFill>
                        <a:effectLst/>
                        <a:latin typeface="Segoe UI" panose="020B0502040204020203" pitchFamily="34" charset="0"/>
                        <a:cs typeface="Segoe UI" panose="020B0502040204020203" pitchFamily="34" charset="0"/>
                      </a:endParaRPr>
                    </a:p>
                  </a:txBody>
                  <a:tcPr marL="195542" marR="117325" marT="117325" marB="117325"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430031267"/>
                  </a:ext>
                </a:extLst>
              </a:tr>
              <a:tr h="1100252">
                <a:tc>
                  <a:txBody>
                    <a:bodyPr/>
                    <a:lstStyle/>
                    <a:p>
                      <a:pPr algn="l" fontAlgn="b"/>
                      <a:r>
                        <a:rPr lang="en-US" sz="1400" u="none" strike="noStrike">
                          <a:solidFill>
                            <a:schemeClr val="tx1">
                              <a:lumMod val="85000"/>
                              <a:lumOff val="15000"/>
                            </a:schemeClr>
                          </a:solidFill>
                          <a:effectLst/>
                          <a:latin typeface="Segoe UI" panose="020B0502040204020203" pitchFamily="34" charset="0"/>
                          <a:cs typeface="Segoe UI" panose="020B0502040204020203" pitchFamily="34" charset="0"/>
                        </a:rPr>
                        <a:t>Comprehensive Support Schools</a:t>
                      </a:r>
                      <a:endParaRPr lang="en-US" sz="1400" b="0" i="0" u="none" strike="noStrike">
                        <a:solidFill>
                          <a:schemeClr val="tx1">
                            <a:lumMod val="85000"/>
                            <a:lumOff val="15000"/>
                          </a:schemeClr>
                        </a:solidFill>
                        <a:effectLst/>
                        <a:latin typeface="Segoe UI" panose="020B0502040204020203" pitchFamily="34" charset="0"/>
                        <a:cs typeface="Segoe UI" panose="020B0502040204020203" pitchFamily="34" charset="0"/>
                      </a:endParaRPr>
                    </a:p>
                  </a:txBody>
                  <a:tcPr marL="195542" marR="117325" marT="117325" marB="11732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b"/>
                      <a:r>
                        <a:rPr lang="en-US" sz="1400" u="none" strike="noStrike" dirty="0">
                          <a:solidFill>
                            <a:schemeClr val="tx1">
                              <a:lumMod val="85000"/>
                              <a:lumOff val="15000"/>
                            </a:schemeClr>
                          </a:solidFill>
                          <a:effectLst/>
                          <a:latin typeface="Segoe UI" panose="020B0502040204020203" pitchFamily="34" charset="0"/>
                          <a:cs typeface="Segoe UI" panose="020B0502040204020203" pitchFamily="34" charset="0"/>
                        </a:rPr>
                        <a:t>The increase on the WSIF from winter 2019 to winter 2020 for the All Students group is in the top 20 percent of schools and the school WSIF score is higher than the 2.30 identification cutoff.</a:t>
                      </a:r>
                      <a:endParaRPr lang="en-US" sz="1400" b="0" i="0" u="none" strike="noStrike" dirty="0">
                        <a:solidFill>
                          <a:schemeClr val="tx1">
                            <a:lumMod val="85000"/>
                            <a:lumOff val="15000"/>
                          </a:schemeClr>
                        </a:solidFill>
                        <a:effectLst/>
                        <a:latin typeface="Segoe UI" panose="020B0502040204020203" pitchFamily="34" charset="0"/>
                        <a:cs typeface="Segoe UI" panose="020B0502040204020203" pitchFamily="34" charset="0"/>
                      </a:endParaRPr>
                    </a:p>
                  </a:txBody>
                  <a:tcPr marL="195542" marR="117325" marT="117325" marB="11732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81959389"/>
                  </a:ext>
                </a:extLst>
              </a:tr>
              <a:tr h="1100252">
                <a:tc>
                  <a:txBody>
                    <a:bodyPr/>
                    <a:lstStyle/>
                    <a:p>
                      <a:pPr algn="l" fontAlgn="b"/>
                      <a:r>
                        <a:rPr lang="en-US" sz="1400" u="none" strike="noStrike">
                          <a:solidFill>
                            <a:schemeClr val="tx1">
                              <a:lumMod val="85000"/>
                              <a:lumOff val="15000"/>
                            </a:schemeClr>
                          </a:solidFill>
                          <a:effectLst/>
                          <a:latin typeface="Segoe UI" panose="020B0502040204020203" pitchFamily="34" charset="0"/>
                          <a:cs typeface="Segoe UI" panose="020B0502040204020203" pitchFamily="34" charset="0"/>
                        </a:rPr>
                        <a:t>Targeted Support Schools</a:t>
                      </a:r>
                      <a:endParaRPr lang="en-US" sz="1400" b="0" i="0" u="none" strike="noStrike">
                        <a:solidFill>
                          <a:schemeClr val="tx1">
                            <a:lumMod val="85000"/>
                            <a:lumOff val="15000"/>
                          </a:schemeClr>
                        </a:solidFill>
                        <a:effectLst/>
                        <a:latin typeface="Segoe UI" panose="020B0502040204020203" pitchFamily="34" charset="0"/>
                        <a:cs typeface="Segoe UI" panose="020B0502040204020203" pitchFamily="34" charset="0"/>
                      </a:endParaRPr>
                    </a:p>
                  </a:txBody>
                  <a:tcPr marL="195542" marR="117325" marT="117325" marB="117325"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b"/>
                      <a:r>
                        <a:rPr lang="en-US" sz="1400" u="none" strike="noStrike" dirty="0">
                          <a:solidFill>
                            <a:schemeClr val="tx1">
                              <a:lumMod val="85000"/>
                              <a:lumOff val="15000"/>
                            </a:schemeClr>
                          </a:solidFill>
                          <a:effectLst/>
                          <a:latin typeface="Segoe UI" panose="020B0502040204020203" pitchFamily="34" charset="0"/>
                          <a:cs typeface="Segoe UI" panose="020B0502040204020203" pitchFamily="34" charset="0"/>
                        </a:rPr>
                        <a:t>At least one student group with a WSIF rating ≤ 2.30 in winter 2018 showed an increase on the WSIF from winter 2019 to winter 2020 that is in the top 20 percent of schools and the group WSIF is higher than the 2.30 identification cutoff.</a:t>
                      </a:r>
                      <a:endParaRPr lang="en-US" sz="1400" b="0" i="0" u="none" strike="noStrike" dirty="0">
                        <a:solidFill>
                          <a:schemeClr val="tx1">
                            <a:lumMod val="85000"/>
                            <a:lumOff val="15000"/>
                          </a:schemeClr>
                        </a:solidFill>
                        <a:effectLst/>
                        <a:latin typeface="Segoe UI" panose="020B0502040204020203" pitchFamily="34" charset="0"/>
                        <a:cs typeface="Segoe UI" panose="020B0502040204020203" pitchFamily="34" charset="0"/>
                      </a:endParaRPr>
                    </a:p>
                  </a:txBody>
                  <a:tcPr marL="195542" marR="117325" marT="117325" marB="117325"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834873322"/>
                  </a:ext>
                </a:extLst>
              </a:tr>
              <a:tr h="683095">
                <a:tc>
                  <a:txBody>
                    <a:bodyPr/>
                    <a:lstStyle/>
                    <a:p>
                      <a:pPr algn="l" fontAlgn="b"/>
                      <a:r>
                        <a:rPr lang="en-US" sz="1400" u="none" strike="noStrike">
                          <a:solidFill>
                            <a:schemeClr val="tx1">
                              <a:lumMod val="85000"/>
                              <a:lumOff val="15000"/>
                            </a:schemeClr>
                          </a:solidFill>
                          <a:effectLst/>
                          <a:latin typeface="Segoe UI" panose="020B0502040204020203" pitchFamily="34" charset="0"/>
                          <a:cs typeface="Segoe UI" panose="020B0502040204020203" pitchFamily="34" charset="0"/>
                        </a:rPr>
                        <a:t>Low EL Progress Schools</a:t>
                      </a:r>
                      <a:endParaRPr lang="en-US" sz="1400" b="0" i="0" u="none" strike="noStrike">
                        <a:solidFill>
                          <a:schemeClr val="tx1">
                            <a:lumMod val="85000"/>
                            <a:lumOff val="15000"/>
                          </a:schemeClr>
                        </a:solidFill>
                        <a:effectLst/>
                        <a:latin typeface="Segoe UI" panose="020B0502040204020203" pitchFamily="34" charset="0"/>
                        <a:cs typeface="Segoe UI" panose="020B0502040204020203" pitchFamily="34" charset="0"/>
                      </a:endParaRPr>
                    </a:p>
                  </a:txBody>
                  <a:tcPr marL="195542" marR="117325" marT="117325" marB="11732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b"/>
                      <a:r>
                        <a:rPr lang="en-US" sz="1400" u="none" strike="noStrike">
                          <a:solidFill>
                            <a:schemeClr val="tx1">
                              <a:lumMod val="85000"/>
                              <a:lumOff val="15000"/>
                            </a:schemeClr>
                          </a:solidFill>
                          <a:effectLst/>
                          <a:latin typeface="Segoe UI" panose="020B0502040204020203" pitchFamily="34" charset="0"/>
                          <a:cs typeface="Segoe UI" panose="020B0502040204020203" pitchFamily="34" charset="0"/>
                        </a:rPr>
                        <a:t>The 2019 annual EL Progress measure is above the 48.9 percent identification threshold.</a:t>
                      </a:r>
                      <a:endParaRPr lang="en-US" sz="1400" b="0" i="0" u="none" strike="noStrike">
                        <a:solidFill>
                          <a:schemeClr val="tx1">
                            <a:lumMod val="85000"/>
                            <a:lumOff val="15000"/>
                          </a:schemeClr>
                        </a:solidFill>
                        <a:effectLst/>
                        <a:latin typeface="Segoe UI" panose="020B0502040204020203" pitchFamily="34" charset="0"/>
                        <a:cs typeface="Segoe UI" panose="020B0502040204020203" pitchFamily="34" charset="0"/>
                      </a:endParaRPr>
                    </a:p>
                  </a:txBody>
                  <a:tcPr marL="195542" marR="117325" marT="117325" marB="11732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610901284"/>
                  </a:ext>
                </a:extLst>
              </a:tr>
              <a:tr h="683095">
                <a:tc>
                  <a:txBody>
                    <a:bodyPr/>
                    <a:lstStyle/>
                    <a:p>
                      <a:pPr algn="l" fontAlgn="b"/>
                      <a:r>
                        <a:rPr lang="en-US" sz="1400" u="none" strike="noStrike">
                          <a:solidFill>
                            <a:schemeClr val="tx1">
                              <a:lumMod val="85000"/>
                              <a:lumOff val="15000"/>
                            </a:schemeClr>
                          </a:solidFill>
                          <a:effectLst/>
                          <a:latin typeface="Segoe UI" panose="020B0502040204020203" pitchFamily="34" charset="0"/>
                          <a:cs typeface="Segoe UI" panose="020B0502040204020203" pitchFamily="34" charset="0"/>
                        </a:rPr>
                        <a:t>Low Grad Rate Schools</a:t>
                      </a:r>
                      <a:endParaRPr lang="en-US" sz="1400" b="0" i="0" u="none" strike="noStrike">
                        <a:solidFill>
                          <a:schemeClr val="tx1">
                            <a:lumMod val="85000"/>
                            <a:lumOff val="15000"/>
                          </a:schemeClr>
                        </a:solidFill>
                        <a:effectLst/>
                        <a:latin typeface="Segoe UI" panose="020B0502040204020203" pitchFamily="34" charset="0"/>
                        <a:cs typeface="Segoe UI" panose="020B0502040204020203" pitchFamily="34" charset="0"/>
                      </a:endParaRPr>
                    </a:p>
                  </a:txBody>
                  <a:tcPr marL="195542" marR="117325" marT="117325" marB="117325"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b"/>
                      <a:r>
                        <a:rPr lang="en-US" sz="1400" u="none" strike="noStrike" dirty="0">
                          <a:solidFill>
                            <a:schemeClr val="tx1">
                              <a:lumMod val="85000"/>
                              <a:lumOff val="15000"/>
                            </a:schemeClr>
                          </a:solidFill>
                          <a:effectLst/>
                          <a:latin typeface="Segoe UI" panose="020B0502040204020203" pitchFamily="34" charset="0"/>
                          <a:cs typeface="Segoe UI" panose="020B0502040204020203" pitchFamily="34" charset="0"/>
                        </a:rPr>
                        <a:t>The 2019 annual WSIF four-year graduation rate is above the 66.7 percent identification threshold.</a:t>
                      </a:r>
                      <a:endParaRPr lang="en-US" sz="1400" b="0" i="0" u="none" strike="noStrike" dirty="0">
                        <a:solidFill>
                          <a:schemeClr val="tx1">
                            <a:lumMod val="85000"/>
                            <a:lumOff val="15000"/>
                          </a:schemeClr>
                        </a:solidFill>
                        <a:effectLst/>
                        <a:latin typeface="Segoe UI" panose="020B0502040204020203" pitchFamily="34" charset="0"/>
                        <a:cs typeface="Segoe UI" panose="020B0502040204020203" pitchFamily="34" charset="0"/>
                      </a:endParaRPr>
                    </a:p>
                  </a:txBody>
                  <a:tcPr marL="195542" marR="117325" marT="117325" marB="117325"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3463175143"/>
                  </a:ext>
                </a:extLst>
              </a:tr>
            </a:tbl>
          </a:graphicData>
        </a:graphic>
      </p:graphicFrame>
      <p:pic>
        <p:nvPicPr>
          <p:cNvPr id="16" name="Picture 15" descr="A picture containing room, drawing&#10;&#10;Description automatically generated">
            <a:extLst>
              <a:ext uri="{FF2B5EF4-FFF2-40B4-BE49-F238E27FC236}">
                <a16:creationId xmlns:a16="http://schemas.microsoft.com/office/drawing/2014/main" id="{F2544A00-1360-4E84-B5C1-EEADB2F3E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79" y="3775683"/>
            <a:ext cx="2684101" cy="2684101"/>
          </a:xfrm>
          <a:prstGeom prst="rect">
            <a:avLst/>
          </a:prstGeom>
        </p:spPr>
      </p:pic>
    </p:spTree>
    <p:extLst>
      <p:ext uri="{BB962C8B-B14F-4D97-AF65-F5344CB8AC3E}">
        <p14:creationId xmlns:p14="http://schemas.microsoft.com/office/powerpoint/2010/main" val="111973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492370" y="-570285"/>
            <a:ext cx="3084844" cy="2103875"/>
          </a:xfrm>
        </p:spPr>
        <p:txBody>
          <a:bodyPr vert="horz" lIns="91440" tIns="45720" rIns="91440" bIns="45720" rtlCol="0" anchor="b">
            <a:normAutofit/>
          </a:bodyPr>
          <a:lstStyle/>
          <a:p>
            <a:pPr algn="ctr"/>
            <a:r>
              <a:rPr lang="en-US" sz="3600" dirty="0">
                <a:solidFill>
                  <a:srgbClr val="FFFFFF"/>
                </a:solidFill>
              </a:rPr>
              <a:t>High Performing - Growth - </a:t>
            </a:r>
          </a:p>
        </p:txBody>
      </p:sp>
      <p:sp>
        <p:nvSpPr>
          <p:cNvPr id="10" name="Text Placeholder 9"/>
          <p:cNvSpPr>
            <a:spLocks noGrp="1"/>
          </p:cNvSpPr>
          <p:nvPr>
            <p:ph type="body" sz="quarter" idx="13"/>
          </p:nvPr>
        </p:nvSpPr>
        <p:spPr>
          <a:xfrm>
            <a:off x="492371" y="1566680"/>
            <a:ext cx="3084844" cy="3335519"/>
          </a:xfrm>
        </p:spPr>
        <p:txBody>
          <a:bodyPr vert="horz" lIns="0" tIns="45720" rIns="0" bIns="45720" rtlCol="0">
            <a:normAutofit/>
          </a:bodyPr>
          <a:lstStyle/>
          <a:p>
            <a:pPr marL="0" indent="0">
              <a:buFont typeface="Calibri" panose="020F0502020204030204" pitchFamily="34" charset="0"/>
              <a:buNone/>
            </a:pPr>
            <a:r>
              <a:rPr lang="en-US" sz="1500">
                <a:solidFill>
                  <a:srgbClr val="FFFFFF"/>
                </a:solidFill>
              </a:rPr>
              <a:t>*Note: other qualifying criteria for all schools via any of the routes include meeting participation requirements on statewide assessments. For the All Student recognition, the school must be reducing the WSIF gap between the highest and lowest performing groups and both the highest and lowest performing groups must be improving on the WSIF. </a:t>
            </a:r>
          </a:p>
        </p:txBody>
      </p:sp>
      <p:sp>
        <p:nvSpPr>
          <p:cNvPr id="40" name="Rectangle 39">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31375A4-56A4-47D6-9801-1991572033F7}" type="slidenum">
              <a:rPr lang="en-US">
                <a:solidFill>
                  <a:schemeClr val="tx2"/>
                </a:solidFill>
              </a:rPr>
              <a:pPr defTabSz="914400">
                <a:spcAft>
                  <a:spcPts val="600"/>
                </a:spcAft>
              </a:pPr>
              <a:t>8</a:t>
            </a:fld>
            <a:endParaRPr lang="en-US">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3178418"/>
              </p:ext>
            </p:extLst>
          </p:nvPr>
        </p:nvGraphicFramePr>
        <p:xfrm>
          <a:off x="4742017" y="959158"/>
          <a:ext cx="6798083" cy="4939686"/>
        </p:xfrm>
        <a:graphic>
          <a:graphicData uri="http://schemas.openxmlformats.org/drawingml/2006/table">
            <a:tbl>
              <a:tblPr firstRow="1" bandRow="1">
                <a:noFill/>
                <a:tableStyleId>{69012ECD-51FC-41F1-AA8D-1B2483CD663E}</a:tableStyleId>
              </a:tblPr>
              <a:tblGrid>
                <a:gridCol w="2450009">
                  <a:extLst>
                    <a:ext uri="{9D8B030D-6E8A-4147-A177-3AD203B41FA5}">
                      <a16:colId xmlns:a16="http://schemas.microsoft.com/office/drawing/2014/main" val="559123139"/>
                    </a:ext>
                  </a:extLst>
                </a:gridCol>
                <a:gridCol w="4348074">
                  <a:extLst>
                    <a:ext uri="{9D8B030D-6E8A-4147-A177-3AD203B41FA5}">
                      <a16:colId xmlns:a16="http://schemas.microsoft.com/office/drawing/2014/main" val="630856603"/>
                    </a:ext>
                  </a:extLst>
                </a:gridCol>
              </a:tblGrid>
              <a:tr h="1334418">
                <a:tc>
                  <a:txBody>
                    <a:bodyPr/>
                    <a:lstStyle/>
                    <a:p>
                      <a:pPr algn="l" fontAlgn="b"/>
                      <a:endParaRPr lang="en-US" sz="2000" b="1" i="0" u="none" strike="noStrike">
                        <a:solidFill>
                          <a:srgbClr val="FFFFFF"/>
                        </a:solidFill>
                        <a:effectLst/>
                        <a:latin typeface="Segoe UI" panose="020B0502040204020203" pitchFamily="34" charset="0"/>
                        <a:cs typeface="Segoe UI" panose="020B0502040204020203" pitchFamily="34" charset="0"/>
                      </a:endParaRPr>
                    </a:p>
                  </a:txBody>
                  <a:tcPr marL="292635" marR="175581" marT="175581" marB="175581" anchor="b">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b"/>
                      <a:r>
                        <a:rPr lang="en-US" sz="2000" b="1" u="none" strike="noStrike" dirty="0">
                          <a:solidFill>
                            <a:srgbClr val="FFFFFF"/>
                          </a:solidFill>
                          <a:effectLst/>
                        </a:rPr>
                        <a:t>General Criteria Defining a High Performing School for Growth*</a:t>
                      </a:r>
                      <a:endParaRPr lang="en-US" sz="2000" b="1" i="0" u="none" strike="noStrike" dirty="0">
                        <a:solidFill>
                          <a:srgbClr val="FFFFFF"/>
                        </a:solidFill>
                        <a:effectLst/>
                        <a:latin typeface="Segoe UI" panose="020B0502040204020203" pitchFamily="34" charset="0"/>
                        <a:cs typeface="Segoe UI" panose="020B0502040204020203" pitchFamily="34" charset="0"/>
                      </a:endParaRPr>
                    </a:p>
                  </a:txBody>
                  <a:tcPr marL="292635" marR="175581" marT="175581" marB="175581"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773014958"/>
                  </a:ext>
                </a:extLst>
              </a:tr>
              <a:tr h="1646562">
                <a:tc>
                  <a:txBody>
                    <a:bodyPr/>
                    <a:lstStyle/>
                    <a:p>
                      <a:pPr algn="l" fontAlgn="b"/>
                      <a:r>
                        <a:rPr lang="en-US" sz="2000" u="none" strike="noStrike" dirty="0">
                          <a:solidFill>
                            <a:schemeClr val="tx1">
                              <a:lumMod val="85000"/>
                              <a:lumOff val="15000"/>
                            </a:schemeClr>
                          </a:solidFill>
                          <a:effectLst/>
                        </a:rPr>
                        <a:t>All Students</a:t>
                      </a:r>
                      <a:r>
                        <a:rPr lang="en-US" sz="2000" u="none" strike="noStrike" baseline="0" dirty="0">
                          <a:solidFill>
                            <a:schemeClr val="tx1">
                              <a:lumMod val="85000"/>
                              <a:lumOff val="15000"/>
                            </a:schemeClr>
                          </a:solidFill>
                          <a:effectLst/>
                        </a:rPr>
                        <a:t> Group</a:t>
                      </a:r>
                      <a:endParaRPr lang="en-US" sz="2000" b="0" i="0" u="none" strike="noStrike" dirty="0">
                        <a:solidFill>
                          <a:schemeClr val="tx1">
                            <a:lumMod val="85000"/>
                            <a:lumOff val="15000"/>
                          </a:schemeClr>
                        </a:solidFill>
                        <a:effectLst/>
                        <a:latin typeface="Segoe UI" panose="020B0502040204020203" pitchFamily="34" charset="0"/>
                        <a:cs typeface="Segoe UI" panose="020B0502040204020203" pitchFamily="34" charset="0"/>
                      </a:endParaRPr>
                    </a:p>
                  </a:txBody>
                  <a:tcPr marL="292635" marR="175581" marT="175581" marB="17558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b"/>
                      <a:r>
                        <a:rPr lang="en-US" sz="2000" u="none" strike="noStrike" dirty="0">
                          <a:solidFill>
                            <a:schemeClr val="tx1">
                              <a:lumMod val="85000"/>
                              <a:lumOff val="15000"/>
                            </a:schemeClr>
                          </a:solidFill>
                          <a:effectLst/>
                        </a:rPr>
                        <a:t>At least 60 percent of the reportable measures for the All Students group are in the top 10 percent of schools.</a:t>
                      </a:r>
                      <a:endParaRPr lang="en-US" sz="2000" b="0" i="0" u="none" strike="noStrike" dirty="0">
                        <a:solidFill>
                          <a:schemeClr val="tx1">
                            <a:lumMod val="85000"/>
                            <a:lumOff val="15000"/>
                          </a:schemeClr>
                        </a:solidFill>
                        <a:effectLst/>
                        <a:latin typeface="Segoe UI" panose="020B0502040204020203" pitchFamily="34" charset="0"/>
                        <a:cs typeface="Segoe UI" panose="020B0502040204020203" pitchFamily="34" charset="0"/>
                      </a:endParaRPr>
                    </a:p>
                  </a:txBody>
                  <a:tcPr marL="292635" marR="175581" marT="175581" marB="17558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335114952"/>
                  </a:ext>
                </a:extLst>
              </a:tr>
              <a:tr h="1958706">
                <a:tc>
                  <a:txBody>
                    <a:bodyPr/>
                    <a:lstStyle/>
                    <a:p>
                      <a:pPr algn="l" fontAlgn="b"/>
                      <a:r>
                        <a:rPr lang="en-US" sz="2000" u="none" strike="noStrike">
                          <a:solidFill>
                            <a:schemeClr val="tx1">
                              <a:lumMod val="85000"/>
                              <a:lumOff val="15000"/>
                            </a:schemeClr>
                          </a:solidFill>
                          <a:effectLst/>
                        </a:rPr>
                        <a:t>Disaggregated Student Groups</a:t>
                      </a:r>
                      <a:endParaRPr lang="en-US" sz="2000" b="0" i="0" u="none" strike="noStrike">
                        <a:solidFill>
                          <a:schemeClr val="tx1">
                            <a:lumMod val="85000"/>
                            <a:lumOff val="15000"/>
                          </a:schemeClr>
                        </a:solidFill>
                        <a:effectLst/>
                        <a:latin typeface="Segoe UI" panose="020B0502040204020203" pitchFamily="34" charset="0"/>
                        <a:cs typeface="Segoe UI" panose="020B0502040204020203" pitchFamily="34" charset="0"/>
                      </a:endParaRPr>
                    </a:p>
                  </a:txBody>
                  <a:tcPr marL="292635" marR="175581" marT="175581" marB="175581"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b"/>
                      <a:r>
                        <a:rPr lang="en-US" sz="2000" u="none" strike="noStrike" dirty="0">
                          <a:solidFill>
                            <a:schemeClr val="tx1">
                              <a:lumMod val="85000"/>
                              <a:lumOff val="15000"/>
                            </a:schemeClr>
                          </a:solidFill>
                          <a:effectLst/>
                        </a:rPr>
                        <a:t>At least 60 percent of the reportable measures for a student group in the top 10 percent performance for that student group.</a:t>
                      </a:r>
                      <a:endParaRPr lang="en-US" sz="2000" b="0" i="0" u="none" strike="noStrike" dirty="0">
                        <a:solidFill>
                          <a:schemeClr val="tx1">
                            <a:lumMod val="85000"/>
                            <a:lumOff val="15000"/>
                          </a:schemeClr>
                        </a:solidFill>
                        <a:effectLst/>
                        <a:latin typeface="Segoe UI" panose="020B0502040204020203" pitchFamily="34" charset="0"/>
                        <a:cs typeface="Segoe UI" panose="020B0502040204020203" pitchFamily="34" charset="0"/>
                      </a:endParaRPr>
                    </a:p>
                  </a:txBody>
                  <a:tcPr marL="292635" marR="175581" marT="175581" marB="175581"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1773666477"/>
                  </a:ext>
                </a:extLst>
              </a:tr>
            </a:tbl>
          </a:graphicData>
        </a:graphic>
      </p:graphicFrame>
      <p:pic>
        <p:nvPicPr>
          <p:cNvPr id="7" name="Picture 6" descr="A picture containing drawing&#10;&#10;Description automatically generated">
            <a:extLst>
              <a:ext uri="{FF2B5EF4-FFF2-40B4-BE49-F238E27FC236}">
                <a16:creationId xmlns:a16="http://schemas.microsoft.com/office/drawing/2014/main" id="{D29A3AF3-BD0F-4572-AE56-6B4484B88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88" y="3812589"/>
            <a:ext cx="2588212" cy="2588212"/>
          </a:xfrm>
          <a:prstGeom prst="rect">
            <a:avLst/>
          </a:prstGeom>
        </p:spPr>
      </p:pic>
    </p:spTree>
    <p:extLst>
      <p:ext uri="{BB962C8B-B14F-4D97-AF65-F5344CB8AC3E}">
        <p14:creationId xmlns:p14="http://schemas.microsoft.com/office/powerpoint/2010/main" val="174113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6">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18">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0">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492370" y="39315"/>
            <a:ext cx="3084844" cy="2103875"/>
          </a:xfrm>
        </p:spPr>
        <p:txBody>
          <a:bodyPr vert="horz" lIns="91440" tIns="45720" rIns="91440" bIns="45720" rtlCol="0" anchor="b">
            <a:normAutofit/>
          </a:bodyPr>
          <a:lstStyle/>
          <a:p>
            <a:pPr algn="ctr"/>
            <a:r>
              <a:rPr lang="en-US" sz="3600" dirty="0">
                <a:solidFill>
                  <a:srgbClr val="FFFFFF"/>
                </a:solidFill>
              </a:rPr>
              <a:t>High Performing - Achievement -</a:t>
            </a:r>
          </a:p>
        </p:txBody>
      </p:sp>
      <p:sp>
        <p:nvSpPr>
          <p:cNvPr id="10" name="Text Placeholder 9"/>
          <p:cNvSpPr>
            <a:spLocks noGrp="1"/>
          </p:cNvSpPr>
          <p:nvPr>
            <p:ph type="body" sz="quarter" idx="13"/>
          </p:nvPr>
        </p:nvSpPr>
        <p:spPr>
          <a:xfrm>
            <a:off x="492371" y="2176280"/>
            <a:ext cx="3084844" cy="3335519"/>
          </a:xfrm>
        </p:spPr>
        <p:txBody>
          <a:bodyPr vert="horz" lIns="0" tIns="45720" rIns="0" bIns="45720" rtlCol="0">
            <a:normAutofit/>
          </a:bodyPr>
          <a:lstStyle/>
          <a:p>
            <a:pPr marL="0" indent="0">
              <a:buFont typeface="Calibri" panose="020F0502020204030204" pitchFamily="34" charset="0"/>
              <a:buNone/>
            </a:pPr>
            <a:r>
              <a:rPr lang="en-US" sz="1500" dirty="0">
                <a:solidFill>
                  <a:srgbClr val="FFFFFF"/>
                </a:solidFill>
              </a:rPr>
              <a:t>*Note: other qualifying criteria for all schools include meeting participation requirements on statewide assessments, and all reportable student groups must post a winter 2020 WSIF score of at least 6.00. </a:t>
            </a:r>
          </a:p>
        </p:txBody>
      </p:sp>
      <p:sp>
        <p:nvSpPr>
          <p:cNvPr id="32" name="Rectangle 24">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31375A4-56A4-47D6-9801-1991572033F7}" type="slidenum">
              <a:rPr lang="en-US">
                <a:solidFill>
                  <a:schemeClr val="tx2"/>
                </a:solidFill>
              </a:rPr>
              <a:pPr defTabSz="914400">
                <a:spcAft>
                  <a:spcPts val="600"/>
                </a:spcAft>
              </a:pPr>
              <a:t>9</a:t>
            </a:fld>
            <a:endParaRPr lang="en-US">
              <a:solidFill>
                <a:schemeClr val="tx2"/>
              </a:solidFill>
            </a:endParaRPr>
          </a:p>
        </p:txBody>
      </p:sp>
      <p:graphicFrame>
        <p:nvGraphicFramePr>
          <p:cNvPr id="22" name="Table 21">
            <a:extLst>
              <a:ext uri="{FF2B5EF4-FFF2-40B4-BE49-F238E27FC236}">
                <a16:creationId xmlns:a16="http://schemas.microsoft.com/office/drawing/2014/main" id="{59AE916B-E63D-4B95-819C-5090E20A1E83}"/>
              </a:ext>
            </a:extLst>
          </p:cNvPr>
          <p:cNvGraphicFramePr>
            <a:graphicFrameLocks noGrp="1"/>
          </p:cNvGraphicFramePr>
          <p:nvPr>
            <p:extLst>
              <p:ext uri="{D42A27DB-BD31-4B8C-83A1-F6EECF244321}">
                <p14:modId xmlns:p14="http://schemas.microsoft.com/office/powerpoint/2010/main" val="4008159936"/>
              </p:ext>
            </p:extLst>
          </p:nvPr>
        </p:nvGraphicFramePr>
        <p:xfrm>
          <a:off x="4825265" y="1643426"/>
          <a:ext cx="6798083" cy="2980980"/>
        </p:xfrm>
        <a:graphic>
          <a:graphicData uri="http://schemas.openxmlformats.org/drawingml/2006/table">
            <a:tbl>
              <a:tblPr firstRow="1" bandRow="1">
                <a:noFill/>
                <a:tableStyleId>{69012ECD-51FC-41F1-AA8D-1B2483CD663E}</a:tableStyleId>
              </a:tblPr>
              <a:tblGrid>
                <a:gridCol w="2450009">
                  <a:extLst>
                    <a:ext uri="{9D8B030D-6E8A-4147-A177-3AD203B41FA5}">
                      <a16:colId xmlns:a16="http://schemas.microsoft.com/office/drawing/2014/main" val="559123139"/>
                    </a:ext>
                  </a:extLst>
                </a:gridCol>
                <a:gridCol w="4348074">
                  <a:extLst>
                    <a:ext uri="{9D8B030D-6E8A-4147-A177-3AD203B41FA5}">
                      <a16:colId xmlns:a16="http://schemas.microsoft.com/office/drawing/2014/main" val="630856603"/>
                    </a:ext>
                  </a:extLst>
                </a:gridCol>
              </a:tblGrid>
              <a:tr h="1334418">
                <a:tc>
                  <a:txBody>
                    <a:bodyPr/>
                    <a:lstStyle/>
                    <a:p>
                      <a:pPr algn="l" fontAlgn="b"/>
                      <a:endParaRPr lang="en-US" sz="2000" b="1" i="0" u="none" strike="noStrike">
                        <a:solidFill>
                          <a:srgbClr val="FFFFFF"/>
                        </a:solidFill>
                        <a:effectLst/>
                        <a:latin typeface="Segoe UI" panose="020B0502040204020203" pitchFamily="34" charset="0"/>
                        <a:cs typeface="Segoe UI" panose="020B0502040204020203" pitchFamily="34" charset="0"/>
                      </a:endParaRPr>
                    </a:p>
                  </a:txBody>
                  <a:tcPr marL="292635" marR="175581" marT="175581" marB="175581" anchor="b">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b"/>
                      <a:r>
                        <a:rPr lang="en-US" sz="2000" u="none" strike="noStrike" dirty="0">
                          <a:solidFill>
                            <a:schemeClr val="bg1"/>
                          </a:solidFill>
                          <a:effectLst/>
                        </a:rPr>
                        <a:t>General Criteria Defining a High Performing School for Achievement*</a:t>
                      </a:r>
                      <a:endParaRPr lang="en-US" sz="2000" b="1" i="0" u="none" strike="noStrike" dirty="0">
                        <a:solidFill>
                          <a:srgbClr val="FFFFFF"/>
                        </a:solidFill>
                        <a:effectLst/>
                        <a:latin typeface="Segoe UI" panose="020B0502040204020203" pitchFamily="34" charset="0"/>
                        <a:cs typeface="Segoe UI" panose="020B0502040204020203" pitchFamily="34" charset="0"/>
                      </a:endParaRPr>
                    </a:p>
                  </a:txBody>
                  <a:tcPr marL="292635" marR="175581" marT="175581" marB="175581"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773014958"/>
                  </a:ext>
                </a:extLst>
              </a:tr>
              <a:tr h="1646562">
                <a:tc>
                  <a:txBody>
                    <a:bodyPr/>
                    <a:lstStyle/>
                    <a:p>
                      <a:pPr algn="l" fontAlgn="b"/>
                      <a:r>
                        <a:rPr lang="en-US" sz="2000" u="none" strike="noStrike" dirty="0">
                          <a:solidFill>
                            <a:schemeClr val="tx1">
                              <a:lumMod val="85000"/>
                              <a:lumOff val="15000"/>
                            </a:schemeClr>
                          </a:solidFill>
                          <a:effectLst/>
                        </a:rPr>
                        <a:t>All Students</a:t>
                      </a:r>
                      <a:r>
                        <a:rPr lang="en-US" sz="2000" u="none" strike="noStrike" baseline="0" dirty="0">
                          <a:solidFill>
                            <a:schemeClr val="tx1">
                              <a:lumMod val="85000"/>
                              <a:lumOff val="15000"/>
                            </a:schemeClr>
                          </a:solidFill>
                          <a:effectLst/>
                        </a:rPr>
                        <a:t> Group</a:t>
                      </a:r>
                      <a:endParaRPr lang="en-US" sz="2000" b="0" i="0" u="none" strike="noStrike" dirty="0">
                        <a:solidFill>
                          <a:schemeClr val="tx1">
                            <a:lumMod val="85000"/>
                            <a:lumOff val="15000"/>
                          </a:schemeClr>
                        </a:solidFill>
                        <a:effectLst/>
                        <a:latin typeface="Segoe UI" panose="020B0502040204020203" pitchFamily="34" charset="0"/>
                        <a:cs typeface="Segoe UI" panose="020B0502040204020203" pitchFamily="34" charset="0"/>
                      </a:endParaRPr>
                    </a:p>
                  </a:txBody>
                  <a:tcPr marL="292635" marR="175581" marT="175581" marB="17558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b"/>
                      <a:r>
                        <a:rPr lang="en-US" sz="2000" u="none" strike="noStrike" dirty="0">
                          <a:effectLst/>
                        </a:rPr>
                        <a:t>The 3-year rollup performance of the All Students group for at least two measures are in the top 20 percent of schools.</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292635" marR="175581" marT="175581" marB="17558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335114952"/>
                  </a:ext>
                </a:extLst>
              </a:tr>
            </a:tbl>
          </a:graphicData>
        </a:graphic>
      </p:graphicFrame>
      <p:pic>
        <p:nvPicPr>
          <p:cNvPr id="5" name="Picture 4" descr="A picture containing room, drawing&#10;&#10;Description automatically generated">
            <a:extLst>
              <a:ext uri="{FF2B5EF4-FFF2-40B4-BE49-F238E27FC236}">
                <a16:creationId xmlns:a16="http://schemas.microsoft.com/office/drawing/2014/main" id="{21B32118-3117-4A15-8CA4-4120FD9D4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69" y="3841720"/>
            <a:ext cx="2627517" cy="2627517"/>
          </a:xfrm>
          <a:prstGeom prst="rect">
            <a:avLst/>
          </a:prstGeom>
        </p:spPr>
      </p:pic>
    </p:spTree>
    <p:extLst>
      <p:ext uri="{BB962C8B-B14F-4D97-AF65-F5344CB8AC3E}">
        <p14:creationId xmlns:p14="http://schemas.microsoft.com/office/powerpoint/2010/main" val="415293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511BDE82FCC44587CF971C95F7E2BE" ma:contentTypeVersion="12" ma:contentTypeDescription="Create a new document." ma:contentTypeScope="" ma:versionID="5193230b48682c3c410b3fd5b9a707ba">
  <xsd:schema xmlns:xsd="http://www.w3.org/2001/XMLSchema" xmlns:xs="http://www.w3.org/2001/XMLSchema" xmlns:p="http://schemas.microsoft.com/office/2006/metadata/properties" xmlns:ns3="8d8ee68e-a14c-45c3-ae5d-bbdae6bb974c" xmlns:ns4="3ed42dc2-a5e6-4248-974a-fafc06c4737a" targetNamespace="http://schemas.microsoft.com/office/2006/metadata/properties" ma:root="true" ma:fieldsID="ae38fa4be51e5b513083b2968103315c" ns3:_="" ns4:_="">
    <xsd:import namespace="8d8ee68e-a14c-45c3-ae5d-bbdae6bb974c"/>
    <xsd:import namespace="3ed42dc2-a5e6-4248-974a-fafc06c4737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ee68e-a14c-45c3-ae5d-bbdae6bb97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d42dc2-a5e6-4248-974a-fafc06c4737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02CCF5-7144-4336-8D6C-A14E98F08E65}">
  <ds:schemaRefs>
    <ds:schemaRef ds:uri="http://schemas.microsoft.com/sharepoint/v3/contenttype/forms"/>
  </ds:schemaRefs>
</ds:datastoreItem>
</file>

<file path=customXml/itemProps2.xml><?xml version="1.0" encoding="utf-8"?>
<ds:datastoreItem xmlns:ds="http://schemas.openxmlformats.org/officeDocument/2006/customXml" ds:itemID="{E7C4ADD8-4982-411D-B125-E9A10B2A0CC5}">
  <ds:schemaRefs>
    <ds:schemaRef ds:uri="http://schemas.microsoft.com/office/2006/documentManagement/types"/>
    <ds:schemaRef ds:uri="http://purl.org/dc/dcmitype/"/>
    <ds:schemaRef ds:uri="8d8ee68e-a14c-45c3-ae5d-bbdae6bb974c"/>
    <ds:schemaRef ds:uri="http://purl.org/dc/elements/1.1/"/>
    <ds:schemaRef ds:uri="http://schemas.microsoft.com/office/2006/metadata/properties"/>
    <ds:schemaRef ds:uri="3ed42dc2-a5e6-4248-974a-fafc06c4737a"/>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449E530-FB09-4A7A-A2C7-26D49408F307}">
  <ds:schemaRefs>
    <ds:schemaRef ds:uri="3ed42dc2-a5e6-4248-974a-fafc06c4737a"/>
    <ds:schemaRef ds:uri="8d8ee68e-a14c-45c3-ae5d-bbdae6bb97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864</Words>
  <Application>Microsoft Office PowerPoint</Application>
  <PresentationFormat>Widescreen</PresentationFormat>
  <Paragraphs>138</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Calibri Light</vt:lpstr>
      <vt:lpstr>Cambria</vt:lpstr>
      <vt:lpstr>Segoe UI</vt:lpstr>
      <vt:lpstr>Wingdings</vt:lpstr>
      <vt:lpstr>Retrospect</vt:lpstr>
      <vt:lpstr>School Recognition 2018-19</vt:lpstr>
      <vt:lpstr>What will the webinar cover?</vt:lpstr>
      <vt:lpstr>The spring 2020 school recognition public release marks the culmination of the School Recognition Workgroup’s Phase 2 work.</vt:lpstr>
      <vt:lpstr>Communications</vt:lpstr>
      <vt:lpstr>Banners &amp; Certificates</vt:lpstr>
      <vt:lpstr>2018-19 School Recognition Model  Schools Can Demonstrate Being Exemplary in Many Ways</vt:lpstr>
      <vt:lpstr>High Performing - Closing Gaps - </vt:lpstr>
      <vt:lpstr>High Performing - Growth - </vt:lpstr>
      <vt:lpstr>High Performing - Achievement -</vt:lpstr>
      <vt:lpstr>Recognition Route by School Level</vt:lpstr>
      <vt:lpstr>Where to find information on the 2018-19 Recognized Schools</vt:lpstr>
      <vt:lpstr>Where to find information on the 2018-19 Recognized Schools, continued</vt:lpstr>
      <vt:lpstr>Detailed information on the 2018-19 recognized schools</vt:lpstr>
      <vt:lpstr>Other information available upon the public release.</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Recognition 2018-19</dc:title>
  <dc:creator>Stephanie Davidsmeyer (SBE)</dc:creator>
  <cp:lastModifiedBy>Stephanie Davidsmeyer (SBE)</cp:lastModifiedBy>
  <cp:revision>1</cp:revision>
  <dcterms:created xsi:type="dcterms:W3CDTF">2020-04-17T20:10:03Z</dcterms:created>
  <dcterms:modified xsi:type="dcterms:W3CDTF">2020-04-17T20:13:25Z</dcterms:modified>
</cp:coreProperties>
</file>