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8" d="100"/>
          <a:sy n="68" d="100"/>
        </p:scale>
        <p:origin x="-1632" y="-112"/>
      </p:cViewPr>
      <p:guideLst>
        <p:guide orient="horz" pos="523"/>
        <p:guide pos="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The Board’s Facebook account</c:v>
                </c:pt>
                <c:pt idx="1">
                  <c:v>The Board’s Twitter account</c:v>
                </c:pt>
                <c:pt idx="2">
                  <c:v>Staff and board blogs</c:v>
                </c:pt>
                <c:pt idx="3">
                  <c:v>Informal meetings with the Board</c:v>
                </c:pt>
                <c:pt idx="4">
                  <c:v>Formal meetings with the Board</c:v>
                </c:pt>
                <c:pt idx="5">
                  <c:v>Informal meetings with staff</c:v>
                </c:pt>
                <c:pt idx="6">
                  <c:v>Formal meetings with staff</c:v>
                </c:pt>
                <c:pt idx="7">
                  <c:v>Board meeting highlights</c:v>
                </c:pt>
                <c:pt idx="8">
                  <c:v>The Board’s website</c:v>
                </c:pt>
                <c:pt idx="9">
                  <c:v>ListServ emails</c:v>
                </c:pt>
                <c:pt idx="10">
                  <c:v>Periodic e-newsletters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0.05</c:v>
                </c:pt>
                <c:pt idx="4">
                  <c:v>0.05</c:v>
                </c:pt>
                <c:pt idx="5">
                  <c:v>0.06</c:v>
                </c:pt>
                <c:pt idx="6">
                  <c:v>0.07</c:v>
                </c:pt>
                <c:pt idx="7">
                  <c:v>0.21</c:v>
                </c:pt>
                <c:pt idx="8">
                  <c:v>0.26</c:v>
                </c:pt>
                <c:pt idx="9">
                  <c:v>0.36</c:v>
                </c:pt>
                <c:pt idx="10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8726088"/>
        <c:axId val="2099060536"/>
      </c:barChart>
      <c:catAx>
        <c:axId val="-21387260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099060536"/>
        <c:crosses val="autoZero"/>
        <c:auto val="1"/>
        <c:lblAlgn val="ctr"/>
        <c:lblOffset val="100"/>
        <c:noMultiLvlLbl val="0"/>
      </c:catAx>
      <c:valAx>
        <c:axId val="20990605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2138726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The Board’s Facebook account</c:v>
                </c:pt>
                <c:pt idx="1">
                  <c:v>Staff and board blogs</c:v>
                </c:pt>
                <c:pt idx="2">
                  <c:v>The Board’s Twitter account</c:v>
                </c:pt>
                <c:pt idx="3">
                  <c:v>Formal meetings with staff</c:v>
                </c:pt>
                <c:pt idx="4">
                  <c:v>Formal meetings with the Board</c:v>
                </c:pt>
                <c:pt idx="5">
                  <c:v>Informal meetings with staff</c:v>
                </c:pt>
                <c:pt idx="6">
                  <c:v>Informal meetings with the Board</c:v>
                </c:pt>
                <c:pt idx="7">
                  <c:v>The Board’s website</c:v>
                </c:pt>
                <c:pt idx="8">
                  <c:v>Board meeting highlights</c:v>
                </c:pt>
                <c:pt idx="9">
                  <c:v>ListServ emails</c:v>
                </c:pt>
                <c:pt idx="10">
                  <c:v>Periodic e-newsletters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0.01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0.06</c:v>
                </c:pt>
                <c:pt idx="5">
                  <c:v>0.06</c:v>
                </c:pt>
                <c:pt idx="6">
                  <c:v>0.07</c:v>
                </c:pt>
                <c:pt idx="7">
                  <c:v>0.24</c:v>
                </c:pt>
                <c:pt idx="8">
                  <c:v>0.24</c:v>
                </c:pt>
                <c:pt idx="9">
                  <c:v>0.37</c:v>
                </c:pt>
                <c:pt idx="10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8941848"/>
        <c:axId val="2099105448"/>
      </c:barChart>
      <c:catAx>
        <c:axId val="-21389418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099105448"/>
        <c:crosses val="autoZero"/>
        <c:auto val="1"/>
        <c:lblAlgn val="ctr"/>
        <c:lblOffset val="100"/>
        <c:noMultiLvlLbl val="0"/>
      </c:catAx>
      <c:valAx>
        <c:axId val="20991054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2138941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Increase opportunities for formal sessions with Board members and staff</c:v>
                </c:pt>
                <c:pt idx="1">
                  <c:v>Identify key contacts and subject-matter experts on the Board and staff</c:v>
                </c:pt>
                <c:pt idx="2">
                  <c:v>Allow more input from education groups and the public at Board meetings</c:v>
                </c:pt>
                <c:pt idx="3">
                  <c:v>Increase opportunities for informal sessions with Board members and staff</c:v>
                </c:pt>
                <c:pt idx="4">
                  <c:v>Provide advanced notice of meetings and agendas</c:v>
                </c:pt>
                <c:pt idx="5">
                  <c:v>Identify topics and issues in email and newsletter subject line</c:v>
                </c:pt>
                <c:pt idx="6">
                  <c:v>Provide FAQs about policies under consideration</c:v>
                </c:pt>
                <c:pt idx="7">
                  <c:v>Summarize articles in emails and newsletter with hyperlinks to more complete information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0.09</c:v>
                </c:pt>
                <c:pt idx="1">
                  <c:v>0.13</c:v>
                </c:pt>
                <c:pt idx="2">
                  <c:v>0.14</c:v>
                </c:pt>
                <c:pt idx="3">
                  <c:v>0.16</c:v>
                </c:pt>
                <c:pt idx="4">
                  <c:v>0.18</c:v>
                </c:pt>
                <c:pt idx="5">
                  <c:v>0.29</c:v>
                </c:pt>
                <c:pt idx="6">
                  <c:v>0.36</c:v>
                </c:pt>
                <c:pt idx="7">
                  <c:v>0.51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8796264"/>
        <c:axId val="-2139068728"/>
      </c:barChart>
      <c:catAx>
        <c:axId val="-21387962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 algn="r">
              <a:defRPr sz="1600" b="1"/>
            </a:pPr>
            <a:endParaRPr lang="en-US"/>
          </a:p>
        </c:txPr>
        <c:crossAx val="-2139068728"/>
        <c:crosses val="autoZero"/>
        <c:auto val="1"/>
        <c:lblAlgn val="ctr"/>
        <c:lblOffset val="100"/>
        <c:noMultiLvlLbl val="0"/>
      </c:catAx>
      <c:valAx>
        <c:axId val="-21390687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-2138796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Not sure</c:v>
                </c:pt>
                <c:pt idx="1">
                  <c:v>No, not aware of meeting held outside of Olympia</c:v>
                </c:pt>
                <c:pt idx="2">
                  <c:v>Yes, aware of meetings held outside of Olympia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0.38</c:v>
                </c:pt>
                <c:pt idx="1">
                  <c:v>0.27</c:v>
                </c:pt>
                <c:pt idx="2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43907928"/>
        <c:axId val="2143371752"/>
      </c:barChart>
      <c:catAx>
        <c:axId val="21439079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 algn="r">
              <a:defRPr sz="2000" b="1"/>
            </a:pPr>
            <a:endParaRPr lang="en-US"/>
          </a:p>
        </c:txPr>
        <c:crossAx val="2143371752"/>
        <c:crosses val="autoZero"/>
        <c:auto val="1"/>
        <c:lblAlgn val="ctr"/>
        <c:lblOffset val="100"/>
        <c:noMultiLvlLbl val="0"/>
      </c:catAx>
      <c:valAx>
        <c:axId val="2143371752"/>
        <c:scaling>
          <c:orientation val="minMax"/>
          <c:max val="0.5"/>
        </c:scaling>
        <c:delete val="1"/>
        <c:axPos val="b"/>
        <c:numFmt formatCode="0%" sourceLinked="1"/>
        <c:majorTickMark val="none"/>
        <c:minorTickMark val="none"/>
        <c:tickLblPos val="nextTo"/>
        <c:crossAx val="2143907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Media</c:v>
                </c:pt>
                <c:pt idx="1">
                  <c:v>State legislator or staff</c:v>
                </c:pt>
                <c:pt idx="2">
                  <c:v>Parent/citizen</c:v>
                </c:pt>
                <c:pt idx="3">
                  <c:v>State agency</c:v>
                </c:pt>
                <c:pt idx="4">
                  <c:v>Member State Board of Education </c:v>
                </c:pt>
                <c:pt idx="5">
                  <c:v>Education-related non-government</c:v>
                </c:pt>
                <c:pt idx="6">
                  <c:v>Educator/teacher</c:v>
                </c:pt>
                <c:pt idx="7">
                  <c:v>Current former school board</c:v>
                </c:pt>
                <c:pt idx="8">
                  <c:v>ESD or school district superintendent</c:v>
                </c:pt>
                <c:pt idx="9">
                  <c:v>School administrator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0.01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0.04</c:v>
                </c:pt>
                <c:pt idx="7">
                  <c:v>0.07</c:v>
                </c:pt>
                <c:pt idx="8">
                  <c:v>0.15</c:v>
                </c:pt>
                <c:pt idx="9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54343304"/>
        <c:axId val="2054347992"/>
      </c:barChart>
      <c:catAx>
        <c:axId val="205434330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 algn="r">
              <a:defRPr sz="2000" b="1"/>
            </a:pPr>
            <a:endParaRPr lang="en-US"/>
          </a:p>
        </c:txPr>
        <c:crossAx val="2054347992"/>
        <c:crosses val="autoZero"/>
        <c:auto val="1"/>
        <c:lblAlgn val="ctr"/>
        <c:lblOffset val="100"/>
        <c:noMultiLvlLbl val="0"/>
      </c:catAx>
      <c:valAx>
        <c:axId val="2054347992"/>
        <c:scaling>
          <c:orientation val="minMax"/>
          <c:max val="0.5"/>
          <c:min val="0.0"/>
        </c:scaling>
        <c:delete val="1"/>
        <c:axPos val="b"/>
        <c:numFmt formatCode="0%" sourceLinked="1"/>
        <c:majorTickMark val="none"/>
        <c:minorTickMark val="none"/>
        <c:tickLblPos val="nextTo"/>
        <c:crossAx val="2054343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4AC6A-1AA7-9940-A648-25E9414D9F22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F04B8-870A-0A4A-8F87-02718BEAB4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41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Relationship Id="rId3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4331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fm.letterhead.to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76" y="5840705"/>
            <a:ext cx="6403848" cy="850392"/>
          </a:xfrm>
          <a:prstGeom prst="rect">
            <a:avLst/>
          </a:prstGeom>
        </p:spPr>
      </p:pic>
      <p:pic>
        <p:nvPicPr>
          <p:cNvPr id="8" name="Picture 7" descr="download.jpe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880" y="221106"/>
            <a:ext cx="2385166" cy="238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87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2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9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fm.x.long.color.for PPT copy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6" y="6126163"/>
            <a:ext cx="9144000" cy="6552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731"/>
            <a:ext cx="6019800" cy="77051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118977"/>
            <a:ext cx="2133600" cy="365125"/>
          </a:xfrm>
        </p:spPr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download.jpe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416" y="131761"/>
            <a:ext cx="1207072" cy="120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0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5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79"/>
            <a:ext cx="6019800" cy="671293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126163"/>
            <a:ext cx="2133600" cy="365125"/>
          </a:xfrm>
        </p:spPr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fm.x.long.color.for PPT copy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6" y="6126163"/>
            <a:ext cx="9144000" cy="655208"/>
          </a:xfrm>
          <a:prstGeom prst="rect">
            <a:avLst/>
          </a:prstGeom>
        </p:spPr>
      </p:pic>
      <p:pic>
        <p:nvPicPr>
          <p:cNvPr id="12" name="Picture 11" descr="download.jpe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416" y="131761"/>
            <a:ext cx="1207072" cy="120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7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8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7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6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84DE8-720C-644B-BC28-F220EFFA6A01}" type="datetimeFigureOut">
              <a:rPr lang="en-US" smtClean="0"/>
              <a:pPr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E5F0-98EB-A343-8AD9-E4FD80B8B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7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dirty="0" smtClean="0"/>
              <a:t>Online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28700" y="3801767"/>
            <a:ext cx="70866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Assessing Communication and Engagement</a:t>
            </a:r>
            <a:endParaRPr lang="en-US" dirty="0"/>
          </a:p>
        </p:txBody>
      </p:sp>
      <p:pic>
        <p:nvPicPr>
          <p:cNvPr id="4" name="Picture 3" descr="download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21106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96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of Participants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871732"/>
              </p:ext>
            </p:extLst>
          </p:nvPr>
        </p:nvGraphicFramePr>
        <p:xfrm>
          <a:off x="457200" y="1600200"/>
          <a:ext cx="8229600" cy="4748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97792" y="820248"/>
            <a:ext cx="5600652" cy="435417"/>
          </a:xfrm>
          <a:solidFill>
            <a:schemeClr val="bg1">
              <a:lumMod val="85000"/>
            </a:schemeClr>
          </a:solidFill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1800" b="1" dirty="0"/>
              <a:t>Which of the following best describes your position? </a:t>
            </a:r>
          </a:p>
        </p:txBody>
      </p:sp>
    </p:spTree>
    <p:extLst>
      <p:ext uri="{BB962C8B-B14F-4D97-AF65-F5344CB8AC3E}">
        <p14:creationId xmlns:p14="http://schemas.microsoft.com/office/powerpoint/2010/main" val="431727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731"/>
            <a:ext cx="6019800" cy="5540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Participation by County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833966"/>
              </p:ext>
            </p:extLst>
          </p:nvPr>
        </p:nvGraphicFramePr>
        <p:xfrm>
          <a:off x="1968672" y="1215823"/>
          <a:ext cx="5090555" cy="508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361"/>
                <a:gridCol w="1207575"/>
                <a:gridCol w="1394958"/>
                <a:gridCol w="1156661"/>
              </a:tblGrid>
              <a:tr h="48268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/>
                          <a:cs typeface="Arial"/>
                        </a:rPr>
                        <a:t>County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/>
                          <a:cs typeface="Arial"/>
                        </a:rPr>
                        <a:t>% of participants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/>
                          <a:cs typeface="Arial"/>
                        </a:rPr>
                        <a:t>County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/>
                          <a:cs typeface="Arial"/>
                        </a:rPr>
                        <a:t>% of participants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King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17%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Adams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Pierce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Asotin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Spokane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9%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Chelan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Snohomish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Columbia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Thurston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8%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Douglas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Clark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Ferry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Yakima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4%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Franklin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Walla Walla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Grant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Whatcom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3%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Klickitat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Benton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Mason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Clallam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Okanogan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Cowlitz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Pend Oreille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Grays Harbor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San Juan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Island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Skamania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Jefferson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Stevens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Kitsap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Whitman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1%</a:t>
                      </a: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Lewis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Garfield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&lt;1%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Lincoln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Kittitas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&lt;1%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21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Skagit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2%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Wahkiakum</a:t>
                      </a: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&lt;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  <a:tr h="289611">
                <a:tc>
                  <a:txBody>
                    <a:bodyPr/>
                    <a:lstStyle/>
                    <a:p>
                      <a:endParaRPr lang="en-US" sz="1400" b="1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/>
                          <a:cs typeface="Arial"/>
                        </a:rPr>
                        <a:t>Pacific</a:t>
                      </a:r>
                      <a:endParaRPr lang="en-US" sz="1400" b="1" dirty="0">
                        <a:latin typeface="Arial"/>
                        <a:cs typeface="Arial"/>
                      </a:endParaRPr>
                    </a:p>
                  </a:txBody>
                  <a:tcPr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/>
                          <a:cs typeface="Arial"/>
                        </a:rPr>
                        <a:t>1%</a:t>
                      </a:r>
                      <a:endParaRPr lang="en-US" sz="1400" b="1" dirty="0"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sp>
        <p:nvSpPr>
          <p:cNvPr id="9" name="Text Placeholder 5"/>
          <p:cNvSpPr txBox="1">
            <a:spLocks/>
          </p:cNvSpPr>
          <p:nvPr/>
        </p:nvSpPr>
        <p:spPr>
          <a:xfrm>
            <a:off x="229023" y="718163"/>
            <a:ext cx="6131568" cy="4165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dirty="0" smtClean="0"/>
              <a:t>In which county is your primary office or workplace located?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98068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100"/>
            <a:ext cx="8229600" cy="4953986"/>
          </a:xfrm>
        </p:spPr>
        <p:txBody>
          <a:bodyPr>
            <a:normAutofit/>
          </a:bodyPr>
          <a:lstStyle/>
          <a:p>
            <a:r>
              <a:rPr lang="en-US" dirty="0" smtClean="0"/>
              <a:t>Assess Washington State Board of Education communication efforts with existing contacts.</a:t>
            </a:r>
          </a:p>
          <a:p>
            <a:r>
              <a:rPr lang="en-US" dirty="0" smtClean="0"/>
              <a:t>Identify how key stakeholders receive information from the Board.</a:t>
            </a:r>
          </a:p>
          <a:p>
            <a:r>
              <a:rPr lang="en-US" dirty="0" smtClean="0"/>
              <a:t>Identify ways the Board can improve communication.</a:t>
            </a:r>
          </a:p>
          <a:p>
            <a:r>
              <a:rPr lang="en-US" dirty="0" smtClean="0"/>
              <a:t>Determine awareness, participation and opinions of formal and informal meetings with  key stakeholders.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70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663" y="2249961"/>
            <a:ext cx="8229600" cy="2358078"/>
          </a:xfrm>
        </p:spPr>
        <p:txBody>
          <a:bodyPr/>
          <a:lstStyle/>
          <a:p>
            <a:r>
              <a:rPr lang="en-US" dirty="0" smtClean="0"/>
              <a:t>Online survey among people currently receiving information via </a:t>
            </a:r>
            <a:r>
              <a:rPr lang="en-US" dirty="0" err="1" smtClean="0"/>
              <a:t>ListServe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306 key stakeholders participated.</a:t>
            </a:r>
          </a:p>
        </p:txBody>
      </p:sp>
    </p:spTree>
    <p:extLst>
      <p:ext uri="{BB962C8B-B14F-4D97-AF65-F5344CB8AC3E}">
        <p14:creationId xmlns:p14="http://schemas.microsoft.com/office/powerpoint/2010/main" val="1061593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Information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887016"/>
              </p:ext>
            </p:extLst>
          </p:nvPr>
        </p:nvGraphicFramePr>
        <p:xfrm>
          <a:off x="557097" y="1543125"/>
          <a:ext cx="8229600" cy="480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850" y="953869"/>
            <a:ext cx="5498627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How do you currently get information about Washington State Board of Education’s activities?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64339" y="1533085"/>
            <a:ext cx="2322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Multiple responses accepted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22667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731"/>
            <a:ext cx="7163930" cy="102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informative Sources of Communication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120718"/>
              </p:ext>
            </p:extLst>
          </p:nvPr>
        </p:nvGraphicFramePr>
        <p:xfrm>
          <a:off x="457200" y="1854200"/>
          <a:ext cx="8229600" cy="458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849" y="1254835"/>
            <a:ext cx="464238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Of these which do you find more informative?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64442" y="1716500"/>
            <a:ext cx="2322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Multiple responses accepted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29905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Communication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192366"/>
              </p:ext>
            </p:extLst>
          </p:nvPr>
        </p:nvGraphicFramePr>
        <p:xfrm>
          <a:off x="457200" y="1600200"/>
          <a:ext cx="8229600" cy="4877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851" y="953869"/>
            <a:ext cx="474227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 what ways can the Washington State Board of Education improve communication with you? </a:t>
            </a:r>
          </a:p>
        </p:txBody>
      </p:sp>
    </p:spTree>
    <p:extLst>
      <p:ext uri="{BB962C8B-B14F-4D97-AF65-F5344CB8AC3E}">
        <p14:creationId xmlns:p14="http://schemas.microsoft.com/office/powerpoint/2010/main" val="3724899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49731"/>
            <a:ext cx="7693089" cy="751887"/>
          </a:xfrm>
        </p:spPr>
        <p:txBody>
          <a:bodyPr>
            <a:normAutofit/>
          </a:bodyPr>
          <a:lstStyle/>
          <a:p>
            <a:r>
              <a:rPr lang="en-US" dirty="0" smtClean="0"/>
              <a:t>Awareness of Meeting Outside Olympia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02548"/>
              </p:ext>
            </p:extLst>
          </p:nvPr>
        </p:nvGraphicFramePr>
        <p:xfrm>
          <a:off x="457200" y="2029700"/>
          <a:ext cx="8229600" cy="4333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10282" y="798764"/>
            <a:ext cx="7093529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/>
              <a:t>To the best of your knowledge, has the Washington State Board of Education recently held any formal or informal meeting with educators and the public outside of Olympia? </a:t>
            </a:r>
          </a:p>
        </p:txBody>
      </p:sp>
    </p:spTree>
    <p:extLst>
      <p:ext uri="{BB962C8B-B14F-4D97-AF65-F5344CB8AC3E}">
        <p14:creationId xmlns:p14="http://schemas.microsoft.com/office/powerpoint/2010/main" val="315357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459" y="1904740"/>
            <a:ext cx="8702791" cy="4388373"/>
          </a:xfrm>
        </p:spPr>
        <p:txBody>
          <a:bodyPr>
            <a:noAutofit/>
          </a:bodyPr>
          <a:lstStyle/>
          <a:p>
            <a:r>
              <a:rPr lang="en-US" dirty="0" smtClean="0"/>
              <a:t>Use email newsletters as the primary communication tool.</a:t>
            </a:r>
            <a:endParaRPr lang="en-US" sz="4000" dirty="0" smtClean="0"/>
          </a:p>
          <a:p>
            <a:r>
              <a:rPr lang="en-US" dirty="0" smtClean="0"/>
              <a:t>Improve email newsletter format. 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Provide short summaries for each article with hyperlinks for the full article. 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Identify topics and issues in email and newsletter subject lines. 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Send shorter, more frequent email newsletters, targeting content to specific audiences</a:t>
            </a:r>
            <a:r>
              <a:rPr lang="en-US" sz="2400" dirty="0" smtClean="0"/>
              <a:t>.</a:t>
            </a:r>
            <a:endParaRPr lang="en-US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3849" y="820248"/>
            <a:ext cx="7407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/>
              <a:t>In your opinion, what two or three ways can the Washington State Board of Education improve its communication and engagement with you and your peers?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0313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Improvements </a:t>
            </a:r>
            <a:r>
              <a:rPr lang="en-US" sz="27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174" y="1063010"/>
            <a:ext cx="8547021" cy="3978950"/>
          </a:xfrm>
        </p:spPr>
        <p:txBody>
          <a:bodyPr>
            <a:noAutofit/>
          </a:bodyPr>
          <a:lstStyle/>
          <a:p>
            <a:r>
              <a:rPr lang="en-US" dirty="0"/>
              <a:t>Create website FAQs that summarize policies under consideration. </a:t>
            </a:r>
            <a:endParaRPr lang="en-US" sz="2400" dirty="0"/>
          </a:p>
          <a:p>
            <a:r>
              <a:rPr lang="en-US" dirty="0" smtClean="0"/>
              <a:t>Announce </a:t>
            </a:r>
            <a:r>
              <a:rPr lang="en-US" dirty="0" smtClean="0"/>
              <a:t>board meetings and agendas at least one week in advance. </a:t>
            </a:r>
          </a:p>
          <a:p>
            <a:r>
              <a:rPr lang="en-US" dirty="0" smtClean="0"/>
              <a:t>Create opportunities for informal meetings, especially with agency and legislative staff and other education groups.</a:t>
            </a:r>
          </a:p>
          <a:p>
            <a:r>
              <a:rPr lang="en-US" dirty="0" smtClean="0"/>
              <a:t>Encourage Board members, especially the President, to take on more communication responsibilities with education leaders.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40313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456</Words>
  <Application>Microsoft Macintosh PowerPoint</Application>
  <PresentationFormat>On-screen Show (4:3)</PresentationFormat>
  <Paragraphs>118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Online Survey</vt:lpstr>
      <vt:lpstr>Objectives</vt:lpstr>
      <vt:lpstr>Methodology</vt:lpstr>
      <vt:lpstr>Sources of Information</vt:lpstr>
      <vt:lpstr>Most informative Sources of Communication</vt:lpstr>
      <vt:lpstr>Improving Communication</vt:lpstr>
      <vt:lpstr>Awareness of Meeting Outside Olympia</vt:lpstr>
      <vt:lpstr>Suggested Improvements</vt:lpstr>
      <vt:lpstr>Suggested Improvements (continued)</vt:lpstr>
      <vt:lpstr>Profile of Participants</vt:lpstr>
      <vt:lpstr>Participation by County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Stakeholder Interviews</dc:title>
  <dc:creator>Tom Eiland</dc:creator>
  <cp:lastModifiedBy>Tom Eiland</cp:lastModifiedBy>
  <cp:revision>29</cp:revision>
  <dcterms:created xsi:type="dcterms:W3CDTF">2014-05-23T16:58:15Z</dcterms:created>
  <dcterms:modified xsi:type="dcterms:W3CDTF">2014-05-23T20:52:11Z</dcterms:modified>
</cp:coreProperties>
</file>