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7"/>
  </p:notesMasterIdLst>
  <p:sldIdLst>
    <p:sldId id="260" r:id="rId5"/>
    <p:sldId id="264" r:id="rId6"/>
    <p:sldId id="281" r:id="rId7"/>
    <p:sldId id="278" r:id="rId8"/>
    <p:sldId id="279" r:id="rId9"/>
    <p:sldId id="277" r:id="rId10"/>
    <p:sldId id="266" r:id="rId11"/>
    <p:sldId id="280" r:id="rId12"/>
    <p:sldId id="282" r:id="rId13"/>
    <p:sldId id="283" r:id="rId14"/>
    <p:sldId id="27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Rarick,</a:t>
            </a:r>
          </a:p>
          <a:p>
            <a:r>
              <a:rPr lang="en-US" dirty="0" smtClean="0"/>
              <a:t>Executive Director</a:t>
            </a:r>
          </a:p>
          <a:p>
            <a:endParaRPr lang="en-US" dirty="0"/>
          </a:p>
          <a:p>
            <a:r>
              <a:rPr lang="en-US" dirty="0" smtClean="0"/>
              <a:t>March 27, 2014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Vision for Career and College-Readiness for All Students</a:t>
            </a:r>
            <a:br>
              <a:rPr lang="en-US" dirty="0" smtClean="0"/>
            </a:br>
            <a:r>
              <a:rPr lang="en-US" sz="2200" dirty="0" smtClean="0"/>
              <a:t>Opportunities for SBE and SBCTC Collaboration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18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Stepping Stones to Career and College Readiness for ALL Students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495" y="1437603"/>
            <a:ext cx="8062913" cy="488699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38172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133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292934"/>
                </a:solidFill>
              </a:rPr>
              <a:t>Washington State Board of Education </a:t>
            </a:r>
            <a:endParaRPr lang="en-US" dirty="0">
              <a:solidFill>
                <a:srgbClr val="292934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630" y="3276600"/>
            <a:ext cx="309562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ebsite:  </a:t>
            </a:r>
            <a:r>
              <a:rPr lang="en-US" dirty="0" smtClean="0">
                <a:solidFill>
                  <a:srgbClr val="0070C0"/>
                </a:solidFill>
              </a:rPr>
              <a:t>www.SBE.wa.gov</a:t>
            </a:r>
          </a:p>
          <a:p>
            <a:pPr lvl="8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/>
              <a:t>Blog:  </a:t>
            </a: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ashingtonSBE.wordpress.com</a:t>
            </a:r>
          </a:p>
          <a:p>
            <a:pPr lvl="8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Facebook:  </a:t>
            </a:r>
            <a:r>
              <a:rPr lang="en-US" dirty="0" smtClean="0">
                <a:solidFill>
                  <a:srgbClr val="0070C0"/>
                </a:solidFill>
              </a:rPr>
              <a:t>www.facebook.com/washingtonSBE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Twitter:  </a:t>
            </a:r>
            <a:r>
              <a:rPr lang="en-US" dirty="0" smtClean="0">
                <a:solidFill>
                  <a:srgbClr val="0070C0"/>
                </a:solidFill>
              </a:rPr>
              <a:t>www.twitter.com/wa_SBE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solidFill>
                  <a:srgbClr val="0070C0"/>
                </a:solidFill>
              </a:rPr>
              <a:t>sbe@sbe.wa.gov</a:t>
            </a:r>
          </a:p>
          <a:p>
            <a:pPr marL="2194560" lvl="8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Phone: 360-725-6025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5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for Today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Bridging the Gap between High School and College</a:t>
            </a:r>
          </a:p>
          <a:p>
            <a:endParaRPr lang="en-US" dirty="0" smtClean="0"/>
          </a:p>
          <a:p>
            <a:pPr lvl="1"/>
            <a:r>
              <a:rPr lang="en-US" sz="1900" dirty="0" smtClean="0"/>
              <a:t>How to Leverage the 11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 grade Common Core (SBAC) assessment results towards improved course-taking in high school and less remediation in college.</a:t>
            </a:r>
          </a:p>
          <a:p>
            <a:pPr lvl="1"/>
            <a:r>
              <a:rPr lang="en-US" sz="1900" dirty="0" smtClean="0"/>
              <a:t>The potential for pre-remedial college transition courses in our high schools.</a:t>
            </a:r>
          </a:p>
          <a:p>
            <a:pPr lvl="1"/>
            <a:r>
              <a:rPr lang="en-US" sz="1900" dirty="0" smtClean="0"/>
              <a:t>What role can the high school and beyond planning process play?</a:t>
            </a:r>
          </a:p>
          <a:p>
            <a:pPr lvl="1"/>
            <a:endParaRPr lang="en-US" sz="1900" dirty="0"/>
          </a:p>
          <a:p>
            <a:r>
              <a:rPr lang="en-US" sz="2400" dirty="0" smtClean="0"/>
              <a:t>What would it take to cut remediation rates in half by 2020?</a:t>
            </a:r>
          </a:p>
          <a:p>
            <a:pPr lvl="1"/>
            <a:endParaRPr lang="en-US" sz="19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Strengthening High School </a:t>
            </a:r>
            <a:br>
              <a:rPr lang="en-US" sz="2400" dirty="0" smtClean="0"/>
            </a:br>
            <a:r>
              <a:rPr lang="en-US" sz="2400" dirty="0" smtClean="0"/>
              <a:t>Graduation Requirements 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“Core 24” was not well received – SBE spent the last year building more flexibility into the framework.</a:t>
            </a:r>
          </a:p>
          <a:p>
            <a:pPr lvl="2"/>
            <a:r>
              <a:rPr lang="en-US" dirty="0" smtClean="0"/>
              <a:t>Restore Electives</a:t>
            </a:r>
          </a:p>
          <a:p>
            <a:pPr lvl="2"/>
            <a:r>
              <a:rPr lang="en-US" dirty="0" smtClean="0"/>
              <a:t>Strengthen Math &amp; Science CTE Course Equivalencies so that CTE is embedded, rather than separate.</a:t>
            </a:r>
          </a:p>
          <a:p>
            <a:pPr lvl="2"/>
            <a:r>
              <a:rPr lang="en-US" dirty="0" smtClean="0"/>
              <a:t>Build around the concept of Personalized Pathway Requirements (PPR)</a:t>
            </a:r>
          </a:p>
          <a:p>
            <a:endParaRPr lang="en-US" dirty="0" smtClean="0"/>
          </a:p>
          <a:p>
            <a:r>
              <a:rPr lang="en-US" dirty="0" smtClean="0"/>
              <a:t>Focus more on the outcomes (Career-and-College Readiness), and less on inputs (1080 hours).</a:t>
            </a:r>
          </a:p>
          <a:p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/>
              <a:t>21st century, all students need Science, Technology, Engineering and Math (STEM) </a:t>
            </a:r>
            <a:r>
              <a:rPr lang="en-US" dirty="0" smtClean="0"/>
              <a:t>skills; 3 </a:t>
            </a:r>
            <a:r>
              <a:rPr lang="en-US" dirty="0"/>
              <a:t>credits of math and 3 credits of science are foundational </a:t>
            </a:r>
            <a:r>
              <a:rPr lang="en-US" dirty="0" smtClean="0"/>
              <a:t>course credits that keep our students competitive. </a:t>
            </a:r>
          </a:p>
          <a:p>
            <a:endParaRPr lang="en-US" dirty="0"/>
          </a:p>
          <a:p>
            <a:r>
              <a:rPr lang="en-US" dirty="0" smtClean="0"/>
              <a:t>Every </a:t>
            </a:r>
            <a:r>
              <a:rPr lang="en-US" dirty="0"/>
              <a:t>student should have a High School and Beyond Plan by </a:t>
            </a:r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r>
              <a:rPr lang="en-US" dirty="0"/>
              <a:t>or earlier, upon which all course-taking decisions will be </a:t>
            </a:r>
            <a:r>
              <a:rPr lang="en-US" dirty="0" smtClean="0"/>
              <a:t>based.</a:t>
            </a:r>
          </a:p>
          <a:p>
            <a:endParaRPr lang="en-US" dirty="0"/>
          </a:p>
          <a:p>
            <a:r>
              <a:rPr lang="en-US" u="sng" dirty="0" smtClean="0"/>
              <a:t>All </a:t>
            </a:r>
            <a:r>
              <a:rPr lang="en-US" u="sng" dirty="0"/>
              <a:t>students should be preparing for their life after high school; each student’s High School and Beyond Plan should identify a </a:t>
            </a:r>
            <a:r>
              <a:rPr lang="en-US" u="sng" dirty="0" smtClean="0"/>
              <a:t>postsecondary </a:t>
            </a:r>
            <a:r>
              <a:rPr lang="en-US" u="sng" dirty="0"/>
              <a:t>pathway</a:t>
            </a:r>
            <a:r>
              <a:rPr lang="en-US" u="sng" dirty="0" smtClean="0"/>
              <a:t>.</a:t>
            </a:r>
          </a:p>
          <a:p>
            <a:pPr lvl="1"/>
            <a:r>
              <a:rPr lang="en-US" sz="2500" dirty="0" smtClean="0"/>
              <a:t>“College” is more than just a 4-yr degree!   Community colleges, trades, industry certification, etc. – many individualized pathways for students of all interests and abilities.</a:t>
            </a:r>
            <a:endParaRPr lang="en-US" sz="25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5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 smtClean="0"/>
              <a:t>HIGHLIGHTS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ENGROSSED </a:t>
            </a:r>
            <a:r>
              <a:rPr lang="en-US" sz="1800" dirty="0"/>
              <a:t>SECOND SUBSTITUTE SENATE BILL </a:t>
            </a:r>
            <a:r>
              <a:rPr lang="en-US" sz="1800" dirty="0" smtClean="0"/>
              <a:t>6552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smtClean="0"/>
              <a:t>(as passed Legislature – pending Governor’s signature)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AD0101"/>
                </a:solidFill>
              </a:rPr>
              <a:t>Washington State Board of Education</a:t>
            </a:r>
            <a:endParaRPr lang="en-US" dirty="0">
              <a:solidFill>
                <a:srgbClr val="AD010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3700" dirty="0" smtClean="0"/>
              <a:t>More Flexible Instructional Hour Requirements &amp; Funding</a:t>
            </a:r>
          </a:p>
          <a:p>
            <a:pPr marL="0" indent="0">
              <a:buNone/>
            </a:pPr>
            <a:endParaRPr lang="en-US" sz="3700" dirty="0" smtClean="0"/>
          </a:p>
          <a:p>
            <a:pPr lvl="1"/>
            <a:r>
              <a:rPr lang="en-US" sz="3100" dirty="0" smtClean="0"/>
              <a:t>1000 hours in grades 1-8 &amp; 1080 hours in grades 9-12, “</a:t>
            </a:r>
            <a:r>
              <a:rPr lang="en-US" sz="3100" u="sng" dirty="0" smtClean="0"/>
              <a:t>all of which may be calculated… using a district-wide annual average… over grades one through twelve</a:t>
            </a:r>
            <a:r>
              <a:rPr lang="en-US" sz="3100" dirty="0" smtClean="0"/>
              <a:t>.” (read: average of 1027 hours)</a:t>
            </a:r>
          </a:p>
          <a:p>
            <a:pPr lvl="1"/>
            <a:endParaRPr lang="en-US" sz="3100" dirty="0"/>
          </a:p>
          <a:p>
            <a:pPr lvl="1"/>
            <a:r>
              <a:rPr lang="en-US" sz="3100" dirty="0" smtClean="0"/>
              <a:t>$97 million provided for instructional hours increase last year is </a:t>
            </a:r>
            <a:r>
              <a:rPr lang="en-US" sz="3100" u="sng" dirty="0" smtClean="0"/>
              <a:t>“redirected”</a:t>
            </a:r>
            <a:r>
              <a:rPr lang="en-US" sz="3100" dirty="0" smtClean="0"/>
              <a:t> to guidance counselors, supplies, class size.</a:t>
            </a:r>
          </a:p>
          <a:p>
            <a:pPr lvl="2"/>
            <a:r>
              <a:rPr lang="en-US" sz="2900" dirty="0" smtClean="0"/>
              <a:t>$34 million for lower class size for high school lab science classes.</a:t>
            </a:r>
          </a:p>
          <a:p>
            <a:pPr lvl="2"/>
            <a:r>
              <a:rPr lang="en-US" sz="2900" dirty="0" smtClean="0"/>
              <a:t>$16 million for guidance counselors</a:t>
            </a:r>
          </a:p>
          <a:p>
            <a:pPr lvl="2"/>
            <a:r>
              <a:rPr lang="en-US" sz="2900" dirty="0" smtClean="0"/>
              <a:t>$45 million for high school materials and supplies (“MSOC”)</a:t>
            </a:r>
          </a:p>
          <a:p>
            <a:pPr lvl="1"/>
            <a:endParaRPr lang="en-US" sz="3100" dirty="0"/>
          </a:p>
          <a:p>
            <a:pPr lvl="1"/>
            <a:r>
              <a:rPr lang="en-US" sz="3100" dirty="0" smtClean="0"/>
              <a:t>NOTE: $58 million in MSOC </a:t>
            </a:r>
            <a:r>
              <a:rPr lang="en-US" sz="3100" u="sng" dirty="0" smtClean="0"/>
              <a:t>added</a:t>
            </a:r>
            <a:r>
              <a:rPr lang="en-US" sz="3100" dirty="0" smtClean="0"/>
              <a:t> to the budget beyond existing money that was “redirected”</a:t>
            </a:r>
          </a:p>
          <a:p>
            <a:endParaRPr lang="en-US" sz="3700" dirty="0" smtClean="0"/>
          </a:p>
          <a:p>
            <a:r>
              <a:rPr lang="en-US" sz="3700" dirty="0" smtClean="0"/>
              <a:t>SBE to implement </a:t>
            </a:r>
            <a:r>
              <a:rPr lang="en-US" sz="3700" u="sng" dirty="0" smtClean="0"/>
              <a:t>24 career and college-ready framework for the Class of 2019</a:t>
            </a:r>
            <a:r>
              <a:rPr lang="en-US" sz="3700" dirty="0" smtClean="0"/>
              <a:t>.</a:t>
            </a:r>
          </a:p>
          <a:p>
            <a:endParaRPr lang="en-US" sz="3700" dirty="0" smtClean="0"/>
          </a:p>
          <a:p>
            <a:r>
              <a:rPr lang="en-US" sz="3700" dirty="0" smtClean="0"/>
              <a:t>Individual school districts </a:t>
            </a:r>
            <a:r>
              <a:rPr lang="en-US" sz="3700" dirty="0"/>
              <a:t>shall receive </a:t>
            </a:r>
            <a:r>
              <a:rPr lang="en-US" sz="3700" u="sng" dirty="0"/>
              <a:t>1 or </a:t>
            </a:r>
            <a:r>
              <a:rPr lang="en-US" sz="3700" u="sng" dirty="0" smtClean="0"/>
              <a:t>2-year implementation extensions</a:t>
            </a:r>
            <a:r>
              <a:rPr lang="en-US" sz="3700" dirty="0" smtClean="0"/>
              <a:t> by filing with the state board of education.</a:t>
            </a:r>
            <a:r>
              <a:rPr lang="en-US" sz="3700" dirty="0"/>
              <a:t>  </a:t>
            </a:r>
            <a:endParaRPr lang="en-US" sz="3700" dirty="0" smtClean="0"/>
          </a:p>
          <a:p>
            <a:endParaRPr lang="en-US" sz="3700" dirty="0" smtClean="0"/>
          </a:p>
          <a:p>
            <a:r>
              <a:rPr lang="en-US" sz="3700" dirty="0" smtClean="0"/>
              <a:t>The </a:t>
            </a:r>
            <a:r>
              <a:rPr lang="en-US" sz="3700" u="sng" dirty="0"/>
              <a:t>culminating project is eliminated </a:t>
            </a:r>
            <a:r>
              <a:rPr lang="en-US" sz="3700" dirty="0"/>
              <a:t>as a high school graduation requirement.</a:t>
            </a:r>
          </a:p>
          <a:p>
            <a:pPr lvl="0"/>
            <a:endParaRPr lang="en-US" sz="3700" dirty="0" smtClean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6127784"/>
            <a:ext cx="3519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*This is an initial interpretation.   Rules will ultimately implement these provisions and districts should not use this presentation in place of rule language.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57961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SB 6552 HIGHLIGHTS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1400" dirty="0" smtClean="0"/>
              <a:t>(continued)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AD0101"/>
              </a:buClr>
            </a:pPr>
            <a:r>
              <a:rPr lang="en-US" sz="1600" dirty="0">
                <a:solidFill>
                  <a:prstClr val="black"/>
                </a:solidFill>
              </a:rPr>
              <a:t>The </a:t>
            </a:r>
            <a:r>
              <a:rPr lang="en-US" sz="1600" u="sng" dirty="0">
                <a:solidFill>
                  <a:prstClr val="black"/>
                </a:solidFill>
              </a:rPr>
              <a:t>third credit of math and science are student choice</a:t>
            </a:r>
            <a:r>
              <a:rPr lang="en-US" sz="1600" dirty="0">
                <a:solidFill>
                  <a:prstClr val="black"/>
                </a:solidFill>
              </a:rPr>
              <a:t>, based on HSBP, with the approval of a counselor, principal, parent, or guardian.  </a:t>
            </a:r>
          </a:p>
          <a:p>
            <a:pPr lvl="0">
              <a:buClr>
                <a:srgbClr val="AD0101"/>
              </a:buClr>
            </a:pPr>
            <a:endParaRPr lang="en-US" sz="1600" dirty="0">
              <a:solidFill>
                <a:prstClr val="black"/>
              </a:solidFill>
            </a:endParaRPr>
          </a:p>
          <a:p>
            <a:pPr lvl="0">
              <a:buClr>
                <a:srgbClr val="AD0101"/>
              </a:buClr>
            </a:pPr>
            <a:r>
              <a:rPr lang="en-US" sz="1600" dirty="0">
                <a:solidFill>
                  <a:prstClr val="black"/>
                </a:solidFill>
              </a:rPr>
              <a:t>SBE must allow districts to </a:t>
            </a:r>
            <a:r>
              <a:rPr lang="en-US" sz="1600" u="sng" dirty="0">
                <a:solidFill>
                  <a:prstClr val="black"/>
                </a:solidFill>
              </a:rPr>
              <a:t>waive 2 credits for a student</a:t>
            </a:r>
            <a:r>
              <a:rPr lang="en-US" sz="1600" dirty="0">
                <a:solidFill>
                  <a:prstClr val="black"/>
                </a:solidFill>
              </a:rPr>
              <a:t>, on a case-by-case basis, based on “unusual circumstances.”  </a:t>
            </a:r>
          </a:p>
          <a:p>
            <a:pPr lvl="1">
              <a:buClr>
                <a:srgbClr val="AC956E"/>
              </a:buClr>
            </a:pPr>
            <a:r>
              <a:rPr lang="en-US" sz="1100" dirty="0">
                <a:solidFill>
                  <a:srgbClr val="303030"/>
                </a:solidFill>
              </a:rPr>
              <a:t>Districts must </a:t>
            </a:r>
            <a:r>
              <a:rPr lang="en-US" sz="1100" u="sng" dirty="0">
                <a:solidFill>
                  <a:srgbClr val="303030"/>
                </a:solidFill>
              </a:rPr>
              <a:t>adopt local policies </a:t>
            </a:r>
            <a:r>
              <a:rPr lang="en-US" sz="1100" dirty="0">
                <a:solidFill>
                  <a:srgbClr val="303030"/>
                </a:solidFill>
              </a:rPr>
              <a:t>to administer this waiver, and WSSDA is to develop a model policy and make available for districts.</a:t>
            </a:r>
          </a:p>
          <a:p>
            <a:pPr lvl="0">
              <a:buClr>
                <a:srgbClr val="AD0101"/>
              </a:buClr>
            </a:pPr>
            <a:endParaRPr lang="en-US" sz="1600" dirty="0">
              <a:solidFill>
                <a:prstClr val="black"/>
              </a:solidFill>
            </a:endParaRPr>
          </a:p>
          <a:p>
            <a:pPr lvl="0">
              <a:buClr>
                <a:srgbClr val="AD0101"/>
              </a:buClr>
            </a:pPr>
            <a:r>
              <a:rPr lang="en-US" sz="1600" dirty="0">
                <a:solidFill>
                  <a:prstClr val="black"/>
                </a:solidFill>
              </a:rPr>
              <a:t>Districts </a:t>
            </a:r>
            <a:r>
              <a:rPr lang="en-US" sz="1600" u="sng" dirty="0">
                <a:solidFill>
                  <a:prstClr val="black"/>
                </a:solidFill>
              </a:rPr>
              <a:t>must offer at least one CTE math and at least one CTE science equivalency course</a:t>
            </a:r>
            <a:r>
              <a:rPr lang="en-US" sz="1600" dirty="0">
                <a:solidFill>
                  <a:prstClr val="black"/>
                </a:solidFill>
              </a:rPr>
              <a:t>.  Districts with fewer than 2000 kids can seek a waiver.  OSPI, w/ SBE, to develop more standardized approach to CTE equivalency in math &amp; science.</a:t>
            </a:r>
          </a:p>
          <a:p>
            <a:pPr lvl="0">
              <a:buClr>
                <a:srgbClr val="AD0101"/>
              </a:buClr>
            </a:pPr>
            <a:endParaRPr lang="en-US" sz="1600" u="sng" dirty="0">
              <a:solidFill>
                <a:prstClr val="black"/>
              </a:solidFill>
            </a:endParaRPr>
          </a:p>
          <a:p>
            <a:pPr lvl="0">
              <a:buClr>
                <a:srgbClr val="AD0101"/>
              </a:buClr>
            </a:pPr>
            <a:r>
              <a:rPr lang="en-US" sz="1600" u="sng" dirty="0">
                <a:solidFill>
                  <a:prstClr val="black"/>
                </a:solidFill>
              </a:rPr>
              <a:t>A new task force is created </a:t>
            </a:r>
            <a:r>
              <a:rPr lang="en-US" sz="1600" dirty="0">
                <a:solidFill>
                  <a:prstClr val="black"/>
                </a:solidFill>
              </a:rPr>
              <a:t>on success of students with special needs.   Headed up by Office of Education </a:t>
            </a:r>
            <a:r>
              <a:rPr lang="en-US" sz="1600" dirty="0" err="1">
                <a:solidFill>
                  <a:prstClr val="black"/>
                </a:solidFill>
              </a:rPr>
              <a:t>Ombuds</a:t>
            </a:r>
            <a:r>
              <a:rPr lang="en-US" sz="1600" dirty="0">
                <a:solidFill>
                  <a:prstClr val="black"/>
                </a:solidFill>
              </a:rPr>
              <a:t>.   SBE is a member of this task force.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1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19200" y="1600200"/>
            <a:ext cx="66294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Graduation Requirements</a:t>
            </a:r>
            <a:br>
              <a:rPr lang="en-US" dirty="0"/>
            </a:br>
            <a:r>
              <a:rPr lang="en-US" sz="1800" dirty="0"/>
              <a:t>24 credit framework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46" y="1705178"/>
            <a:ext cx="6416476" cy="432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5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Personalized Pathway Requirements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“Personalized Pathway Requirements” are </a:t>
            </a:r>
            <a:r>
              <a:rPr lang="en-US" sz="2400" dirty="0"/>
              <a:t>locally </a:t>
            </a:r>
            <a:r>
              <a:rPr lang="en-US" sz="2400" dirty="0" smtClean="0"/>
              <a:t>determined, </a:t>
            </a:r>
            <a:r>
              <a:rPr lang="en-US" sz="2400" dirty="0"/>
              <a:t>but should </a:t>
            </a:r>
            <a:r>
              <a:rPr lang="en-US" sz="2400" dirty="0" smtClean="0"/>
              <a:t>reflect coursework important to pursuing a variety of post-secondary pathways, including: </a:t>
            </a:r>
            <a:endParaRPr lang="en-US" sz="2400" dirty="0"/>
          </a:p>
          <a:p>
            <a:pPr lvl="1"/>
            <a:r>
              <a:rPr lang="en-US" sz="2000" dirty="0" smtClean="0"/>
              <a:t>Attend </a:t>
            </a:r>
            <a:r>
              <a:rPr lang="en-US" sz="2000" dirty="0"/>
              <a:t>a skills center or pursue a Career and Technical Education program of </a:t>
            </a:r>
            <a:r>
              <a:rPr lang="en-US" sz="2000" dirty="0" smtClean="0"/>
              <a:t>study.</a:t>
            </a:r>
            <a:endParaRPr lang="en-US" sz="2000" dirty="0"/>
          </a:p>
          <a:p>
            <a:pPr lvl="1"/>
            <a:r>
              <a:rPr lang="en-US" sz="2000" dirty="0" smtClean="0"/>
              <a:t>Pursue </a:t>
            </a:r>
            <a:r>
              <a:rPr lang="en-US" sz="2000" dirty="0"/>
              <a:t>a certificate or degree in a professional/technical </a:t>
            </a:r>
            <a:r>
              <a:rPr lang="en-US" sz="2000" dirty="0" smtClean="0"/>
              <a:t>program.</a:t>
            </a:r>
            <a:endParaRPr lang="en-US" sz="2000" dirty="0"/>
          </a:p>
          <a:p>
            <a:pPr lvl="1"/>
            <a:r>
              <a:rPr lang="en-US" sz="2000" dirty="0" smtClean="0"/>
              <a:t>Pursue </a:t>
            </a:r>
            <a:r>
              <a:rPr lang="en-US" sz="2000" dirty="0"/>
              <a:t>a </a:t>
            </a:r>
            <a:r>
              <a:rPr lang="en-US" sz="2000" dirty="0" smtClean="0"/>
              <a:t>2 or 4-year </a:t>
            </a:r>
            <a:r>
              <a:rPr lang="en-US" sz="2000" dirty="0"/>
              <a:t>degree via a college, university, or college transfer </a:t>
            </a:r>
            <a:r>
              <a:rPr lang="en-US" sz="2000" dirty="0" smtClean="0"/>
              <a:t>program.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Next Steps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SBE rule-making</a:t>
            </a:r>
          </a:p>
          <a:p>
            <a:pPr lvl="1"/>
            <a:r>
              <a:rPr lang="en-US" dirty="0" smtClean="0"/>
              <a:t>Instructional hours requirement</a:t>
            </a:r>
          </a:p>
          <a:p>
            <a:pPr lvl="1"/>
            <a:r>
              <a:rPr lang="en-US" dirty="0" smtClean="0"/>
              <a:t>24 credit framework</a:t>
            </a:r>
          </a:p>
          <a:p>
            <a:pPr lvl="1"/>
            <a:r>
              <a:rPr lang="en-US" dirty="0" smtClean="0"/>
              <a:t>CTE waiver process (potentially)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 on development of math &amp; science CTE course equivalencies </a:t>
            </a:r>
            <a:r>
              <a:rPr lang="en-US" smtClean="0"/>
              <a:t>that </a:t>
            </a:r>
            <a:r>
              <a:rPr lang="en-US" smtClean="0"/>
              <a:t>deliver </a:t>
            </a:r>
            <a:r>
              <a:rPr lang="en-US" dirty="0" smtClean="0"/>
              <a:t>needed rigor.</a:t>
            </a:r>
          </a:p>
          <a:p>
            <a:endParaRPr lang="en-US" dirty="0" smtClean="0"/>
          </a:p>
          <a:p>
            <a:r>
              <a:rPr lang="en-US" dirty="0" smtClean="0"/>
              <a:t>Collaborate on use of 11</a:t>
            </a:r>
            <a:r>
              <a:rPr lang="en-US" baseline="30000" dirty="0" smtClean="0"/>
              <a:t>th</a:t>
            </a:r>
            <a:r>
              <a:rPr lang="en-US" dirty="0" smtClean="0"/>
              <a:t> grade SBAC test results for course placement purposes (see feedback letter).</a:t>
            </a:r>
          </a:p>
          <a:p>
            <a:endParaRPr lang="en-US" dirty="0"/>
          </a:p>
          <a:p>
            <a:r>
              <a:rPr lang="en-US" dirty="0" smtClean="0"/>
              <a:t>Collaborate on High School and Beyond Plan.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9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/>
              <a:t>Remediation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would it take to cut remediation </a:t>
            </a:r>
            <a:br>
              <a:rPr lang="en-US" dirty="0"/>
            </a:br>
            <a:r>
              <a:rPr lang="en-US" dirty="0"/>
              <a:t>rates in half by 2020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Strengthened course-taking in senior year</a:t>
            </a:r>
            <a:r>
              <a:rPr lang="en-US" dirty="0"/>
              <a:t> </a:t>
            </a:r>
            <a:r>
              <a:rPr lang="en-US" dirty="0" smtClean="0"/>
              <a:t>(particularly math)</a:t>
            </a:r>
          </a:p>
          <a:p>
            <a:pPr lvl="1"/>
            <a:r>
              <a:rPr lang="en-US" dirty="0" smtClean="0"/>
              <a:t>Strengthened High School and Beyond Plan</a:t>
            </a:r>
          </a:p>
          <a:p>
            <a:pPr lvl="1"/>
            <a:r>
              <a:rPr lang="en-US" dirty="0" smtClean="0"/>
              <a:t>Linking the third credit of math to the content of credit-bearing coursework at community college level.</a:t>
            </a:r>
          </a:p>
          <a:p>
            <a:pPr lvl="1"/>
            <a:r>
              <a:rPr lang="en-US" dirty="0" smtClean="0"/>
              <a:t>Ever improving awareness/planning between the two systems.</a:t>
            </a:r>
          </a:p>
        </p:txBody>
      </p:sp>
    </p:spTree>
    <p:extLst>
      <p:ext uri="{BB962C8B-B14F-4D97-AF65-F5344CB8AC3E}">
        <p14:creationId xmlns:p14="http://schemas.microsoft.com/office/powerpoint/2010/main" val="217686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signed_x0020_To0 xmlns="b8527173-d490-43ed-9359-67486ff017bc">
      <UserInfo>
        <DisplayName/>
        <AccountId xsi:nil="true"/>
        <AccountType/>
      </UserInfo>
    </Assigned_x0020_To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253EE25664584D88132E3766A52222" ma:contentTypeVersion="4" ma:contentTypeDescription="Create a new document." ma:contentTypeScope="" ma:versionID="f4c5e9a761c57b9058e7e56293e06ee2">
  <xsd:schema xmlns:xsd="http://www.w3.org/2001/XMLSchema" xmlns:xs="http://www.w3.org/2001/XMLSchema" xmlns:p="http://schemas.microsoft.com/office/2006/metadata/properties" xmlns:ns2="b8527173-d490-43ed-9359-67486ff017bc" xmlns:ns3="30e52729-0d01-4093-bdd8-176be063acd1" targetNamespace="http://schemas.microsoft.com/office/2006/metadata/properties" ma:root="true" ma:fieldsID="e1b4ad71cc6e59633a39525308f2e804" ns2:_="" ns3:_="">
    <xsd:import namespace="b8527173-d490-43ed-9359-67486ff017bc"/>
    <xsd:import namespace="30e52729-0d01-4093-bdd8-176be063acd1"/>
    <xsd:element name="properties">
      <xsd:complexType>
        <xsd:sequence>
          <xsd:element name="documentManagement">
            <xsd:complexType>
              <xsd:all>
                <xsd:element ref="ns2:Assigned_x0020_To0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27173-d490-43ed-9359-67486ff017bc" elementFormDefault="qualified">
    <xsd:import namespace="http://schemas.microsoft.com/office/2006/documentManagement/types"/>
    <xsd:import namespace="http://schemas.microsoft.com/office/infopath/2007/PartnerControls"/>
    <xsd:element name="Assigned_x0020_To0" ma:index="8" nillable="true" ma:displayName="Assigned To" ma:list="UserInfo" ma:SearchPeopleOnly="false" ma:SharePointGroup="0" ma:internalName="Assigned_x0020_To0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52729-0d01-4093-bdd8-176be063a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C3A26E-AC8E-49BD-840A-D1C527AF7E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55EB2B-20FC-40B0-B839-0DA3C926B679}">
  <ds:schemaRefs>
    <ds:schemaRef ds:uri="30e52729-0d01-4093-bdd8-176be063acd1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b8527173-d490-43ed-9359-67486ff017b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61ADFE-2584-4609-A3C1-DDC5EB533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527173-d490-43ed-9359-67486ff017bc"/>
    <ds:schemaRef ds:uri="30e52729-0d01-4093-bdd8-176be063a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187</TotalTime>
  <Words>718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Wingdings 2</vt:lpstr>
      <vt:lpstr>Civic</vt:lpstr>
      <vt:lpstr>Vision for Career and College-Readiness for All Students Opportunities for SBE and SBCTC Collaboration</vt:lpstr>
      <vt:lpstr>Topics for Today</vt:lpstr>
      <vt:lpstr>Strengthening High School  Graduation Requirements </vt:lpstr>
      <vt:lpstr> HIGHLIGHTS ENGROSSED SECOND SUBSTITUTE SENATE BILL 6552 (as passed Legislature – pending Governor’s signature)</vt:lpstr>
      <vt:lpstr>SB 6552 HIGHLIGHTS (continued)</vt:lpstr>
      <vt:lpstr>Graduation Requirements 24 credit framework</vt:lpstr>
      <vt:lpstr>Personalized Pathway Requirements</vt:lpstr>
      <vt:lpstr>Potential Next Steps</vt:lpstr>
      <vt:lpstr>Remediation</vt:lpstr>
      <vt:lpstr>Stepping Stones to Career and College Readiness for ALL Students</vt:lpstr>
      <vt:lpstr>Questions?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26</cp:revision>
  <dcterms:created xsi:type="dcterms:W3CDTF">2013-09-18T20:20:03Z</dcterms:created>
  <dcterms:modified xsi:type="dcterms:W3CDTF">2014-03-14T17:50:27Z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0x01010056253EE25664584D88132E3766A52222</vt:lpwstr>
  </property>
</Properties>
</file>