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16"/>
  </p:notesMasterIdLst>
  <p:handoutMasterIdLst>
    <p:handoutMasterId r:id="rId17"/>
  </p:handoutMasterIdLst>
  <p:sldIdLst>
    <p:sldId id="260" r:id="rId6"/>
    <p:sldId id="263" r:id="rId7"/>
    <p:sldId id="264" r:id="rId8"/>
    <p:sldId id="265" r:id="rId9"/>
    <p:sldId id="338"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683" autoAdjust="0"/>
  </p:normalViewPr>
  <p:slideViewPr>
    <p:cSldViewPr snapToGrid="0">
      <p:cViewPr varScale="1">
        <p:scale>
          <a:sx n="46" d="100"/>
          <a:sy n="46" d="100"/>
        </p:scale>
        <p:origin x="156" y="32"/>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2D96C-8156-440C-8D7E-BE3CBF4B76A8}" type="doc">
      <dgm:prSet loTypeId="urn:microsoft.com/office/officeart/2005/8/layout/process1" loCatId="process" qsTypeId="urn:microsoft.com/office/officeart/2005/8/quickstyle/simple1" qsCatId="simple" csTypeId="urn:microsoft.com/office/officeart/2005/8/colors/accent1_2" csCatId="accent1" phldr="1"/>
      <dgm:spPr/>
    </dgm:pt>
    <dgm:pt modelId="{EC1B4EF8-7DFF-4FC7-956B-CC12AE992E8A}">
      <dgm:prSet phldrT="[Text]"/>
      <dgm:spPr>
        <a:ln w="76200">
          <a:noFill/>
        </a:ln>
      </dgm:spPr>
      <dgm:t>
        <a:bodyPr/>
        <a:lstStyle/>
        <a:p>
          <a:r>
            <a:rPr lang="en-US" b="1" dirty="0"/>
            <a:t>March 2020</a:t>
          </a:r>
        </a:p>
        <a:p>
          <a:r>
            <a:rPr lang="en-US" dirty="0"/>
            <a:t>SBE RAD Designation</a:t>
          </a:r>
        </a:p>
      </dgm:t>
    </dgm:pt>
    <dgm:pt modelId="{048FC021-50A8-454E-A01E-B2B594D82D93}" type="parTrans" cxnId="{8F8C9E3B-8DA2-433A-84BF-9F8C8BF57AE1}">
      <dgm:prSet/>
      <dgm:spPr/>
      <dgm:t>
        <a:bodyPr/>
        <a:lstStyle/>
        <a:p>
          <a:endParaRPr lang="en-US"/>
        </a:p>
      </dgm:t>
    </dgm:pt>
    <dgm:pt modelId="{3698CC16-2D1C-4061-8397-D598D50C33E4}" type="sibTrans" cxnId="{8F8C9E3B-8DA2-433A-84BF-9F8C8BF57AE1}">
      <dgm:prSet/>
      <dgm:spPr/>
      <dgm:t>
        <a:bodyPr/>
        <a:lstStyle/>
        <a:p>
          <a:endParaRPr lang="en-US"/>
        </a:p>
      </dgm:t>
    </dgm:pt>
    <dgm:pt modelId="{14088621-DB35-42E0-B0E7-DB596A147BE1}">
      <dgm:prSet phldrT="[Text]"/>
      <dgm:spPr/>
      <dgm:t>
        <a:bodyPr/>
        <a:lstStyle/>
        <a:p>
          <a:r>
            <a:rPr lang="en-US" b="1" dirty="0"/>
            <a:t>April 2020</a:t>
          </a:r>
        </a:p>
        <a:p>
          <a:r>
            <a:rPr lang="en-US" dirty="0"/>
            <a:t>Districts facilitate local school board approval of final RAP</a:t>
          </a:r>
        </a:p>
      </dgm:t>
    </dgm:pt>
    <dgm:pt modelId="{4FEECC2B-1129-4038-B939-8A6E2183AAB7}" type="parTrans" cxnId="{FD4CC123-F649-421C-A9B0-01EDCA271FD6}">
      <dgm:prSet/>
      <dgm:spPr/>
      <dgm:t>
        <a:bodyPr/>
        <a:lstStyle/>
        <a:p>
          <a:endParaRPr lang="en-US"/>
        </a:p>
      </dgm:t>
    </dgm:pt>
    <dgm:pt modelId="{2B1BC210-D81D-4738-8AAB-BEFFEA662588}" type="sibTrans" cxnId="{FD4CC123-F649-421C-A9B0-01EDCA271FD6}">
      <dgm:prSet/>
      <dgm:spPr/>
      <dgm:t>
        <a:bodyPr/>
        <a:lstStyle/>
        <a:p>
          <a:endParaRPr lang="en-US"/>
        </a:p>
      </dgm:t>
    </dgm:pt>
    <dgm:pt modelId="{EA065297-1816-49DA-9DCC-988DEC037FA5}">
      <dgm:prSet phldrT="[Text]"/>
      <dgm:spPr/>
      <dgm:t>
        <a:bodyPr/>
        <a:lstStyle/>
        <a:p>
          <a:r>
            <a:rPr lang="en-US" b="1" dirty="0"/>
            <a:t>May</a:t>
          </a:r>
        </a:p>
        <a:p>
          <a:r>
            <a:rPr lang="en-US" dirty="0"/>
            <a:t>Decision to delay submission to July board meeting</a:t>
          </a:r>
        </a:p>
      </dgm:t>
    </dgm:pt>
    <dgm:pt modelId="{1555CE9B-87D3-4393-BE5D-8902A7C56F68}" type="parTrans" cxnId="{0E32B9A6-0671-4DBB-9E84-3C53E1B299CA}">
      <dgm:prSet/>
      <dgm:spPr/>
      <dgm:t>
        <a:bodyPr/>
        <a:lstStyle/>
        <a:p>
          <a:endParaRPr lang="en-US"/>
        </a:p>
      </dgm:t>
    </dgm:pt>
    <dgm:pt modelId="{338EC144-65FB-43AD-911D-A487E539E912}" type="sibTrans" cxnId="{0E32B9A6-0671-4DBB-9E84-3C53E1B299CA}">
      <dgm:prSet/>
      <dgm:spPr/>
      <dgm:t>
        <a:bodyPr/>
        <a:lstStyle/>
        <a:p>
          <a:endParaRPr lang="en-US"/>
        </a:p>
      </dgm:t>
    </dgm:pt>
    <dgm:pt modelId="{AB0E30ED-45E5-4E8A-9D3A-7EBDBA609D46}">
      <dgm:prSet phldrT="[Text]"/>
      <dgm:spPr/>
      <dgm:t>
        <a:bodyPr/>
        <a:lstStyle/>
        <a:p>
          <a:r>
            <a:rPr lang="en-US" b="1" dirty="0"/>
            <a:t>July 8</a:t>
          </a:r>
        </a:p>
        <a:p>
          <a:r>
            <a:rPr lang="en-US" b="0" dirty="0"/>
            <a:t>Approval of RAP</a:t>
          </a:r>
        </a:p>
      </dgm:t>
    </dgm:pt>
    <dgm:pt modelId="{D8A09980-474D-4BD2-A59D-DF83E06EFE52}" type="parTrans" cxnId="{AC89AA69-5849-4DC9-A3FD-9CB4B3006C0B}">
      <dgm:prSet/>
      <dgm:spPr/>
      <dgm:t>
        <a:bodyPr/>
        <a:lstStyle/>
        <a:p>
          <a:endParaRPr lang="en-US"/>
        </a:p>
      </dgm:t>
    </dgm:pt>
    <dgm:pt modelId="{789D2D47-237F-48EA-894E-611031EC3C0A}" type="sibTrans" cxnId="{AC89AA69-5849-4DC9-A3FD-9CB4B3006C0B}">
      <dgm:prSet/>
      <dgm:spPr/>
      <dgm:t>
        <a:bodyPr/>
        <a:lstStyle/>
        <a:p>
          <a:endParaRPr lang="en-US"/>
        </a:p>
      </dgm:t>
    </dgm:pt>
    <dgm:pt modelId="{645C6203-9888-495F-BE5E-A9C8EB245900}" type="pres">
      <dgm:prSet presAssocID="{4AA2D96C-8156-440C-8D7E-BE3CBF4B76A8}" presName="Name0" presStyleCnt="0">
        <dgm:presLayoutVars>
          <dgm:dir/>
          <dgm:resizeHandles val="exact"/>
        </dgm:presLayoutVars>
      </dgm:prSet>
      <dgm:spPr/>
    </dgm:pt>
    <dgm:pt modelId="{5C46702C-96A6-400B-A894-6EEADF8D3381}" type="pres">
      <dgm:prSet presAssocID="{EC1B4EF8-7DFF-4FC7-956B-CC12AE992E8A}" presName="node" presStyleLbl="node1" presStyleIdx="0" presStyleCnt="4" custLinFactNeighborX="-572" custLinFactNeighborY="0">
        <dgm:presLayoutVars>
          <dgm:bulletEnabled val="1"/>
        </dgm:presLayoutVars>
      </dgm:prSet>
      <dgm:spPr/>
    </dgm:pt>
    <dgm:pt modelId="{AE3045D3-CFFD-49B8-B9F9-AE7E4D4419E9}" type="pres">
      <dgm:prSet presAssocID="{3698CC16-2D1C-4061-8397-D598D50C33E4}" presName="sibTrans" presStyleLbl="sibTrans2D1" presStyleIdx="0" presStyleCnt="3"/>
      <dgm:spPr/>
    </dgm:pt>
    <dgm:pt modelId="{DBCC973F-2D32-4F4E-AFCD-31ACAF53B018}" type="pres">
      <dgm:prSet presAssocID="{3698CC16-2D1C-4061-8397-D598D50C33E4}" presName="connectorText" presStyleLbl="sibTrans2D1" presStyleIdx="0" presStyleCnt="3"/>
      <dgm:spPr/>
    </dgm:pt>
    <dgm:pt modelId="{E59F2BF4-FEA2-4D7F-A228-088CF7C65936}" type="pres">
      <dgm:prSet presAssocID="{14088621-DB35-42E0-B0E7-DB596A147BE1}" presName="node" presStyleLbl="node1" presStyleIdx="1" presStyleCnt="4">
        <dgm:presLayoutVars>
          <dgm:bulletEnabled val="1"/>
        </dgm:presLayoutVars>
      </dgm:prSet>
      <dgm:spPr/>
    </dgm:pt>
    <dgm:pt modelId="{70C8720E-D076-48B3-AE9A-1597190B398D}" type="pres">
      <dgm:prSet presAssocID="{2B1BC210-D81D-4738-8AAB-BEFFEA662588}" presName="sibTrans" presStyleLbl="sibTrans2D1" presStyleIdx="1" presStyleCnt="3"/>
      <dgm:spPr/>
    </dgm:pt>
    <dgm:pt modelId="{74751067-7136-4D8E-A48F-514BDF90B731}" type="pres">
      <dgm:prSet presAssocID="{2B1BC210-D81D-4738-8AAB-BEFFEA662588}" presName="connectorText" presStyleLbl="sibTrans2D1" presStyleIdx="1" presStyleCnt="3"/>
      <dgm:spPr/>
    </dgm:pt>
    <dgm:pt modelId="{94504BCA-1442-450F-8738-79D7F1BCFA73}" type="pres">
      <dgm:prSet presAssocID="{EA065297-1816-49DA-9DCC-988DEC037FA5}" presName="node" presStyleLbl="node1" presStyleIdx="2" presStyleCnt="4">
        <dgm:presLayoutVars>
          <dgm:bulletEnabled val="1"/>
        </dgm:presLayoutVars>
      </dgm:prSet>
      <dgm:spPr/>
    </dgm:pt>
    <dgm:pt modelId="{00A6A908-62C2-478E-8667-4F13D981564C}" type="pres">
      <dgm:prSet presAssocID="{338EC144-65FB-43AD-911D-A487E539E912}" presName="sibTrans" presStyleLbl="sibTrans2D1" presStyleIdx="2" presStyleCnt="3"/>
      <dgm:spPr/>
    </dgm:pt>
    <dgm:pt modelId="{D62E422D-617A-4944-A223-20B8D9C07F60}" type="pres">
      <dgm:prSet presAssocID="{338EC144-65FB-43AD-911D-A487E539E912}" presName="connectorText" presStyleLbl="sibTrans2D1" presStyleIdx="2" presStyleCnt="3"/>
      <dgm:spPr/>
    </dgm:pt>
    <dgm:pt modelId="{B07744EF-A07C-4DDA-A3F1-2E249F699683}" type="pres">
      <dgm:prSet presAssocID="{AB0E30ED-45E5-4E8A-9D3A-7EBDBA609D46}" presName="node" presStyleLbl="node1" presStyleIdx="3" presStyleCnt="4">
        <dgm:presLayoutVars>
          <dgm:bulletEnabled val="1"/>
        </dgm:presLayoutVars>
      </dgm:prSet>
      <dgm:spPr/>
    </dgm:pt>
  </dgm:ptLst>
  <dgm:cxnLst>
    <dgm:cxn modelId="{2EE4751D-FED8-47BC-9358-6FD4055C39B6}" type="presOf" srcId="{338EC144-65FB-43AD-911D-A487E539E912}" destId="{D62E422D-617A-4944-A223-20B8D9C07F60}" srcOrd="1" destOrd="0" presId="urn:microsoft.com/office/officeart/2005/8/layout/process1"/>
    <dgm:cxn modelId="{8E45AB1F-73A8-46C9-B497-C432504605B1}" type="presOf" srcId="{EA065297-1816-49DA-9DCC-988DEC037FA5}" destId="{94504BCA-1442-450F-8738-79D7F1BCFA73}" srcOrd="0" destOrd="0" presId="urn:microsoft.com/office/officeart/2005/8/layout/process1"/>
    <dgm:cxn modelId="{D6A4AE22-BD21-418C-8C88-020A591EC5F5}" type="presOf" srcId="{2B1BC210-D81D-4738-8AAB-BEFFEA662588}" destId="{70C8720E-D076-48B3-AE9A-1597190B398D}" srcOrd="0" destOrd="0" presId="urn:microsoft.com/office/officeart/2005/8/layout/process1"/>
    <dgm:cxn modelId="{FD4CC123-F649-421C-A9B0-01EDCA271FD6}" srcId="{4AA2D96C-8156-440C-8D7E-BE3CBF4B76A8}" destId="{14088621-DB35-42E0-B0E7-DB596A147BE1}" srcOrd="1" destOrd="0" parTransId="{4FEECC2B-1129-4038-B939-8A6E2183AAB7}" sibTransId="{2B1BC210-D81D-4738-8AAB-BEFFEA662588}"/>
    <dgm:cxn modelId="{258AB839-1FA3-4CF4-842F-A3264AA7E417}" type="presOf" srcId="{3698CC16-2D1C-4061-8397-D598D50C33E4}" destId="{AE3045D3-CFFD-49B8-B9F9-AE7E4D4419E9}" srcOrd="0" destOrd="0" presId="urn:microsoft.com/office/officeart/2005/8/layout/process1"/>
    <dgm:cxn modelId="{8F8C9E3B-8DA2-433A-84BF-9F8C8BF57AE1}" srcId="{4AA2D96C-8156-440C-8D7E-BE3CBF4B76A8}" destId="{EC1B4EF8-7DFF-4FC7-956B-CC12AE992E8A}" srcOrd="0" destOrd="0" parTransId="{048FC021-50A8-454E-A01E-B2B594D82D93}" sibTransId="{3698CC16-2D1C-4061-8397-D598D50C33E4}"/>
    <dgm:cxn modelId="{8337E83C-641B-4B40-AE94-DFF2DBCEE619}" type="presOf" srcId="{3698CC16-2D1C-4061-8397-D598D50C33E4}" destId="{DBCC973F-2D32-4F4E-AFCD-31ACAF53B018}" srcOrd="1" destOrd="0" presId="urn:microsoft.com/office/officeart/2005/8/layout/process1"/>
    <dgm:cxn modelId="{76E63448-CCAF-468D-9EDF-83DA57F947F9}" type="presOf" srcId="{2B1BC210-D81D-4738-8AAB-BEFFEA662588}" destId="{74751067-7136-4D8E-A48F-514BDF90B731}" srcOrd="1" destOrd="0" presId="urn:microsoft.com/office/officeart/2005/8/layout/process1"/>
    <dgm:cxn modelId="{AC89AA69-5849-4DC9-A3FD-9CB4B3006C0B}" srcId="{4AA2D96C-8156-440C-8D7E-BE3CBF4B76A8}" destId="{AB0E30ED-45E5-4E8A-9D3A-7EBDBA609D46}" srcOrd="3" destOrd="0" parTransId="{D8A09980-474D-4BD2-A59D-DF83E06EFE52}" sibTransId="{789D2D47-237F-48EA-894E-611031EC3C0A}"/>
    <dgm:cxn modelId="{0B69214A-9FFA-4CAB-9451-B7D57E46178A}" type="presOf" srcId="{EC1B4EF8-7DFF-4FC7-956B-CC12AE992E8A}" destId="{5C46702C-96A6-400B-A894-6EEADF8D3381}" srcOrd="0" destOrd="0" presId="urn:microsoft.com/office/officeart/2005/8/layout/process1"/>
    <dgm:cxn modelId="{5570796C-4C73-4926-A695-EC97BCE5594D}" type="presOf" srcId="{AB0E30ED-45E5-4E8A-9D3A-7EBDBA609D46}" destId="{B07744EF-A07C-4DDA-A3F1-2E249F699683}" srcOrd="0" destOrd="0" presId="urn:microsoft.com/office/officeart/2005/8/layout/process1"/>
    <dgm:cxn modelId="{45EDBD6E-4C2F-4F87-95A3-EB6525280592}" type="presOf" srcId="{4AA2D96C-8156-440C-8D7E-BE3CBF4B76A8}" destId="{645C6203-9888-495F-BE5E-A9C8EB245900}" srcOrd="0" destOrd="0" presId="urn:microsoft.com/office/officeart/2005/8/layout/process1"/>
    <dgm:cxn modelId="{8EC21D7D-DE21-4352-A723-F8C76F2EF581}" type="presOf" srcId="{338EC144-65FB-43AD-911D-A487E539E912}" destId="{00A6A908-62C2-478E-8667-4F13D981564C}" srcOrd="0" destOrd="0" presId="urn:microsoft.com/office/officeart/2005/8/layout/process1"/>
    <dgm:cxn modelId="{0E32B9A6-0671-4DBB-9E84-3C53E1B299CA}" srcId="{4AA2D96C-8156-440C-8D7E-BE3CBF4B76A8}" destId="{EA065297-1816-49DA-9DCC-988DEC037FA5}" srcOrd="2" destOrd="0" parTransId="{1555CE9B-87D3-4393-BE5D-8902A7C56F68}" sibTransId="{338EC144-65FB-43AD-911D-A487E539E912}"/>
    <dgm:cxn modelId="{184B7DE1-AC3A-4FA4-82CB-4ED686A9B2CD}" type="presOf" srcId="{14088621-DB35-42E0-B0E7-DB596A147BE1}" destId="{E59F2BF4-FEA2-4D7F-A228-088CF7C65936}" srcOrd="0" destOrd="0" presId="urn:microsoft.com/office/officeart/2005/8/layout/process1"/>
    <dgm:cxn modelId="{4EDA4B1E-8257-4186-B12B-5FB88A5E693E}" type="presParOf" srcId="{645C6203-9888-495F-BE5E-A9C8EB245900}" destId="{5C46702C-96A6-400B-A894-6EEADF8D3381}" srcOrd="0" destOrd="0" presId="urn:microsoft.com/office/officeart/2005/8/layout/process1"/>
    <dgm:cxn modelId="{746C491E-13BA-434B-90B6-81CCCA86723C}" type="presParOf" srcId="{645C6203-9888-495F-BE5E-A9C8EB245900}" destId="{AE3045D3-CFFD-49B8-B9F9-AE7E4D4419E9}" srcOrd="1" destOrd="0" presId="urn:microsoft.com/office/officeart/2005/8/layout/process1"/>
    <dgm:cxn modelId="{1EBD972B-977D-404C-AD1C-99FB6B7F4DFC}" type="presParOf" srcId="{AE3045D3-CFFD-49B8-B9F9-AE7E4D4419E9}" destId="{DBCC973F-2D32-4F4E-AFCD-31ACAF53B018}" srcOrd="0" destOrd="0" presId="urn:microsoft.com/office/officeart/2005/8/layout/process1"/>
    <dgm:cxn modelId="{228B67D8-064D-42DE-8564-23F298CFE5D8}" type="presParOf" srcId="{645C6203-9888-495F-BE5E-A9C8EB245900}" destId="{E59F2BF4-FEA2-4D7F-A228-088CF7C65936}" srcOrd="2" destOrd="0" presId="urn:microsoft.com/office/officeart/2005/8/layout/process1"/>
    <dgm:cxn modelId="{1635D586-DAF4-4DB4-BF7E-5BA066139D4F}" type="presParOf" srcId="{645C6203-9888-495F-BE5E-A9C8EB245900}" destId="{70C8720E-D076-48B3-AE9A-1597190B398D}" srcOrd="3" destOrd="0" presId="urn:microsoft.com/office/officeart/2005/8/layout/process1"/>
    <dgm:cxn modelId="{AC6AEFBA-5A9C-4363-948B-9C22F614D83F}" type="presParOf" srcId="{70C8720E-D076-48B3-AE9A-1597190B398D}" destId="{74751067-7136-4D8E-A48F-514BDF90B731}" srcOrd="0" destOrd="0" presId="urn:microsoft.com/office/officeart/2005/8/layout/process1"/>
    <dgm:cxn modelId="{E4B866AA-CB45-48EA-9F1C-A3036DA6DCFD}" type="presParOf" srcId="{645C6203-9888-495F-BE5E-A9C8EB245900}" destId="{94504BCA-1442-450F-8738-79D7F1BCFA73}" srcOrd="4" destOrd="0" presId="urn:microsoft.com/office/officeart/2005/8/layout/process1"/>
    <dgm:cxn modelId="{333059E0-BA9E-4093-89A3-3CE6CD37E217}" type="presParOf" srcId="{645C6203-9888-495F-BE5E-A9C8EB245900}" destId="{00A6A908-62C2-478E-8667-4F13D981564C}" srcOrd="5" destOrd="0" presId="urn:microsoft.com/office/officeart/2005/8/layout/process1"/>
    <dgm:cxn modelId="{1890CBD6-1D55-4E63-ADF1-AB28BF887224}" type="presParOf" srcId="{00A6A908-62C2-478E-8667-4F13D981564C}" destId="{D62E422D-617A-4944-A223-20B8D9C07F60}" srcOrd="0" destOrd="0" presId="urn:microsoft.com/office/officeart/2005/8/layout/process1"/>
    <dgm:cxn modelId="{11107A31-DAAC-48AB-936E-534BEE2A24DB}" type="presParOf" srcId="{645C6203-9888-495F-BE5E-A9C8EB245900}" destId="{B07744EF-A07C-4DDA-A3F1-2E249F69968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13B00-2369-4260-AEC0-25DD6C401745}" type="doc">
      <dgm:prSet loTypeId="urn:microsoft.com/office/officeart/2005/8/layout/process1" loCatId="process" qsTypeId="urn:microsoft.com/office/officeart/2005/8/quickstyle/simple3" qsCatId="simple" csTypeId="urn:microsoft.com/office/officeart/2005/8/colors/accent1_2" csCatId="accent1" phldr="1"/>
      <dgm:spPr/>
    </dgm:pt>
    <dgm:pt modelId="{C6CA1F0D-5E69-416E-B128-374ED3C98FD5}">
      <dgm:prSet phldrT="[Text]"/>
      <dgm:spPr/>
      <dgm:t>
        <a:bodyPr/>
        <a:lstStyle/>
        <a:p>
          <a:r>
            <a:rPr lang="en-US" b="1" dirty="0">
              <a:solidFill>
                <a:srgbClr val="40403D"/>
              </a:solidFill>
            </a:rPr>
            <a:t>November 2019-</a:t>
          </a:r>
        </a:p>
        <a:p>
          <a:r>
            <a:rPr lang="en-US" b="1" dirty="0">
              <a:solidFill>
                <a:srgbClr val="40403D"/>
              </a:solidFill>
            </a:rPr>
            <a:t>March 2020</a:t>
          </a:r>
        </a:p>
        <a:p>
          <a:r>
            <a:rPr lang="en-US" dirty="0">
              <a:solidFill>
                <a:srgbClr val="40403D"/>
              </a:solidFill>
            </a:rPr>
            <a:t>Academic Performance Audit</a:t>
          </a:r>
        </a:p>
        <a:p>
          <a:r>
            <a:rPr lang="en-US" dirty="0">
              <a:solidFill>
                <a:srgbClr val="40403D"/>
              </a:solidFill>
            </a:rPr>
            <a:t>(Needs Assessment)</a:t>
          </a:r>
        </a:p>
      </dgm:t>
    </dgm:pt>
    <dgm:pt modelId="{426CE075-B2B7-451F-B9F5-2EB984E4A946}" type="parTrans" cxnId="{6D3DC470-DF23-4BDA-B874-2069DED0FEBD}">
      <dgm:prSet/>
      <dgm:spPr/>
      <dgm:t>
        <a:bodyPr/>
        <a:lstStyle/>
        <a:p>
          <a:endParaRPr lang="en-US"/>
        </a:p>
      </dgm:t>
    </dgm:pt>
    <dgm:pt modelId="{5389C3C8-329F-48EF-83C6-BDE8291EE98D}" type="sibTrans" cxnId="{6D3DC470-DF23-4BDA-B874-2069DED0FEBD}">
      <dgm:prSet/>
      <dgm:spPr/>
      <dgm:t>
        <a:bodyPr/>
        <a:lstStyle/>
        <a:p>
          <a:endParaRPr lang="en-US"/>
        </a:p>
      </dgm:t>
    </dgm:pt>
    <dgm:pt modelId="{4BCDC330-948F-4095-948A-7EFCA7A1CC01}">
      <dgm:prSet phldrT="[Text]"/>
      <dgm:spPr/>
      <dgm:t>
        <a:bodyPr/>
        <a:lstStyle/>
        <a:p>
          <a:r>
            <a:rPr lang="en-US" b="1" dirty="0"/>
            <a:t>January 2020-</a:t>
          </a:r>
        </a:p>
        <a:p>
          <a:r>
            <a:rPr lang="en-US" b="1" dirty="0"/>
            <a:t>March 11, 2020</a:t>
          </a:r>
        </a:p>
        <a:p>
          <a:r>
            <a:rPr lang="en-US" dirty="0"/>
            <a:t>Preparation of required action plan (RAP)</a:t>
          </a:r>
        </a:p>
      </dgm:t>
    </dgm:pt>
    <dgm:pt modelId="{7B3DCD78-B8E1-4BD1-85DD-A68FFD87DAA6}" type="parTrans" cxnId="{97F45B5B-C4B5-4AF3-BD68-1D5BD602E7BD}">
      <dgm:prSet/>
      <dgm:spPr/>
      <dgm:t>
        <a:bodyPr/>
        <a:lstStyle/>
        <a:p>
          <a:endParaRPr lang="en-US"/>
        </a:p>
      </dgm:t>
    </dgm:pt>
    <dgm:pt modelId="{22BA7FFE-B37A-497A-A08A-412D144E8B3C}" type="sibTrans" cxnId="{97F45B5B-C4B5-4AF3-BD68-1D5BD602E7BD}">
      <dgm:prSet/>
      <dgm:spPr/>
      <dgm:t>
        <a:bodyPr/>
        <a:lstStyle/>
        <a:p>
          <a:endParaRPr lang="en-US"/>
        </a:p>
      </dgm:t>
    </dgm:pt>
    <dgm:pt modelId="{B67EA433-E4B2-4644-800D-1714FD1FDA29}" type="pres">
      <dgm:prSet presAssocID="{23913B00-2369-4260-AEC0-25DD6C401745}" presName="Name0" presStyleCnt="0">
        <dgm:presLayoutVars>
          <dgm:dir/>
          <dgm:resizeHandles val="exact"/>
        </dgm:presLayoutVars>
      </dgm:prSet>
      <dgm:spPr/>
    </dgm:pt>
    <dgm:pt modelId="{6D4C78BA-1595-4432-8B30-A0DEABDC027F}" type="pres">
      <dgm:prSet presAssocID="{C6CA1F0D-5E69-416E-B128-374ED3C98FD5}" presName="node" presStyleLbl="node1" presStyleIdx="0" presStyleCnt="2">
        <dgm:presLayoutVars>
          <dgm:bulletEnabled val="1"/>
        </dgm:presLayoutVars>
      </dgm:prSet>
      <dgm:spPr/>
    </dgm:pt>
    <dgm:pt modelId="{0C2AE168-E829-4B91-B0A6-9A1690B0391D}" type="pres">
      <dgm:prSet presAssocID="{5389C3C8-329F-48EF-83C6-BDE8291EE98D}" presName="sibTrans" presStyleLbl="sibTrans2D1" presStyleIdx="0" presStyleCnt="1"/>
      <dgm:spPr/>
    </dgm:pt>
    <dgm:pt modelId="{3F6695EF-9AC3-4055-A8F0-2409423D96DE}" type="pres">
      <dgm:prSet presAssocID="{5389C3C8-329F-48EF-83C6-BDE8291EE98D}" presName="connectorText" presStyleLbl="sibTrans2D1" presStyleIdx="0" presStyleCnt="1"/>
      <dgm:spPr/>
    </dgm:pt>
    <dgm:pt modelId="{6BC2DB42-5DF5-4115-9CA9-0503BA975A6D}" type="pres">
      <dgm:prSet presAssocID="{4BCDC330-948F-4095-948A-7EFCA7A1CC01}" presName="node" presStyleLbl="node1" presStyleIdx="1" presStyleCnt="2">
        <dgm:presLayoutVars>
          <dgm:bulletEnabled val="1"/>
        </dgm:presLayoutVars>
      </dgm:prSet>
      <dgm:spPr/>
    </dgm:pt>
  </dgm:ptLst>
  <dgm:cxnLst>
    <dgm:cxn modelId="{A288EE33-EC86-4F4D-83C6-1EE426D0B1F8}" type="presOf" srcId="{23913B00-2369-4260-AEC0-25DD6C401745}" destId="{B67EA433-E4B2-4644-800D-1714FD1FDA29}" srcOrd="0" destOrd="0" presId="urn:microsoft.com/office/officeart/2005/8/layout/process1"/>
    <dgm:cxn modelId="{97F45B5B-C4B5-4AF3-BD68-1D5BD602E7BD}" srcId="{23913B00-2369-4260-AEC0-25DD6C401745}" destId="{4BCDC330-948F-4095-948A-7EFCA7A1CC01}" srcOrd="1" destOrd="0" parTransId="{7B3DCD78-B8E1-4BD1-85DD-A68FFD87DAA6}" sibTransId="{22BA7FFE-B37A-497A-A08A-412D144E8B3C}"/>
    <dgm:cxn modelId="{76377142-69B3-4682-B267-2834CA81ADFF}" type="presOf" srcId="{4BCDC330-948F-4095-948A-7EFCA7A1CC01}" destId="{6BC2DB42-5DF5-4115-9CA9-0503BA975A6D}" srcOrd="0" destOrd="0" presId="urn:microsoft.com/office/officeart/2005/8/layout/process1"/>
    <dgm:cxn modelId="{9CF9D549-C5D5-44D0-8D6D-3C316AC92BBF}" type="presOf" srcId="{5389C3C8-329F-48EF-83C6-BDE8291EE98D}" destId="{0C2AE168-E829-4B91-B0A6-9A1690B0391D}" srcOrd="0" destOrd="0" presId="urn:microsoft.com/office/officeart/2005/8/layout/process1"/>
    <dgm:cxn modelId="{6D3DC470-DF23-4BDA-B874-2069DED0FEBD}" srcId="{23913B00-2369-4260-AEC0-25DD6C401745}" destId="{C6CA1F0D-5E69-416E-B128-374ED3C98FD5}" srcOrd="0" destOrd="0" parTransId="{426CE075-B2B7-451F-B9F5-2EB984E4A946}" sibTransId="{5389C3C8-329F-48EF-83C6-BDE8291EE98D}"/>
    <dgm:cxn modelId="{3645A9C4-1E0A-4745-BA0F-A8503B679A34}" type="presOf" srcId="{C6CA1F0D-5E69-416E-B128-374ED3C98FD5}" destId="{6D4C78BA-1595-4432-8B30-A0DEABDC027F}" srcOrd="0" destOrd="0" presId="urn:microsoft.com/office/officeart/2005/8/layout/process1"/>
    <dgm:cxn modelId="{E40CAFFC-CA89-42A8-9B90-B4BC9121AAFF}" type="presOf" srcId="{5389C3C8-329F-48EF-83C6-BDE8291EE98D}" destId="{3F6695EF-9AC3-4055-A8F0-2409423D96DE}" srcOrd="1" destOrd="0" presId="urn:microsoft.com/office/officeart/2005/8/layout/process1"/>
    <dgm:cxn modelId="{0F840A8B-1042-48C0-B35E-E862B196BE72}" type="presParOf" srcId="{B67EA433-E4B2-4644-800D-1714FD1FDA29}" destId="{6D4C78BA-1595-4432-8B30-A0DEABDC027F}" srcOrd="0" destOrd="0" presId="urn:microsoft.com/office/officeart/2005/8/layout/process1"/>
    <dgm:cxn modelId="{7AF97D43-F53F-44D1-AE8B-1287A63074A3}" type="presParOf" srcId="{B67EA433-E4B2-4644-800D-1714FD1FDA29}" destId="{0C2AE168-E829-4B91-B0A6-9A1690B0391D}" srcOrd="1" destOrd="0" presId="urn:microsoft.com/office/officeart/2005/8/layout/process1"/>
    <dgm:cxn modelId="{FF4899E5-3DEA-4AEA-9069-84C2FA83422D}" type="presParOf" srcId="{0C2AE168-E829-4B91-B0A6-9A1690B0391D}" destId="{3F6695EF-9AC3-4055-A8F0-2409423D96DE}" srcOrd="0" destOrd="0" presId="urn:microsoft.com/office/officeart/2005/8/layout/process1"/>
    <dgm:cxn modelId="{4B975CC1-5C74-4CB2-9D64-5F91298B7A11}" type="presParOf" srcId="{B67EA433-E4B2-4644-800D-1714FD1FDA29}" destId="{6BC2DB42-5DF5-4115-9CA9-0503BA975A6D}"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ABB33-44D7-406A-8AC5-375A87306D66}" type="doc">
      <dgm:prSet loTypeId="urn:microsoft.com/office/officeart/2005/8/layout/pList1" loCatId="list" qsTypeId="urn:microsoft.com/office/officeart/2005/8/quickstyle/simple1" qsCatId="simple" csTypeId="urn:microsoft.com/office/officeart/2005/8/colors/colorful2" csCatId="colorful" phldr="1"/>
      <dgm:spPr/>
      <dgm:t>
        <a:bodyPr/>
        <a:lstStyle/>
        <a:p>
          <a:endParaRPr lang="en-US"/>
        </a:p>
      </dgm:t>
    </dgm:pt>
    <dgm:pt modelId="{439CA39C-049E-4937-A206-540A91F81E63}">
      <dgm:prSet phldrT="[Text]"/>
      <dgm:spPr/>
      <dgm:t>
        <a:bodyPr/>
        <a:lstStyle/>
        <a:p>
          <a:r>
            <a:rPr lang="en-US" dirty="0"/>
            <a:t>OSSI direct support to implementation</a:t>
          </a:r>
        </a:p>
      </dgm:t>
    </dgm:pt>
    <dgm:pt modelId="{1FEC1899-8BF6-4C4A-8001-779CB6F6B533}" type="parTrans" cxnId="{C4710A66-8167-4553-A356-435A2F40FDF1}">
      <dgm:prSet/>
      <dgm:spPr/>
      <dgm:t>
        <a:bodyPr/>
        <a:lstStyle/>
        <a:p>
          <a:endParaRPr lang="en-US"/>
        </a:p>
      </dgm:t>
    </dgm:pt>
    <dgm:pt modelId="{1A7020B6-2ECB-46B5-9E0B-AD2EE35B9987}" type="sibTrans" cxnId="{C4710A66-8167-4553-A356-435A2F40FDF1}">
      <dgm:prSet/>
      <dgm:spPr/>
      <dgm:t>
        <a:bodyPr/>
        <a:lstStyle/>
        <a:p>
          <a:endParaRPr lang="en-US"/>
        </a:p>
      </dgm:t>
    </dgm:pt>
    <dgm:pt modelId="{7AEBA610-8E80-4533-BA85-2E9338479C10}">
      <dgm:prSet phldrT="[Text]"/>
      <dgm:spPr/>
      <dgm:t>
        <a:bodyPr/>
        <a:lstStyle/>
        <a:p>
          <a:r>
            <a:rPr lang="en-US" dirty="0"/>
            <a:t>Update on initial implementation November 2020</a:t>
          </a:r>
        </a:p>
      </dgm:t>
    </dgm:pt>
    <dgm:pt modelId="{57B10E68-D07A-4A0D-8BA0-371F72EA049E}" type="parTrans" cxnId="{6F96C523-6759-4BFF-AF0F-93FCB624B8F1}">
      <dgm:prSet/>
      <dgm:spPr/>
      <dgm:t>
        <a:bodyPr/>
        <a:lstStyle/>
        <a:p>
          <a:endParaRPr lang="en-US"/>
        </a:p>
      </dgm:t>
    </dgm:pt>
    <dgm:pt modelId="{48495ED2-0AF5-43BA-B10C-7A74EA015E51}" type="sibTrans" cxnId="{6F96C523-6759-4BFF-AF0F-93FCB624B8F1}">
      <dgm:prSet/>
      <dgm:spPr/>
      <dgm:t>
        <a:bodyPr/>
        <a:lstStyle/>
        <a:p>
          <a:endParaRPr lang="en-US"/>
        </a:p>
      </dgm:t>
    </dgm:pt>
    <dgm:pt modelId="{AD4C2683-7BF3-4B26-BA00-CF90F6D82788}">
      <dgm:prSet phldrT="[Text]"/>
      <dgm:spPr/>
      <dgm:t>
        <a:bodyPr/>
        <a:lstStyle/>
        <a:p>
          <a:r>
            <a:rPr lang="en-US" dirty="0"/>
            <a:t>Continual improvement of RAPs</a:t>
          </a:r>
        </a:p>
      </dgm:t>
    </dgm:pt>
    <dgm:pt modelId="{F2A5575D-A92E-412E-8341-06B48CDF2C9C}" type="parTrans" cxnId="{4B05B038-5976-4E82-9556-278C3A6361E2}">
      <dgm:prSet/>
      <dgm:spPr/>
      <dgm:t>
        <a:bodyPr/>
        <a:lstStyle/>
        <a:p>
          <a:endParaRPr lang="en-US"/>
        </a:p>
      </dgm:t>
    </dgm:pt>
    <dgm:pt modelId="{FCD5CD65-8A5A-4BAB-9AB1-8D6A127236E2}" type="sibTrans" cxnId="{4B05B038-5976-4E82-9556-278C3A6361E2}">
      <dgm:prSet/>
      <dgm:spPr/>
      <dgm:t>
        <a:bodyPr/>
        <a:lstStyle/>
        <a:p>
          <a:endParaRPr lang="en-US"/>
        </a:p>
      </dgm:t>
    </dgm:pt>
    <dgm:pt modelId="{A5A5F0BC-3C58-4ABA-A78F-D48CA9E20C22}" type="pres">
      <dgm:prSet presAssocID="{5F6ABB33-44D7-406A-8AC5-375A87306D66}" presName="Name0" presStyleCnt="0">
        <dgm:presLayoutVars>
          <dgm:dir/>
          <dgm:resizeHandles val="exact"/>
        </dgm:presLayoutVars>
      </dgm:prSet>
      <dgm:spPr/>
    </dgm:pt>
    <dgm:pt modelId="{BA5218C8-EB0A-4B5A-AE17-50779663C7E1}" type="pres">
      <dgm:prSet presAssocID="{439CA39C-049E-4937-A206-540A91F81E63}" presName="compNode" presStyleCnt="0"/>
      <dgm:spPr/>
    </dgm:pt>
    <dgm:pt modelId="{4DC0C94F-131E-49FE-8F32-76FE7E0B70F7}" type="pres">
      <dgm:prSet presAssocID="{439CA39C-049E-4937-A206-540A91F81E63}" presName="pictRect" presStyleLbl="node1" presStyleIdx="0" presStyleCnt="3" custScaleX="85028" custScaleY="85028" custLinFactNeighborY="-6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Open hand"/>
        </a:ext>
      </dgm:extLst>
    </dgm:pt>
    <dgm:pt modelId="{86E71101-48B0-440B-A71C-0D5748AF31E8}" type="pres">
      <dgm:prSet presAssocID="{439CA39C-049E-4937-A206-540A91F81E63}" presName="textRect" presStyleLbl="revTx" presStyleIdx="0" presStyleCnt="3" custScaleY="136695" custLinFactNeighborY="22740">
        <dgm:presLayoutVars>
          <dgm:bulletEnabled val="1"/>
        </dgm:presLayoutVars>
      </dgm:prSet>
      <dgm:spPr/>
    </dgm:pt>
    <dgm:pt modelId="{10133BB6-BBD5-4433-A657-83A7B65D2A98}" type="pres">
      <dgm:prSet presAssocID="{1A7020B6-2ECB-46B5-9E0B-AD2EE35B9987}" presName="sibTrans" presStyleLbl="sibTrans2D1" presStyleIdx="0" presStyleCnt="0"/>
      <dgm:spPr/>
    </dgm:pt>
    <dgm:pt modelId="{DCB1E2CA-E3D4-46C9-AAF4-24C391AFE006}" type="pres">
      <dgm:prSet presAssocID="{7AEBA610-8E80-4533-BA85-2E9338479C10}" presName="compNode" presStyleCnt="0"/>
      <dgm:spPr/>
    </dgm:pt>
    <dgm:pt modelId="{55D2542D-3483-4779-AEAE-B7E70C42EF34}" type="pres">
      <dgm:prSet presAssocID="{7AEBA610-8E80-4533-BA85-2E9338479C10}" presName="pictRect" presStyleLbl="node1" presStyleIdx="1" presStyleCnt="3" custScaleX="85028" custScaleY="85028" custLinFactNeighborY="-6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Daily calendar"/>
        </a:ext>
      </dgm:extLst>
    </dgm:pt>
    <dgm:pt modelId="{CA7BE104-DC42-438A-B603-DA7C407CC31D}" type="pres">
      <dgm:prSet presAssocID="{7AEBA610-8E80-4533-BA85-2E9338479C10}" presName="textRect" presStyleLbl="revTx" presStyleIdx="1" presStyleCnt="3" custScaleY="136695" custLinFactNeighborY="22740">
        <dgm:presLayoutVars>
          <dgm:bulletEnabled val="1"/>
        </dgm:presLayoutVars>
      </dgm:prSet>
      <dgm:spPr/>
    </dgm:pt>
    <dgm:pt modelId="{C75077B8-4CFD-47EB-B0ED-D50A46060665}" type="pres">
      <dgm:prSet presAssocID="{48495ED2-0AF5-43BA-B10C-7A74EA015E51}" presName="sibTrans" presStyleLbl="sibTrans2D1" presStyleIdx="0" presStyleCnt="0"/>
      <dgm:spPr/>
    </dgm:pt>
    <dgm:pt modelId="{87A706ED-7766-4D91-82BE-995114D64D06}" type="pres">
      <dgm:prSet presAssocID="{AD4C2683-7BF3-4B26-BA00-CF90F6D82788}" presName="compNode" presStyleCnt="0"/>
      <dgm:spPr/>
    </dgm:pt>
    <dgm:pt modelId="{3401F7F4-4A5D-45F7-8815-DD454E9156CB}" type="pres">
      <dgm:prSet presAssocID="{AD4C2683-7BF3-4B26-BA00-CF90F6D82788}" presName="pictRect" presStyleLbl="node1" presStyleIdx="2" presStyleCnt="3" custScaleX="85028" custScaleY="85028" custLinFactNeighborY="-6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Group brainstorm"/>
        </a:ext>
      </dgm:extLst>
    </dgm:pt>
    <dgm:pt modelId="{3439E38D-027F-4927-97CC-A75C75935138}" type="pres">
      <dgm:prSet presAssocID="{AD4C2683-7BF3-4B26-BA00-CF90F6D82788}" presName="textRect" presStyleLbl="revTx" presStyleIdx="2" presStyleCnt="3" custScaleY="136695" custLinFactNeighborY="22740">
        <dgm:presLayoutVars>
          <dgm:bulletEnabled val="1"/>
        </dgm:presLayoutVars>
      </dgm:prSet>
      <dgm:spPr/>
    </dgm:pt>
  </dgm:ptLst>
  <dgm:cxnLst>
    <dgm:cxn modelId="{6F96C523-6759-4BFF-AF0F-93FCB624B8F1}" srcId="{5F6ABB33-44D7-406A-8AC5-375A87306D66}" destId="{7AEBA610-8E80-4533-BA85-2E9338479C10}" srcOrd="1" destOrd="0" parTransId="{57B10E68-D07A-4A0D-8BA0-371F72EA049E}" sibTransId="{48495ED2-0AF5-43BA-B10C-7A74EA015E51}"/>
    <dgm:cxn modelId="{8D9C0531-2EF7-4954-B7DC-BAF048A5ACB6}" type="presOf" srcId="{1A7020B6-2ECB-46B5-9E0B-AD2EE35B9987}" destId="{10133BB6-BBD5-4433-A657-83A7B65D2A98}" srcOrd="0" destOrd="0" presId="urn:microsoft.com/office/officeart/2005/8/layout/pList1"/>
    <dgm:cxn modelId="{6E2F6137-B137-4FD7-8782-CBAF30A4F8C4}" type="presOf" srcId="{5F6ABB33-44D7-406A-8AC5-375A87306D66}" destId="{A5A5F0BC-3C58-4ABA-A78F-D48CA9E20C22}" srcOrd="0" destOrd="0" presId="urn:microsoft.com/office/officeart/2005/8/layout/pList1"/>
    <dgm:cxn modelId="{4B05B038-5976-4E82-9556-278C3A6361E2}" srcId="{5F6ABB33-44D7-406A-8AC5-375A87306D66}" destId="{AD4C2683-7BF3-4B26-BA00-CF90F6D82788}" srcOrd="2" destOrd="0" parTransId="{F2A5575D-A92E-412E-8341-06B48CDF2C9C}" sibTransId="{FCD5CD65-8A5A-4BAB-9AB1-8D6A127236E2}"/>
    <dgm:cxn modelId="{C4710A66-8167-4553-A356-435A2F40FDF1}" srcId="{5F6ABB33-44D7-406A-8AC5-375A87306D66}" destId="{439CA39C-049E-4937-A206-540A91F81E63}" srcOrd="0" destOrd="0" parTransId="{1FEC1899-8BF6-4C4A-8001-779CB6F6B533}" sibTransId="{1A7020B6-2ECB-46B5-9E0B-AD2EE35B9987}"/>
    <dgm:cxn modelId="{92EEAE4C-7C72-4042-A671-E867CAF3AB38}" type="presOf" srcId="{48495ED2-0AF5-43BA-B10C-7A74EA015E51}" destId="{C75077B8-4CFD-47EB-B0ED-D50A46060665}" srcOrd="0" destOrd="0" presId="urn:microsoft.com/office/officeart/2005/8/layout/pList1"/>
    <dgm:cxn modelId="{89D8C6C0-FFC2-41E8-92FE-9AFF93BE725F}" type="presOf" srcId="{7AEBA610-8E80-4533-BA85-2E9338479C10}" destId="{CA7BE104-DC42-438A-B603-DA7C407CC31D}" srcOrd="0" destOrd="0" presId="urn:microsoft.com/office/officeart/2005/8/layout/pList1"/>
    <dgm:cxn modelId="{27FB5EFE-AB53-463B-9844-F27EB4865C5B}" type="presOf" srcId="{439CA39C-049E-4937-A206-540A91F81E63}" destId="{86E71101-48B0-440B-A71C-0D5748AF31E8}" srcOrd="0" destOrd="0" presId="urn:microsoft.com/office/officeart/2005/8/layout/pList1"/>
    <dgm:cxn modelId="{6466CFFF-7097-43C5-B9A4-85F7398F95AE}" type="presOf" srcId="{AD4C2683-7BF3-4B26-BA00-CF90F6D82788}" destId="{3439E38D-027F-4927-97CC-A75C75935138}" srcOrd="0" destOrd="0" presId="urn:microsoft.com/office/officeart/2005/8/layout/pList1"/>
    <dgm:cxn modelId="{4802C638-AF29-436A-A186-6BEE9FB1CA76}" type="presParOf" srcId="{A5A5F0BC-3C58-4ABA-A78F-D48CA9E20C22}" destId="{BA5218C8-EB0A-4B5A-AE17-50779663C7E1}" srcOrd="0" destOrd="0" presId="urn:microsoft.com/office/officeart/2005/8/layout/pList1"/>
    <dgm:cxn modelId="{7CE132A4-A774-4B9D-816C-2F5E08517F8C}" type="presParOf" srcId="{BA5218C8-EB0A-4B5A-AE17-50779663C7E1}" destId="{4DC0C94F-131E-49FE-8F32-76FE7E0B70F7}" srcOrd="0" destOrd="0" presId="urn:microsoft.com/office/officeart/2005/8/layout/pList1"/>
    <dgm:cxn modelId="{CA2D213E-8F70-4AC6-99A9-D8DA1690F8A4}" type="presParOf" srcId="{BA5218C8-EB0A-4B5A-AE17-50779663C7E1}" destId="{86E71101-48B0-440B-A71C-0D5748AF31E8}" srcOrd="1" destOrd="0" presId="urn:microsoft.com/office/officeart/2005/8/layout/pList1"/>
    <dgm:cxn modelId="{D394BC89-25C3-4359-99CC-E1F0A290D57C}" type="presParOf" srcId="{A5A5F0BC-3C58-4ABA-A78F-D48CA9E20C22}" destId="{10133BB6-BBD5-4433-A657-83A7B65D2A98}" srcOrd="1" destOrd="0" presId="urn:microsoft.com/office/officeart/2005/8/layout/pList1"/>
    <dgm:cxn modelId="{1F56ED12-BFAD-4D1C-8F22-1385D5633D24}" type="presParOf" srcId="{A5A5F0BC-3C58-4ABA-A78F-D48CA9E20C22}" destId="{DCB1E2CA-E3D4-46C9-AAF4-24C391AFE006}" srcOrd="2" destOrd="0" presId="urn:microsoft.com/office/officeart/2005/8/layout/pList1"/>
    <dgm:cxn modelId="{32760D9E-B31F-4790-BF22-DAE715CF4CD4}" type="presParOf" srcId="{DCB1E2CA-E3D4-46C9-AAF4-24C391AFE006}" destId="{55D2542D-3483-4779-AEAE-B7E70C42EF34}" srcOrd="0" destOrd="0" presId="urn:microsoft.com/office/officeart/2005/8/layout/pList1"/>
    <dgm:cxn modelId="{64B3736A-9C10-41CF-A543-EB064E2AFFA9}" type="presParOf" srcId="{DCB1E2CA-E3D4-46C9-AAF4-24C391AFE006}" destId="{CA7BE104-DC42-438A-B603-DA7C407CC31D}" srcOrd="1" destOrd="0" presId="urn:microsoft.com/office/officeart/2005/8/layout/pList1"/>
    <dgm:cxn modelId="{357EE85B-41C0-4A1F-9A4D-171FC9FEB80C}" type="presParOf" srcId="{A5A5F0BC-3C58-4ABA-A78F-D48CA9E20C22}" destId="{C75077B8-4CFD-47EB-B0ED-D50A46060665}" srcOrd="3" destOrd="0" presId="urn:microsoft.com/office/officeart/2005/8/layout/pList1"/>
    <dgm:cxn modelId="{DE58197F-CF79-42D1-A954-1FE147846639}" type="presParOf" srcId="{A5A5F0BC-3C58-4ABA-A78F-D48CA9E20C22}" destId="{87A706ED-7766-4D91-82BE-995114D64D06}" srcOrd="4" destOrd="0" presId="urn:microsoft.com/office/officeart/2005/8/layout/pList1"/>
    <dgm:cxn modelId="{95E8150D-032F-4ABB-855A-56221164C194}" type="presParOf" srcId="{87A706ED-7766-4D91-82BE-995114D64D06}" destId="{3401F7F4-4A5D-45F7-8815-DD454E9156CB}" srcOrd="0" destOrd="0" presId="urn:microsoft.com/office/officeart/2005/8/layout/pList1"/>
    <dgm:cxn modelId="{508D526F-B4D5-4D0D-9A63-833B341850CB}" type="presParOf" srcId="{87A706ED-7766-4D91-82BE-995114D64D06}" destId="{3439E38D-027F-4927-97CC-A75C7593513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6702C-96A6-400B-A894-6EEADF8D3381}">
      <dsp:nvSpPr>
        <dsp:cNvPr id="0" name=""/>
        <dsp:cNvSpPr/>
      </dsp:nvSpPr>
      <dsp:spPr>
        <a:xfrm>
          <a:off x="0" y="448614"/>
          <a:ext cx="2077187" cy="1713679"/>
        </a:xfrm>
        <a:prstGeom prst="roundRect">
          <a:avLst>
            <a:gd name="adj" fmla="val 10000"/>
          </a:avLst>
        </a:prstGeom>
        <a:solidFill>
          <a:schemeClr val="accent1">
            <a:hueOff val="0"/>
            <a:satOff val="0"/>
            <a:lumOff val="0"/>
            <a:alphaOff val="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March 2020</a:t>
          </a:r>
        </a:p>
        <a:p>
          <a:pPr marL="0" lvl="0" indent="0" algn="ctr" defTabSz="800100">
            <a:lnSpc>
              <a:spcPct val="90000"/>
            </a:lnSpc>
            <a:spcBef>
              <a:spcPct val="0"/>
            </a:spcBef>
            <a:spcAft>
              <a:spcPct val="35000"/>
            </a:spcAft>
            <a:buNone/>
          </a:pPr>
          <a:r>
            <a:rPr lang="en-US" sz="1800" kern="1200" dirty="0"/>
            <a:t>SBE RAD Designation</a:t>
          </a:r>
        </a:p>
      </dsp:txBody>
      <dsp:txXfrm>
        <a:off x="50192" y="498806"/>
        <a:ext cx="1976803" cy="1613295"/>
      </dsp:txXfrm>
    </dsp:sp>
    <dsp:sp modelId="{AE3045D3-CFFD-49B8-B9F9-AE7E4D4419E9}">
      <dsp:nvSpPr>
        <dsp:cNvPr id="0" name=""/>
        <dsp:cNvSpPr/>
      </dsp:nvSpPr>
      <dsp:spPr>
        <a:xfrm>
          <a:off x="2286093" y="1047882"/>
          <a:ext cx="442881" cy="51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86093" y="1150910"/>
        <a:ext cx="310017" cy="309086"/>
      </dsp:txXfrm>
    </dsp:sp>
    <dsp:sp modelId="{E59F2BF4-FEA2-4D7F-A228-088CF7C65936}">
      <dsp:nvSpPr>
        <dsp:cNvPr id="0" name=""/>
        <dsp:cNvSpPr/>
      </dsp:nvSpPr>
      <dsp:spPr>
        <a:xfrm>
          <a:off x="2912812" y="448614"/>
          <a:ext cx="2077187" cy="1713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April 2020</a:t>
          </a:r>
        </a:p>
        <a:p>
          <a:pPr marL="0" lvl="0" indent="0" algn="ctr" defTabSz="800100">
            <a:lnSpc>
              <a:spcPct val="90000"/>
            </a:lnSpc>
            <a:spcBef>
              <a:spcPct val="0"/>
            </a:spcBef>
            <a:spcAft>
              <a:spcPct val="35000"/>
            </a:spcAft>
            <a:buNone/>
          </a:pPr>
          <a:r>
            <a:rPr lang="en-US" sz="1800" kern="1200" dirty="0"/>
            <a:t>Districts facilitate local school board approval of final RAP</a:t>
          </a:r>
        </a:p>
      </dsp:txBody>
      <dsp:txXfrm>
        <a:off x="2963004" y="498806"/>
        <a:ext cx="1976803" cy="1613295"/>
      </dsp:txXfrm>
    </dsp:sp>
    <dsp:sp modelId="{70C8720E-D076-48B3-AE9A-1597190B398D}">
      <dsp:nvSpPr>
        <dsp:cNvPr id="0" name=""/>
        <dsp:cNvSpPr/>
      </dsp:nvSpPr>
      <dsp:spPr>
        <a:xfrm>
          <a:off x="5197718" y="1047882"/>
          <a:ext cx="440363" cy="51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97718" y="1150910"/>
        <a:ext cx="308254" cy="309086"/>
      </dsp:txXfrm>
    </dsp:sp>
    <dsp:sp modelId="{94504BCA-1442-450F-8738-79D7F1BCFA73}">
      <dsp:nvSpPr>
        <dsp:cNvPr id="0" name=""/>
        <dsp:cNvSpPr/>
      </dsp:nvSpPr>
      <dsp:spPr>
        <a:xfrm>
          <a:off x="5820874" y="448614"/>
          <a:ext cx="2077187" cy="1713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May</a:t>
          </a:r>
        </a:p>
        <a:p>
          <a:pPr marL="0" lvl="0" indent="0" algn="ctr" defTabSz="800100">
            <a:lnSpc>
              <a:spcPct val="90000"/>
            </a:lnSpc>
            <a:spcBef>
              <a:spcPct val="0"/>
            </a:spcBef>
            <a:spcAft>
              <a:spcPct val="35000"/>
            </a:spcAft>
            <a:buNone/>
          </a:pPr>
          <a:r>
            <a:rPr lang="en-US" sz="1800" kern="1200" dirty="0"/>
            <a:t>Decision to delay submission to July board meeting</a:t>
          </a:r>
        </a:p>
      </dsp:txBody>
      <dsp:txXfrm>
        <a:off x="5871066" y="498806"/>
        <a:ext cx="1976803" cy="1613295"/>
      </dsp:txXfrm>
    </dsp:sp>
    <dsp:sp modelId="{00A6A908-62C2-478E-8667-4F13D981564C}">
      <dsp:nvSpPr>
        <dsp:cNvPr id="0" name=""/>
        <dsp:cNvSpPr/>
      </dsp:nvSpPr>
      <dsp:spPr>
        <a:xfrm>
          <a:off x="8105780" y="1047882"/>
          <a:ext cx="440363" cy="51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05780" y="1150910"/>
        <a:ext cx="308254" cy="309086"/>
      </dsp:txXfrm>
    </dsp:sp>
    <dsp:sp modelId="{B07744EF-A07C-4DDA-A3F1-2E249F699683}">
      <dsp:nvSpPr>
        <dsp:cNvPr id="0" name=""/>
        <dsp:cNvSpPr/>
      </dsp:nvSpPr>
      <dsp:spPr>
        <a:xfrm>
          <a:off x="8728936" y="448614"/>
          <a:ext cx="2077187" cy="1713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July 8</a:t>
          </a:r>
        </a:p>
        <a:p>
          <a:pPr marL="0" lvl="0" indent="0" algn="ctr" defTabSz="800100">
            <a:lnSpc>
              <a:spcPct val="90000"/>
            </a:lnSpc>
            <a:spcBef>
              <a:spcPct val="0"/>
            </a:spcBef>
            <a:spcAft>
              <a:spcPct val="35000"/>
            </a:spcAft>
            <a:buNone/>
          </a:pPr>
          <a:r>
            <a:rPr lang="en-US" sz="1800" b="0" kern="1200" dirty="0"/>
            <a:t>Approval of RAP</a:t>
          </a:r>
        </a:p>
      </dsp:txBody>
      <dsp:txXfrm>
        <a:off x="8779128" y="498806"/>
        <a:ext cx="1976803" cy="1613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C78BA-1595-4432-8B30-A0DEABDC027F}">
      <dsp:nvSpPr>
        <dsp:cNvPr id="0" name=""/>
        <dsp:cNvSpPr/>
      </dsp:nvSpPr>
      <dsp:spPr>
        <a:xfrm>
          <a:off x="1560" y="153451"/>
          <a:ext cx="3328480" cy="19970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40403D"/>
              </a:solidFill>
            </a:rPr>
            <a:t>November 2019-</a:t>
          </a:r>
        </a:p>
        <a:p>
          <a:pPr marL="0" lvl="0" indent="0" algn="ctr" defTabSz="800100">
            <a:lnSpc>
              <a:spcPct val="90000"/>
            </a:lnSpc>
            <a:spcBef>
              <a:spcPct val="0"/>
            </a:spcBef>
            <a:spcAft>
              <a:spcPct val="35000"/>
            </a:spcAft>
            <a:buNone/>
          </a:pPr>
          <a:r>
            <a:rPr lang="en-US" sz="1800" b="1" kern="1200" dirty="0">
              <a:solidFill>
                <a:srgbClr val="40403D"/>
              </a:solidFill>
            </a:rPr>
            <a:t>March 2020</a:t>
          </a:r>
        </a:p>
        <a:p>
          <a:pPr marL="0" lvl="0" indent="0" algn="ctr" defTabSz="800100">
            <a:lnSpc>
              <a:spcPct val="90000"/>
            </a:lnSpc>
            <a:spcBef>
              <a:spcPct val="0"/>
            </a:spcBef>
            <a:spcAft>
              <a:spcPct val="35000"/>
            </a:spcAft>
            <a:buNone/>
          </a:pPr>
          <a:r>
            <a:rPr lang="en-US" sz="1800" kern="1200" dirty="0">
              <a:solidFill>
                <a:srgbClr val="40403D"/>
              </a:solidFill>
            </a:rPr>
            <a:t>Academic Performance Audit</a:t>
          </a:r>
        </a:p>
        <a:p>
          <a:pPr marL="0" lvl="0" indent="0" algn="ctr" defTabSz="800100">
            <a:lnSpc>
              <a:spcPct val="90000"/>
            </a:lnSpc>
            <a:spcBef>
              <a:spcPct val="0"/>
            </a:spcBef>
            <a:spcAft>
              <a:spcPct val="35000"/>
            </a:spcAft>
            <a:buNone/>
          </a:pPr>
          <a:r>
            <a:rPr lang="en-US" sz="1800" kern="1200" dirty="0">
              <a:solidFill>
                <a:srgbClr val="40403D"/>
              </a:solidFill>
            </a:rPr>
            <a:t>(Needs Assessment)</a:t>
          </a:r>
        </a:p>
      </dsp:txBody>
      <dsp:txXfrm>
        <a:off x="60053" y="211944"/>
        <a:ext cx="3211494" cy="1880102"/>
      </dsp:txXfrm>
    </dsp:sp>
    <dsp:sp modelId="{0C2AE168-E829-4B91-B0A6-9A1690B0391D}">
      <dsp:nvSpPr>
        <dsp:cNvPr id="0" name=""/>
        <dsp:cNvSpPr/>
      </dsp:nvSpPr>
      <dsp:spPr>
        <a:xfrm>
          <a:off x="3662889" y="739264"/>
          <a:ext cx="705637" cy="82546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62889" y="904357"/>
        <a:ext cx="493946" cy="495277"/>
      </dsp:txXfrm>
    </dsp:sp>
    <dsp:sp modelId="{6BC2DB42-5DF5-4115-9CA9-0503BA975A6D}">
      <dsp:nvSpPr>
        <dsp:cNvPr id="0" name=""/>
        <dsp:cNvSpPr/>
      </dsp:nvSpPr>
      <dsp:spPr>
        <a:xfrm>
          <a:off x="4661433" y="153451"/>
          <a:ext cx="3328480" cy="19970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January 2020-</a:t>
          </a:r>
        </a:p>
        <a:p>
          <a:pPr marL="0" lvl="0" indent="0" algn="ctr" defTabSz="800100">
            <a:lnSpc>
              <a:spcPct val="90000"/>
            </a:lnSpc>
            <a:spcBef>
              <a:spcPct val="0"/>
            </a:spcBef>
            <a:spcAft>
              <a:spcPct val="35000"/>
            </a:spcAft>
            <a:buNone/>
          </a:pPr>
          <a:r>
            <a:rPr lang="en-US" sz="1800" b="1" kern="1200" dirty="0"/>
            <a:t>March 11, 2020</a:t>
          </a:r>
        </a:p>
        <a:p>
          <a:pPr marL="0" lvl="0" indent="0" algn="ctr" defTabSz="800100">
            <a:lnSpc>
              <a:spcPct val="90000"/>
            </a:lnSpc>
            <a:spcBef>
              <a:spcPct val="0"/>
            </a:spcBef>
            <a:spcAft>
              <a:spcPct val="35000"/>
            </a:spcAft>
            <a:buNone/>
          </a:pPr>
          <a:r>
            <a:rPr lang="en-US" sz="1800" kern="1200" dirty="0"/>
            <a:t>Preparation of required action plan (RAP)</a:t>
          </a:r>
        </a:p>
      </dsp:txBody>
      <dsp:txXfrm>
        <a:off x="4719926" y="211944"/>
        <a:ext cx="3211494" cy="1880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0C94F-131E-49FE-8F32-76FE7E0B70F7}">
      <dsp:nvSpPr>
        <dsp:cNvPr id="0" name=""/>
        <dsp:cNvSpPr/>
      </dsp:nvSpPr>
      <dsp:spPr>
        <a:xfrm>
          <a:off x="247966" y="346194"/>
          <a:ext cx="2792952" cy="1924344"/>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71101-48B0-440B-A71C-0D5748AF31E8}">
      <dsp:nvSpPr>
        <dsp:cNvPr id="0" name=""/>
        <dsp:cNvSpPr/>
      </dsp:nvSpPr>
      <dsp:spPr>
        <a:xfrm>
          <a:off x="2070" y="2507341"/>
          <a:ext cx="3284744" cy="166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OSSI direct support to implementation</a:t>
          </a:r>
        </a:p>
      </dsp:txBody>
      <dsp:txXfrm>
        <a:off x="2070" y="2507341"/>
        <a:ext cx="3284744" cy="1665820"/>
      </dsp:txXfrm>
    </dsp:sp>
    <dsp:sp modelId="{55D2542D-3483-4779-AEAE-B7E70C42EF34}">
      <dsp:nvSpPr>
        <dsp:cNvPr id="0" name=""/>
        <dsp:cNvSpPr/>
      </dsp:nvSpPr>
      <dsp:spPr>
        <a:xfrm>
          <a:off x="3861323" y="346194"/>
          <a:ext cx="2792952" cy="1924344"/>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BE104-DC42-438A-B603-DA7C407CC31D}">
      <dsp:nvSpPr>
        <dsp:cNvPr id="0" name=""/>
        <dsp:cNvSpPr/>
      </dsp:nvSpPr>
      <dsp:spPr>
        <a:xfrm>
          <a:off x="3615427" y="2507341"/>
          <a:ext cx="3284744" cy="166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Update on initial implementation November 2020</a:t>
          </a:r>
        </a:p>
      </dsp:txBody>
      <dsp:txXfrm>
        <a:off x="3615427" y="2507341"/>
        <a:ext cx="3284744" cy="1665820"/>
      </dsp:txXfrm>
    </dsp:sp>
    <dsp:sp modelId="{3401F7F4-4A5D-45F7-8815-DD454E9156CB}">
      <dsp:nvSpPr>
        <dsp:cNvPr id="0" name=""/>
        <dsp:cNvSpPr/>
      </dsp:nvSpPr>
      <dsp:spPr>
        <a:xfrm>
          <a:off x="7474680" y="346194"/>
          <a:ext cx="2792952" cy="1924344"/>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9E38D-027F-4927-97CC-A75C75935138}">
      <dsp:nvSpPr>
        <dsp:cNvPr id="0" name=""/>
        <dsp:cNvSpPr/>
      </dsp:nvSpPr>
      <dsp:spPr>
        <a:xfrm>
          <a:off x="7228784" y="2507341"/>
          <a:ext cx="3284744" cy="166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Continual improvement of RAPs</a:t>
          </a:r>
        </a:p>
      </dsp:txBody>
      <dsp:txXfrm>
        <a:off x="7228784" y="2507341"/>
        <a:ext cx="3284744" cy="16658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7/7/2020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181686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416972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413644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54394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300661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389202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175794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2475247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7/7/2020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7/7/2020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7/7/2020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7/7/2020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7/7/2020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Required Action Plan Approval</a:t>
            </a:r>
          </a:p>
        </p:txBody>
      </p:sp>
      <p:sp>
        <p:nvSpPr>
          <p:cNvPr id="23" name="Subtitle 22"/>
          <p:cNvSpPr>
            <a:spLocks noGrp="1"/>
          </p:cNvSpPr>
          <p:nvPr>
            <p:ph type="subTitle" idx="1"/>
          </p:nvPr>
        </p:nvSpPr>
        <p:spPr/>
        <p:txBody>
          <a:bodyPr>
            <a:normAutofit/>
          </a:bodyPr>
          <a:lstStyle/>
          <a:p>
            <a:r>
              <a:rPr lang="en-US" sz="2000" dirty="0"/>
              <a:t>Tennille Jeffries-Simmons, Assistant Superintendent, Office of System and School Improvement (OSSI)</a:t>
            </a:r>
          </a:p>
          <a:p>
            <a:r>
              <a:rPr lang="en-US" sz="2000" dirty="0"/>
              <a:t>Liza Hartlyn, OSSI</a:t>
            </a:r>
          </a:p>
          <a:p>
            <a:r>
              <a:rPr lang="en-US" sz="2000" dirty="0"/>
              <a:t>Katherine Mahoney, OSSI</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A0F-8BC7-4030-ADB6-C1BAECCDFCB8}"/>
              </a:ext>
            </a:extLst>
          </p:cNvPr>
          <p:cNvSpPr>
            <a:spLocks noGrp="1"/>
          </p:cNvSpPr>
          <p:nvPr>
            <p:ph type="title"/>
          </p:nvPr>
        </p:nvSpPr>
        <p:spPr/>
        <p:txBody>
          <a:bodyPr/>
          <a:lstStyle/>
          <a:p>
            <a:r>
              <a:rPr lang="en-US" dirty="0"/>
              <a:t>What’s Next? </a:t>
            </a:r>
          </a:p>
        </p:txBody>
      </p:sp>
      <p:graphicFrame>
        <p:nvGraphicFramePr>
          <p:cNvPr id="4" name="Content Placeholder 3" descr="Next steps: OSSI provides direct support to RAP implementation; November 2020 update to SBE on initial implementation; RAPs will continue to be reviewed and updated.">
            <a:extLst>
              <a:ext uri="{FF2B5EF4-FFF2-40B4-BE49-F238E27FC236}">
                <a16:creationId xmlns:a16="http://schemas.microsoft.com/office/drawing/2014/main" id="{DF4F7881-231C-4E83-8728-78D093A68E6B}"/>
              </a:ext>
            </a:extLst>
          </p:cNvPr>
          <p:cNvGraphicFramePr>
            <a:graphicFrameLocks noGrp="1"/>
          </p:cNvGraphicFramePr>
          <p:nvPr>
            <p:ph idx="1"/>
            <p:extLst>
              <p:ext uri="{D42A27DB-BD31-4B8C-83A1-F6EECF244321}">
                <p14:modId xmlns:p14="http://schemas.microsoft.com/office/powerpoint/2010/main" val="2590515313"/>
              </p:ext>
            </p:extLst>
          </p:nvPr>
        </p:nvGraphicFramePr>
        <p:xfrm>
          <a:off x="838200" y="1825625"/>
          <a:ext cx="10515600" cy="42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55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33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F95632-2203-443F-958F-52B46502A0D9}"/>
              </a:ext>
            </a:extLst>
          </p:cNvPr>
          <p:cNvSpPr>
            <a:spLocks noGrp="1"/>
          </p:cNvSpPr>
          <p:nvPr>
            <p:ph type="title"/>
          </p:nvPr>
        </p:nvSpPr>
        <p:spPr>
          <a:xfrm>
            <a:off x="803031" y="4462341"/>
            <a:ext cx="10515600" cy="1550532"/>
          </a:xfrm>
        </p:spPr>
        <p:txBody>
          <a:bodyPr anchor="ctr">
            <a:normAutofit fontScale="90000"/>
          </a:bodyPr>
          <a:lstStyle/>
          <a:p>
            <a:pPr algn="ctr">
              <a:lnSpc>
                <a:spcPct val="150000"/>
              </a:lnSpc>
              <a:spcBef>
                <a:spcPts val="0"/>
              </a:spcBef>
            </a:pPr>
            <a:r>
              <a:rPr lang="en-US" dirty="0"/>
              <a:t>How do our policies and investments demonstrate commitment to our words? </a:t>
            </a:r>
          </a:p>
        </p:txBody>
      </p:sp>
    </p:spTree>
    <p:extLst>
      <p:ext uri="{BB962C8B-B14F-4D97-AF65-F5344CB8AC3E}">
        <p14:creationId xmlns:p14="http://schemas.microsoft.com/office/powerpoint/2010/main" val="357219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Timeline">
            <a:extLst>
              <a:ext uri="{FF2B5EF4-FFF2-40B4-BE49-F238E27FC236}">
                <a16:creationId xmlns:a16="http://schemas.microsoft.com/office/drawing/2014/main" id="{4594D73E-DBCC-40CD-BCC5-D3D395D843C2}"/>
              </a:ext>
            </a:extLst>
          </p:cNvPr>
          <p:cNvGraphicFramePr/>
          <p:nvPr>
            <p:extLst>
              <p:ext uri="{D42A27DB-BD31-4B8C-83A1-F6EECF244321}">
                <p14:modId xmlns:p14="http://schemas.microsoft.com/office/powerpoint/2010/main" val="900797692"/>
              </p:ext>
            </p:extLst>
          </p:nvPr>
        </p:nvGraphicFramePr>
        <p:xfrm>
          <a:off x="838199" y="3608917"/>
          <a:ext cx="10810875" cy="261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Timeline">
            <a:extLst>
              <a:ext uri="{FF2B5EF4-FFF2-40B4-BE49-F238E27FC236}">
                <a16:creationId xmlns:a16="http://schemas.microsoft.com/office/drawing/2014/main" id="{36F23C3F-64C1-4171-8824-0B89EAD88163}"/>
              </a:ext>
            </a:extLst>
          </p:cNvPr>
          <p:cNvGraphicFramePr/>
          <p:nvPr/>
        </p:nvGraphicFramePr>
        <p:xfrm>
          <a:off x="838199" y="1439333"/>
          <a:ext cx="7991475" cy="2303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9B0F6B5C-4003-4005-A23B-F807090BD693}"/>
              </a:ext>
            </a:extLst>
          </p:cNvPr>
          <p:cNvSpPr>
            <a:spLocks noGrp="1"/>
          </p:cNvSpPr>
          <p:nvPr>
            <p:ph type="title"/>
          </p:nvPr>
        </p:nvSpPr>
        <p:spPr>
          <a:xfrm>
            <a:off x="838200" y="113770"/>
            <a:ext cx="10515600" cy="1325563"/>
          </a:xfrm>
        </p:spPr>
        <p:txBody>
          <a:bodyPr/>
          <a:lstStyle/>
          <a:p>
            <a:r>
              <a:rPr lang="en-US" dirty="0"/>
              <a:t>RIC/RAD Timeline</a:t>
            </a:r>
          </a:p>
        </p:txBody>
      </p:sp>
    </p:spTree>
    <p:extLst>
      <p:ext uri="{BB962C8B-B14F-4D97-AF65-F5344CB8AC3E}">
        <p14:creationId xmlns:p14="http://schemas.microsoft.com/office/powerpoint/2010/main" val="237060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835C-505C-4AE2-8B0A-60379D376F92}"/>
              </a:ext>
            </a:extLst>
          </p:cNvPr>
          <p:cNvSpPr>
            <a:spLocks noGrp="1"/>
          </p:cNvSpPr>
          <p:nvPr>
            <p:ph type="title"/>
          </p:nvPr>
        </p:nvSpPr>
        <p:spPr/>
        <p:txBody>
          <a:bodyPr/>
          <a:lstStyle/>
          <a:p>
            <a:r>
              <a:rPr lang="en-US" dirty="0"/>
              <a:t>Required </a:t>
            </a:r>
            <a:r>
              <a:rPr lang="en-US"/>
              <a:t>Action Planning</a:t>
            </a:r>
            <a:endParaRPr lang="en-US" dirty="0"/>
          </a:p>
        </p:txBody>
      </p:sp>
      <p:sp>
        <p:nvSpPr>
          <p:cNvPr id="3" name="Content Placeholder 2">
            <a:extLst>
              <a:ext uri="{FF2B5EF4-FFF2-40B4-BE49-F238E27FC236}">
                <a16:creationId xmlns:a16="http://schemas.microsoft.com/office/drawing/2014/main" id="{86F00BBB-69B1-492F-9F9F-ABD4B41C6C9B}"/>
              </a:ext>
            </a:extLst>
          </p:cNvPr>
          <p:cNvSpPr>
            <a:spLocks noGrp="1"/>
          </p:cNvSpPr>
          <p:nvPr>
            <p:ph idx="1"/>
          </p:nvPr>
        </p:nvSpPr>
        <p:spPr/>
        <p:txBody>
          <a:bodyPr/>
          <a:lstStyle/>
          <a:p>
            <a:pPr marL="0" indent="0">
              <a:buNone/>
            </a:pPr>
            <a:r>
              <a:rPr lang="en-US" u="sng" dirty="0"/>
              <a:t>Required Introductory Cohort (RIC)</a:t>
            </a:r>
          </a:p>
          <a:p>
            <a:r>
              <a:rPr lang="en-US" dirty="0"/>
              <a:t>Performance Audit- Needs Assessment</a:t>
            </a:r>
          </a:p>
          <a:p>
            <a:r>
              <a:rPr lang="en-US" dirty="0"/>
              <a:t>Planning/Support RAP </a:t>
            </a:r>
          </a:p>
          <a:p>
            <a:r>
              <a:rPr lang="en-US" dirty="0"/>
              <a:t>RAPs ready for implementation</a:t>
            </a:r>
          </a:p>
          <a:p>
            <a:endParaRPr lang="en-US" dirty="0"/>
          </a:p>
          <a:p>
            <a:pPr marL="0" indent="0">
              <a:buNone/>
            </a:pPr>
            <a:r>
              <a:rPr lang="en-US" u="sng" dirty="0"/>
              <a:t>Required Action Plans (RAP)</a:t>
            </a:r>
          </a:p>
          <a:p>
            <a:r>
              <a:rPr lang="en-US" dirty="0"/>
              <a:t>Aligned </a:t>
            </a:r>
          </a:p>
          <a:p>
            <a:r>
              <a:rPr lang="en-US" dirty="0"/>
              <a:t>Higher collaborative touch from SEA</a:t>
            </a:r>
          </a:p>
          <a:p>
            <a:endParaRPr lang="en-US" dirty="0"/>
          </a:p>
          <a:p>
            <a:pPr marL="0" indent="0">
              <a:buNone/>
            </a:pPr>
            <a:endParaRPr lang="en-US" dirty="0"/>
          </a:p>
        </p:txBody>
      </p:sp>
    </p:spTree>
    <p:extLst>
      <p:ext uri="{BB962C8B-B14F-4D97-AF65-F5344CB8AC3E}">
        <p14:creationId xmlns:p14="http://schemas.microsoft.com/office/powerpoint/2010/main" val="354473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2536-AE7C-423E-A913-78BC0CD03AD2}"/>
              </a:ext>
            </a:extLst>
          </p:cNvPr>
          <p:cNvSpPr>
            <a:spLocks noGrp="1"/>
          </p:cNvSpPr>
          <p:nvPr>
            <p:ph type="title"/>
          </p:nvPr>
        </p:nvSpPr>
        <p:spPr/>
        <p:txBody>
          <a:bodyPr/>
          <a:lstStyle/>
          <a:p>
            <a:r>
              <a:rPr lang="en-US" dirty="0"/>
              <a:t>Required Action Plans</a:t>
            </a:r>
          </a:p>
        </p:txBody>
      </p:sp>
      <p:sp>
        <p:nvSpPr>
          <p:cNvPr id="3" name="Content Placeholder 2">
            <a:extLst>
              <a:ext uri="{FF2B5EF4-FFF2-40B4-BE49-F238E27FC236}">
                <a16:creationId xmlns:a16="http://schemas.microsoft.com/office/drawing/2014/main" id="{B511A8A2-D434-4B6F-8491-FBF1D36217C2}"/>
              </a:ext>
            </a:extLst>
          </p:cNvPr>
          <p:cNvSpPr>
            <a:spLocks noGrp="1"/>
          </p:cNvSpPr>
          <p:nvPr>
            <p:ph idx="1"/>
          </p:nvPr>
        </p:nvSpPr>
        <p:spPr/>
        <p:txBody>
          <a:bodyPr/>
          <a:lstStyle/>
          <a:p>
            <a:r>
              <a:rPr lang="en-US" dirty="0"/>
              <a:t>7 Plans (7 schools, 6 districts)</a:t>
            </a:r>
          </a:p>
          <a:p>
            <a:r>
              <a:rPr lang="en-US" dirty="0"/>
              <a:t>Focused audit findings</a:t>
            </a:r>
          </a:p>
          <a:p>
            <a:r>
              <a:rPr lang="en-US" dirty="0"/>
              <a:t>High priority goals and activities</a:t>
            </a:r>
          </a:p>
          <a:p>
            <a:r>
              <a:rPr lang="en-US" dirty="0"/>
              <a:t>LEA support</a:t>
            </a:r>
          </a:p>
          <a:p>
            <a:r>
              <a:rPr lang="en-US" dirty="0"/>
              <a:t>Targeted funding</a:t>
            </a:r>
          </a:p>
          <a:p>
            <a:endParaRPr lang="en-US" dirty="0"/>
          </a:p>
        </p:txBody>
      </p:sp>
    </p:spTree>
    <p:extLst>
      <p:ext uri="{BB962C8B-B14F-4D97-AF65-F5344CB8AC3E}">
        <p14:creationId xmlns:p14="http://schemas.microsoft.com/office/powerpoint/2010/main" val="40492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2536-AE7C-423E-A913-78BC0CD03AD2}"/>
              </a:ext>
            </a:extLst>
          </p:cNvPr>
          <p:cNvSpPr>
            <a:spLocks noGrp="1"/>
          </p:cNvSpPr>
          <p:nvPr>
            <p:ph type="title"/>
          </p:nvPr>
        </p:nvSpPr>
        <p:spPr/>
        <p:txBody>
          <a:bodyPr/>
          <a:lstStyle/>
          <a:p>
            <a:r>
              <a:rPr lang="en-US" dirty="0"/>
              <a:t>Required Action Plans: Approval</a:t>
            </a:r>
          </a:p>
        </p:txBody>
      </p:sp>
      <p:graphicFrame>
        <p:nvGraphicFramePr>
          <p:cNvPr id="4" name="Table 4">
            <a:extLst>
              <a:ext uri="{FF2B5EF4-FFF2-40B4-BE49-F238E27FC236}">
                <a16:creationId xmlns:a16="http://schemas.microsoft.com/office/drawing/2014/main" id="{5E072874-B2BC-48AF-AB47-D78F783C753E}"/>
              </a:ext>
            </a:extLst>
          </p:cNvPr>
          <p:cNvGraphicFramePr>
            <a:graphicFrameLocks noGrp="1"/>
          </p:cNvGraphicFramePr>
          <p:nvPr>
            <p:ph idx="1"/>
            <p:extLst>
              <p:ext uri="{D42A27DB-BD31-4B8C-83A1-F6EECF244321}">
                <p14:modId xmlns:p14="http://schemas.microsoft.com/office/powerpoint/2010/main" val="365956512"/>
              </p:ext>
            </p:extLst>
          </p:nvPr>
        </p:nvGraphicFramePr>
        <p:xfrm>
          <a:off x="831273" y="1825623"/>
          <a:ext cx="10522527" cy="4109639"/>
        </p:xfrm>
        <a:graphic>
          <a:graphicData uri="http://schemas.openxmlformats.org/drawingml/2006/table">
            <a:tbl>
              <a:tblPr firstRow="1" bandRow="1">
                <a:tableStyleId>{5C22544A-7EE6-4342-B048-85BDC9FD1C3A}</a:tableStyleId>
              </a:tblPr>
              <a:tblGrid>
                <a:gridCol w="5264727">
                  <a:extLst>
                    <a:ext uri="{9D8B030D-6E8A-4147-A177-3AD203B41FA5}">
                      <a16:colId xmlns:a16="http://schemas.microsoft.com/office/drawing/2014/main" val="168171728"/>
                    </a:ext>
                  </a:extLst>
                </a:gridCol>
                <a:gridCol w="5257800">
                  <a:extLst>
                    <a:ext uri="{9D8B030D-6E8A-4147-A177-3AD203B41FA5}">
                      <a16:colId xmlns:a16="http://schemas.microsoft.com/office/drawing/2014/main" val="2893210742"/>
                    </a:ext>
                  </a:extLst>
                </a:gridCol>
              </a:tblGrid>
              <a:tr h="612777">
                <a:tc>
                  <a:txBody>
                    <a:bodyPr/>
                    <a:lstStyle/>
                    <a:p>
                      <a:pPr algn="ctr"/>
                      <a:r>
                        <a:rPr lang="en-US" sz="3200" b="1" kern="1200" dirty="0">
                          <a:solidFill>
                            <a:srgbClr val="FFFFFF"/>
                          </a:solidFill>
                          <a:effectLst/>
                          <a:latin typeface="+mj-lt"/>
                          <a:ea typeface="+mn-ea"/>
                          <a:cs typeface="+mn-cs"/>
                        </a:rPr>
                        <a:t>Finding</a:t>
                      </a:r>
                    </a:p>
                  </a:txBody>
                  <a:tcPr/>
                </a:tc>
                <a:tc>
                  <a:txBody>
                    <a:bodyPr/>
                    <a:lstStyle/>
                    <a:p>
                      <a:pPr algn="ctr"/>
                      <a:r>
                        <a:rPr lang="en-US" sz="3200" dirty="0">
                          <a:solidFill>
                            <a:srgbClr val="FFFFFF"/>
                          </a:solidFill>
                          <a:latin typeface="+mj-lt"/>
                        </a:rPr>
                        <a:t>RAP Activity</a:t>
                      </a:r>
                    </a:p>
                  </a:txBody>
                  <a:tcPr/>
                </a:tc>
                <a:extLst>
                  <a:ext uri="{0D108BD9-81ED-4DB2-BD59-A6C34878D82A}">
                    <a16:rowId xmlns:a16="http://schemas.microsoft.com/office/drawing/2014/main" val="4057717659"/>
                  </a:ext>
                </a:extLst>
              </a:tr>
              <a:tr h="1748431">
                <a:tc>
                  <a:txBody>
                    <a:bodyPr/>
                    <a:lstStyle/>
                    <a:p>
                      <a:r>
                        <a:rPr lang="en-US" sz="2200" b="0" kern="1200" dirty="0">
                          <a:solidFill>
                            <a:schemeClr val="dk1"/>
                          </a:solidFill>
                          <a:effectLst/>
                          <a:latin typeface="+mn-lt"/>
                          <a:ea typeface="+mn-ea"/>
                          <a:cs typeface="+mn-cs"/>
                        </a:rPr>
                        <a:t>Better in-school and school-to-community communication is needed to support student learning.</a:t>
                      </a:r>
                      <a:endParaRPr lang="en-US" sz="2200" b="0" dirty="0"/>
                    </a:p>
                  </a:txBody>
                  <a:tcPr anchor="ctr"/>
                </a:tc>
                <a:tc>
                  <a:txBody>
                    <a:bodyPr/>
                    <a:lstStyle/>
                    <a:p>
                      <a:pPr marL="285750" indent="-285750">
                        <a:buFont typeface="Arial" panose="020B0604020202020204" pitchFamily="34" charset="0"/>
                        <a:buChar char="•"/>
                      </a:pPr>
                      <a:r>
                        <a:rPr lang="en-US" sz="2200" b="0" kern="1200" dirty="0">
                          <a:solidFill>
                            <a:schemeClr val="dk1"/>
                          </a:solidFill>
                          <a:effectLst/>
                          <a:latin typeface="+mn-lt"/>
                          <a:ea typeface="+mn-ea"/>
                          <a:cs typeface="+mn-cs"/>
                        </a:rPr>
                        <a:t>Since Time Immemorial implementation</a:t>
                      </a:r>
                    </a:p>
                    <a:p>
                      <a:pPr marL="285750" indent="-285750">
                        <a:buFont typeface="Arial" panose="020B0604020202020204" pitchFamily="34" charset="0"/>
                        <a:buChar char="•"/>
                      </a:pPr>
                      <a:r>
                        <a:rPr lang="en-US" sz="2200" b="0" kern="1200" dirty="0">
                          <a:solidFill>
                            <a:schemeClr val="dk1"/>
                          </a:solidFill>
                          <a:effectLst/>
                          <a:latin typeface="+mn-lt"/>
                          <a:ea typeface="+mn-ea"/>
                          <a:cs typeface="+mn-cs"/>
                        </a:rPr>
                        <a:t>Ongoing and focused PD schedule (AVID, GLAD, PEBC).</a:t>
                      </a:r>
                      <a:endParaRPr lang="en-US" sz="2200" b="0" dirty="0"/>
                    </a:p>
                  </a:txBody>
                  <a:tcPr anchor="ctr"/>
                </a:tc>
                <a:extLst>
                  <a:ext uri="{0D108BD9-81ED-4DB2-BD59-A6C34878D82A}">
                    <a16:rowId xmlns:a16="http://schemas.microsoft.com/office/drawing/2014/main" val="1537057139"/>
                  </a:ext>
                </a:extLst>
              </a:tr>
              <a:tr h="1748431">
                <a:tc>
                  <a:txBody>
                    <a:bodyPr/>
                    <a:lstStyle/>
                    <a:p>
                      <a:pPr lvl="0"/>
                      <a:r>
                        <a:rPr lang="en-US" sz="2200" b="0" kern="1200" dirty="0">
                          <a:solidFill>
                            <a:schemeClr val="dk1"/>
                          </a:solidFill>
                          <a:effectLst/>
                          <a:latin typeface="+mn-lt"/>
                          <a:ea typeface="+mn-ea"/>
                          <a:cs typeface="+mn-cs"/>
                        </a:rPr>
                        <a:t>Educators need support to increase standards-driven Tier 1 instruction.</a:t>
                      </a:r>
                    </a:p>
                  </a:txBody>
                  <a:tcPr anchor="ctr"/>
                </a:tc>
                <a:tc>
                  <a:txBody>
                    <a:bodyPr/>
                    <a:lstStyle/>
                    <a:p>
                      <a:pPr marL="285750" indent="-285750">
                        <a:buFont typeface="Arial" panose="020B0604020202020204" pitchFamily="34" charset="0"/>
                        <a:buChar char="•"/>
                      </a:pPr>
                      <a:r>
                        <a:rPr lang="en-US" sz="2200" b="0" dirty="0"/>
                        <a:t>Weekly embedded PD for all teachers</a:t>
                      </a:r>
                    </a:p>
                    <a:p>
                      <a:pPr marL="285750" indent="-285750">
                        <a:buFont typeface="Arial" panose="020B0604020202020204" pitchFamily="34" charset="0"/>
                        <a:buChar char="•"/>
                      </a:pPr>
                      <a:r>
                        <a:rPr lang="en-US" sz="2200" b="0" dirty="0"/>
                        <a:t>Grade level PLCs to align standards, practices, and assessment</a:t>
                      </a:r>
                    </a:p>
                  </a:txBody>
                  <a:tcPr anchor="ctr"/>
                </a:tc>
                <a:extLst>
                  <a:ext uri="{0D108BD9-81ED-4DB2-BD59-A6C34878D82A}">
                    <a16:rowId xmlns:a16="http://schemas.microsoft.com/office/drawing/2014/main" val="2372458"/>
                  </a:ext>
                </a:extLst>
              </a:tr>
            </a:tbl>
          </a:graphicData>
        </a:graphic>
      </p:graphicFrame>
    </p:spTree>
    <p:extLst>
      <p:ext uri="{BB962C8B-B14F-4D97-AF65-F5344CB8AC3E}">
        <p14:creationId xmlns:p14="http://schemas.microsoft.com/office/powerpoint/2010/main" val="251263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6633B-48D8-4B73-8AE2-6C1706BBE6D5}"/>
              </a:ext>
            </a:extLst>
          </p:cNvPr>
          <p:cNvSpPr txBox="1"/>
          <p:nvPr/>
        </p:nvSpPr>
        <p:spPr>
          <a:xfrm>
            <a:off x="3740727" y="5927271"/>
            <a:ext cx="8451273" cy="307777"/>
          </a:xfrm>
          <a:prstGeom prst="rect">
            <a:avLst/>
          </a:prstGeom>
          <a:noFill/>
        </p:spPr>
        <p:txBody>
          <a:bodyPr wrap="square" rtlCol="0">
            <a:spAutoFit/>
          </a:bodyPr>
          <a:lstStyle/>
          <a:p>
            <a:r>
              <a:rPr lang="en-US" sz="1400" dirty="0"/>
              <a:t>* All sources includes federal and state improvement grants in addition to state RAD funds</a:t>
            </a:r>
          </a:p>
        </p:txBody>
      </p:sp>
      <p:graphicFrame>
        <p:nvGraphicFramePr>
          <p:cNvPr id="3" name="Table 2">
            <a:extLst>
              <a:ext uri="{FF2B5EF4-FFF2-40B4-BE49-F238E27FC236}">
                <a16:creationId xmlns:a16="http://schemas.microsoft.com/office/drawing/2014/main" id="{1AA18949-2CF9-4CA2-BD87-D260529F3BD2}"/>
              </a:ext>
            </a:extLst>
          </p:cNvPr>
          <p:cNvGraphicFramePr>
            <a:graphicFrameLocks noGrp="1"/>
          </p:cNvGraphicFramePr>
          <p:nvPr>
            <p:extLst>
              <p:ext uri="{D42A27DB-BD31-4B8C-83A1-F6EECF244321}">
                <p14:modId xmlns:p14="http://schemas.microsoft.com/office/powerpoint/2010/main" val="3839589611"/>
              </p:ext>
            </p:extLst>
          </p:nvPr>
        </p:nvGraphicFramePr>
        <p:xfrm>
          <a:off x="1094748" y="1565558"/>
          <a:ext cx="10002504" cy="4320148"/>
        </p:xfrm>
        <a:graphic>
          <a:graphicData uri="http://schemas.openxmlformats.org/drawingml/2006/table">
            <a:tbl>
              <a:tblPr firstRow="1" bandRow="1">
                <a:tableStyleId>{5C22544A-7EE6-4342-B048-85BDC9FD1C3A}</a:tableStyleId>
              </a:tblPr>
              <a:tblGrid>
                <a:gridCol w="3334168">
                  <a:extLst>
                    <a:ext uri="{9D8B030D-6E8A-4147-A177-3AD203B41FA5}">
                      <a16:colId xmlns:a16="http://schemas.microsoft.com/office/drawing/2014/main" val="2871748872"/>
                    </a:ext>
                  </a:extLst>
                </a:gridCol>
                <a:gridCol w="3334168">
                  <a:extLst>
                    <a:ext uri="{9D8B030D-6E8A-4147-A177-3AD203B41FA5}">
                      <a16:colId xmlns:a16="http://schemas.microsoft.com/office/drawing/2014/main" val="2065893761"/>
                    </a:ext>
                  </a:extLst>
                </a:gridCol>
                <a:gridCol w="3334168">
                  <a:extLst>
                    <a:ext uri="{9D8B030D-6E8A-4147-A177-3AD203B41FA5}">
                      <a16:colId xmlns:a16="http://schemas.microsoft.com/office/drawing/2014/main" val="2955266717"/>
                    </a:ext>
                  </a:extLst>
                </a:gridCol>
              </a:tblGrid>
              <a:tr h="421940">
                <a:tc>
                  <a:txBody>
                    <a:bodyPr/>
                    <a:lstStyle/>
                    <a:p>
                      <a:pPr algn="ctr" fontAlgn="b"/>
                      <a:r>
                        <a:rPr lang="en-US" sz="2200" u="none" strike="noStrike" dirty="0">
                          <a:effectLst/>
                        </a:rPr>
                        <a:t>District</a:t>
                      </a:r>
                      <a:endParaRPr lang="en-US" sz="2200" b="1" i="0" u="none" strike="noStrike" dirty="0">
                        <a:solidFill>
                          <a:srgbClr val="000000"/>
                        </a:solidFill>
                        <a:effectLst/>
                        <a:latin typeface="Calibri" panose="020F0502020204030204" pitchFamily="34" charset="0"/>
                      </a:endParaRPr>
                    </a:p>
                  </a:txBody>
                  <a:tcPr marL="12724" marR="12724" marT="12724" marB="0" anchor="ctr"/>
                </a:tc>
                <a:tc>
                  <a:txBody>
                    <a:bodyPr/>
                    <a:lstStyle/>
                    <a:p>
                      <a:pPr algn="ctr" fontAlgn="b"/>
                      <a:r>
                        <a:rPr lang="en-US" sz="2200" u="none" strike="noStrike" dirty="0">
                          <a:effectLst/>
                        </a:rPr>
                        <a:t>Requested</a:t>
                      </a:r>
                      <a:endParaRPr lang="en-US" sz="2200" b="1" i="0" u="none" strike="noStrike" dirty="0">
                        <a:solidFill>
                          <a:srgbClr val="000000"/>
                        </a:solidFill>
                        <a:effectLst/>
                        <a:latin typeface="Calibri" panose="020F0502020204030204" pitchFamily="34" charset="0"/>
                      </a:endParaRPr>
                    </a:p>
                  </a:txBody>
                  <a:tcPr marL="12724" marR="12724" marT="12724" marB="0" anchor="ctr"/>
                </a:tc>
                <a:tc>
                  <a:txBody>
                    <a:bodyPr/>
                    <a:lstStyle/>
                    <a:p>
                      <a:pPr algn="ctr" fontAlgn="b"/>
                      <a:r>
                        <a:rPr lang="en-US" sz="2200" u="none" strike="noStrike" dirty="0">
                          <a:effectLst/>
                        </a:rPr>
                        <a:t>Total Funded </a:t>
                      </a:r>
                    </a:p>
                    <a:p>
                      <a:pPr algn="ctr" fontAlgn="b"/>
                      <a:r>
                        <a:rPr lang="en-US" sz="2200" u="none" strike="noStrike" dirty="0">
                          <a:effectLst/>
                        </a:rPr>
                        <a:t>(All Sources*)</a:t>
                      </a:r>
                      <a:endParaRPr lang="en-US" sz="2200" b="1" i="0" u="none" strike="noStrike" dirty="0">
                        <a:solidFill>
                          <a:srgbClr val="000000"/>
                        </a:solidFill>
                        <a:effectLst/>
                        <a:latin typeface="Calibri" panose="020F0502020204030204" pitchFamily="34" charset="0"/>
                      </a:endParaRPr>
                    </a:p>
                  </a:txBody>
                  <a:tcPr marL="12724" marR="12724" marT="12724" marB="0" anchor="ctr"/>
                </a:tc>
                <a:extLst>
                  <a:ext uri="{0D108BD9-81ED-4DB2-BD59-A6C34878D82A}">
                    <a16:rowId xmlns:a16="http://schemas.microsoft.com/office/drawing/2014/main" val="2852073867"/>
                  </a:ext>
                </a:extLst>
              </a:tr>
              <a:tr h="421940">
                <a:tc>
                  <a:txBody>
                    <a:bodyPr/>
                    <a:lstStyle/>
                    <a:p>
                      <a:pPr algn="l" fontAlgn="b"/>
                      <a:r>
                        <a:rPr lang="en-US" sz="2200" u="none" strike="noStrike">
                          <a:effectLst/>
                        </a:rPr>
                        <a:t>Mabton (Artz Fox)</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$966,500</a:t>
                      </a:r>
                      <a:endParaRPr lang="en-US" sz="2200" b="0" i="0" u="none" strike="noStrike" dirty="0">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$501,500</a:t>
                      </a:r>
                      <a:endParaRPr lang="en-US" sz="2200" b="0" i="0" u="none" strike="noStrike">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061619554"/>
                  </a:ext>
                </a:extLst>
              </a:tr>
              <a:tr h="421940">
                <a:tc>
                  <a:txBody>
                    <a:bodyPr/>
                    <a:lstStyle/>
                    <a:p>
                      <a:pPr algn="l" fontAlgn="b"/>
                      <a:r>
                        <a:rPr lang="en-US" sz="2200" u="none" strike="noStrike">
                          <a:effectLst/>
                        </a:rPr>
                        <a:t>Mt. Adams (Harrah)</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$547,000</a:t>
                      </a:r>
                      <a:endParaRPr lang="en-US" sz="2200" b="0" i="0" u="none" strike="noStrike" dirty="0">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$612,509</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567948149"/>
                  </a:ext>
                </a:extLst>
              </a:tr>
              <a:tr h="421940">
                <a:tc>
                  <a:txBody>
                    <a:bodyPr/>
                    <a:lstStyle/>
                    <a:p>
                      <a:pPr algn="l" fontAlgn="b"/>
                      <a:r>
                        <a:rPr lang="en-US" sz="2200" u="none" strike="noStrike">
                          <a:effectLst/>
                        </a:rPr>
                        <a:t>Toppenish (Kirkwood)</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$480,000</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$530,000</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3374055306"/>
                  </a:ext>
                </a:extLst>
              </a:tr>
              <a:tr h="421940">
                <a:tc>
                  <a:txBody>
                    <a:bodyPr/>
                    <a:lstStyle/>
                    <a:p>
                      <a:pPr algn="l" fontAlgn="b"/>
                      <a:r>
                        <a:rPr lang="en-US" sz="2200" u="none" strike="noStrike">
                          <a:effectLst/>
                        </a:rPr>
                        <a:t>Toppenish (Lincoln)</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$464,050</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$480,000</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08755370"/>
                  </a:ext>
                </a:extLst>
              </a:tr>
              <a:tr h="421940">
                <a:tc>
                  <a:txBody>
                    <a:bodyPr/>
                    <a:lstStyle/>
                    <a:p>
                      <a:pPr algn="l" fontAlgn="b"/>
                      <a:r>
                        <a:rPr lang="en-US" sz="2200" u="none" strike="noStrike">
                          <a:effectLst/>
                        </a:rPr>
                        <a:t>Taholah (Taholah)</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$119,000</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$214,000</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4137705818"/>
                  </a:ext>
                </a:extLst>
              </a:tr>
              <a:tr h="421940">
                <a:tc>
                  <a:txBody>
                    <a:bodyPr/>
                    <a:lstStyle/>
                    <a:p>
                      <a:pPr algn="l" fontAlgn="b"/>
                      <a:r>
                        <a:rPr lang="en-US" sz="2200" u="none" strike="noStrike">
                          <a:effectLst/>
                        </a:rPr>
                        <a:t>Marysville (Quil Ceda Tulalip)</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$444,375</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$486,020</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721037624"/>
                  </a:ext>
                </a:extLst>
              </a:tr>
              <a:tr h="421940">
                <a:tc>
                  <a:txBody>
                    <a:bodyPr/>
                    <a:lstStyle/>
                    <a:p>
                      <a:pPr algn="l" fontAlgn="b"/>
                      <a:r>
                        <a:rPr lang="en-US" sz="2200" u="none" strike="noStrike">
                          <a:effectLst/>
                        </a:rPr>
                        <a:t>Wellpinit (Wellpinit)</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a:effectLst/>
                        </a:rPr>
                        <a:t>$380,000</a:t>
                      </a:r>
                      <a:endParaRPr lang="en-US" sz="2200" b="0" i="0" u="none" strike="noStrike">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u="none" strike="noStrike" dirty="0">
                          <a:effectLst/>
                        </a:rPr>
                        <a:t>$495,000</a:t>
                      </a:r>
                      <a:endParaRPr lang="en-US" sz="2200" b="0"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613141786"/>
                  </a:ext>
                </a:extLst>
              </a:tr>
              <a:tr h="421940">
                <a:tc>
                  <a:txBody>
                    <a:bodyPr/>
                    <a:lstStyle/>
                    <a:p>
                      <a:pPr algn="r" fontAlgn="b"/>
                      <a:r>
                        <a:rPr lang="en-US" sz="2200" b="1" u="none" strike="noStrike" dirty="0">
                          <a:effectLst/>
                        </a:rPr>
                        <a:t>Totals</a:t>
                      </a:r>
                      <a:endParaRPr lang="en-US" sz="2200" b="1" i="0" u="none" strike="noStrike" dirty="0">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b="1" u="none" strike="noStrike" dirty="0">
                          <a:effectLst/>
                        </a:rPr>
                        <a:t>$3,400,925</a:t>
                      </a:r>
                      <a:endParaRPr lang="en-US" sz="2200" b="1" i="0" u="none" strike="noStrike" dirty="0">
                        <a:solidFill>
                          <a:srgbClr val="000000"/>
                        </a:solidFill>
                        <a:effectLst/>
                        <a:latin typeface="Calibri" panose="020F0502020204030204" pitchFamily="34" charset="0"/>
                      </a:endParaRPr>
                    </a:p>
                  </a:txBody>
                  <a:tcPr marL="12724" marR="12724" marT="12724" marB="0" anchor="b"/>
                </a:tc>
                <a:tc>
                  <a:txBody>
                    <a:bodyPr/>
                    <a:lstStyle/>
                    <a:p>
                      <a:pPr algn="r" fontAlgn="b"/>
                      <a:r>
                        <a:rPr lang="en-US" sz="2200" b="1" u="none" strike="noStrike" dirty="0">
                          <a:effectLst/>
                        </a:rPr>
                        <a:t>$2,824,029</a:t>
                      </a:r>
                      <a:endParaRPr lang="en-US" sz="2200" b="1" i="0" u="none" strike="noStrike" dirty="0">
                        <a:solidFill>
                          <a:srgbClr val="000000"/>
                        </a:solidFill>
                        <a:effectLst/>
                        <a:latin typeface="Calibri" panose="020F0502020204030204" pitchFamily="34" charset="0"/>
                      </a:endParaRPr>
                    </a:p>
                  </a:txBody>
                  <a:tcPr marL="12724" marR="12724" marT="12724" marB="0" anchor="b"/>
                </a:tc>
                <a:extLst>
                  <a:ext uri="{0D108BD9-81ED-4DB2-BD59-A6C34878D82A}">
                    <a16:rowId xmlns:a16="http://schemas.microsoft.com/office/drawing/2014/main" val="1813879892"/>
                  </a:ext>
                </a:extLst>
              </a:tr>
            </a:tbl>
          </a:graphicData>
        </a:graphic>
      </p:graphicFrame>
      <p:sp>
        <p:nvSpPr>
          <p:cNvPr id="2" name="Title 1">
            <a:extLst>
              <a:ext uri="{FF2B5EF4-FFF2-40B4-BE49-F238E27FC236}">
                <a16:creationId xmlns:a16="http://schemas.microsoft.com/office/drawing/2014/main" id="{DC95C6AB-D319-4998-9F72-D699E7E2AF1E}"/>
              </a:ext>
            </a:extLst>
          </p:cNvPr>
          <p:cNvSpPr>
            <a:spLocks noGrp="1"/>
          </p:cNvSpPr>
          <p:nvPr>
            <p:ph type="title"/>
          </p:nvPr>
        </p:nvSpPr>
        <p:spPr>
          <a:xfrm>
            <a:off x="838200" y="365125"/>
            <a:ext cx="10515600" cy="1325563"/>
          </a:xfrm>
        </p:spPr>
        <p:txBody>
          <a:bodyPr anchor="ctr">
            <a:normAutofit/>
          </a:bodyPr>
          <a:lstStyle/>
          <a:p>
            <a:r>
              <a:rPr lang="en-US" dirty="0"/>
              <a:t>Funding</a:t>
            </a:r>
          </a:p>
        </p:txBody>
      </p:sp>
    </p:spTree>
    <p:extLst>
      <p:ext uri="{BB962C8B-B14F-4D97-AF65-F5344CB8AC3E}">
        <p14:creationId xmlns:p14="http://schemas.microsoft.com/office/powerpoint/2010/main" val="2205307439"/>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95359-E5D1-450F-9706-6A56CF217BA5}">
  <ds:schemaRefs>
    <ds:schemaRef ds:uri="http://purl.org/dc/terms/"/>
    <ds:schemaRef ds:uri="http://www.w3.org/XML/1998/namespace"/>
    <ds:schemaRef ds:uri="http://purl.org/dc/dcmitype/"/>
    <ds:schemaRef ds:uri="http://schemas.microsoft.com/sharepoint/v3"/>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TotalTime>
  <Words>334</Words>
  <Application>Microsoft Office PowerPoint</Application>
  <PresentationFormat>Widescreen</PresentationFormat>
  <Paragraphs>87</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Segoe UI</vt:lpstr>
      <vt:lpstr>Segoe UI Semibold</vt:lpstr>
      <vt:lpstr>Title Slides</vt:lpstr>
      <vt:lpstr>Content Slides</vt:lpstr>
      <vt:lpstr>Required Action Plan Approval</vt:lpstr>
      <vt:lpstr>PowerPoint Presentation</vt:lpstr>
      <vt:lpstr>PowerPoint Presentation</vt:lpstr>
      <vt:lpstr>How do our policies and investments demonstrate commitment to our words? </vt:lpstr>
      <vt:lpstr>RIC/RAD Timeline</vt:lpstr>
      <vt:lpstr>Required Action Planning</vt:lpstr>
      <vt:lpstr>Required Action Plans</vt:lpstr>
      <vt:lpstr>Required Action Plans: Approval</vt:lpstr>
      <vt:lpstr>Funding</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Action Plan Approval</dc:title>
  <dc:creator>Katherine Mahoney</dc:creator>
  <cp:lastModifiedBy>Katherine Mahoney</cp:lastModifiedBy>
  <cp:revision>12</cp:revision>
  <dcterms:created xsi:type="dcterms:W3CDTF">2020-07-07T16:29:33Z</dcterms:created>
  <dcterms:modified xsi:type="dcterms:W3CDTF">2020-07-07T23:54:32Z</dcterms:modified>
</cp:coreProperties>
</file>