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1" r:id="rId2"/>
    <p:sldMasterId id="2147483708" r:id="rId3"/>
    <p:sldMasterId id="2147483722" r:id="rId4"/>
  </p:sldMasterIdLst>
  <p:notesMasterIdLst>
    <p:notesMasterId r:id="rId26"/>
  </p:notesMasterIdLst>
  <p:handoutMasterIdLst>
    <p:handoutMasterId r:id="rId27"/>
  </p:handoutMasterIdLst>
  <p:sldIdLst>
    <p:sldId id="322" r:id="rId5"/>
    <p:sldId id="407" r:id="rId6"/>
    <p:sldId id="362" r:id="rId7"/>
    <p:sldId id="364" r:id="rId8"/>
    <p:sldId id="410" r:id="rId9"/>
    <p:sldId id="367" r:id="rId10"/>
    <p:sldId id="300" r:id="rId11"/>
    <p:sldId id="369" r:id="rId12"/>
    <p:sldId id="289" r:id="rId13"/>
    <p:sldId id="405" r:id="rId14"/>
    <p:sldId id="408" r:id="rId15"/>
    <p:sldId id="370" r:id="rId16"/>
    <p:sldId id="360" r:id="rId17"/>
    <p:sldId id="332" r:id="rId18"/>
    <p:sldId id="366" r:id="rId19"/>
    <p:sldId id="363" r:id="rId20"/>
    <p:sldId id="368" r:id="rId21"/>
    <p:sldId id="406" r:id="rId22"/>
    <p:sldId id="409" r:id="rId23"/>
    <p:sldId id="365"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sa Muller (SBE)" initials="AM(" lastIdx="2" clrIdx="0">
    <p:extLst>
      <p:ext uri="{19B8F6BF-5375-455C-9EA6-DF929625EA0E}">
        <p15:presenceInfo xmlns:p15="http://schemas.microsoft.com/office/powerpoint/2012/main" userId="S::alissa.muller@k12.wa.us::099d26aa-ec2f-4376-afb6-55e4f1be9508" providerId="AD"/>
      </p:ext>
    </p:extLst>
  </p:cmAuthor>
  <p:cmAuthor id="2" name="Alissa Muller" initials="AM" lastIdx="1" clrIdx="1">
    <p:extLst>
      <p:ext uri="{19B8F6BF-5375-455C-9EA6-DF929625EA0E}">
        <p15:presenceInfo xmlns:p15="http://schemas.microsoft.com/office/powerpoint/2012/main" userId="S-1-5-21-1606980848-1425521274-839522115-21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FF0066"/>
    <a:srgbClr val="B0A097"/>
    <a:srgbClr val="F2EFEE"/>
    <a:srgbClr val="B6A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66" autoAdjust="0"/>
    <p:restoredTop sz="61290" autoAdjust="0"/>
  </p:normalViewPr>
  <p:slideViewPr>
    <p:cSldViewPr snapToGrid="0">
      <p:cViewPr varScale="1">
        <p:scale>
          <a:sx n="41" d="100"/>
          <a:sy n="41" d="100"/>
        </p:scale>
        <p:origin x="1188" y="28"/>
      </p:cViewPr>
      <p:guideLst>
        <p:guide pos="3840"/>
        <p:guide orient="horz" pos="2160"/>
      </p:guideLst>
    </p:cSldViewPr>
  </p:slideViewPr>
  <p:notesTextViewPr>
    <p:cViewPr>
      <p:scale>
        <a:sx n="1" d="1"/>
        <a:sy n="1" d="1"/>
      </p:scale>
      <p:origin x="0" y="-280"/>
    </p:cViewPr>
  </p:notesTextViewPr>
  <p:sorterViewPr>
    <p:cViewPr varScale="1">
      <p:scale>
        <a:sx n="100" d="100"/>
        <a:sy n="100" d="100"/>
      </p:scale>
      <p:origin x="0" y="0"/>
    </p:cViewPr>
  </p:sorterViewPr>
  <p:notesViewPr>
    <p:cSldViewPr snapToGrid="0">
      <p:cViewPr varScale="1">
        <p:scale>
          <a:sx n="87" d="100"/>
          <a:sy n="87" d="100"/>
        </p:scale>
        <p:origin x="249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7/24/2020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7/24/2020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123098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going to provide an overview about how Washington State LASER program operated both initially and today. Then, we are lucky to have Dennis Schatz, Retiring President, National Science Teaching Association Board of Directors who is listening in and ready to answer your questions about the model and how it might be applicable to a support structure for educators you could recommend for MBL.</a:t>
            </a:r>
          </a:p>
          <a:p>
            <a:r>
              <a:rPr lang="en-US" dirty="0"/>
              <a:t>Dennis helped to create and lead the LASER program here in Washington. </a:t>
            </a:r>
          </a:p>
        </p:txBody>
      </p:sp>
      <p:sp>
        <p:nvSpPr>
          <p:cNvPr id="4" name="Slide Number Placeholder 3"/>
          <p:cNvSpPr>
            <a:spLocks noGrp="1"/>
          </p:cNvSpPr>
          <p:nvPr>
            <p:ph type="sldNum" sz="quarter" idx="5"/>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5743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0C2BABB-9F0E-4D5E-92BB-6ABDDCACBEA5}"/>
              </a:ext>
            </a:extLst>
          </p:cNvPr>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a:extLst>
              <a:ext uri="{FF2B5EF4-FFF2-40B4-BE49-F238E27FC236}">
                <a16:creationId xmlns:a16="http://schemas.microsoft.com/office/drawing/2014/main" id="{E980C90F-5445-4433-A87C-4A2086D2A561}"/>
              </a:ext>
            </a:extLst>
          </p:cNvPr>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 years ago, although the science community in the state had pockets of collaboration, there was no statewide plan to ensure districts and educators had the tools they needed to provide high-quality science education to all of their students. Thus, the Washington State Leadership and Assistance for Science Education Reform (LASER) program was created in 1999, based off the national LASER model, which provides the infrastructure to build local capacity, local ownership, and sustainability of high-quality science education. </a:t>
            </a:r>
          </a:p>
          <a:p>
            <a:pPr>
              <a:buFontTx/>
              <a:buNone/>
            </a:pPr>
            <a:endParaRPr lang="en-US" altLang="en-US"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work of Washington State LASER is actualized through ten regional Alliances, geographically aligned with Washington’s ESDs. These Alliances </a:t>
            </a:r>
            <a:r>
              <a:rPr lang="en-US" sz="1200" b="1" dirty="0"/>
              <a:t>offer leadership and technical assistance</a:t>
            </a:r>
            <a:r>
              <a:rPr lang="en-US" sz="1200" dirty="0"/>
              <a:t>, including strategic planning support, within the five components of the LASER model developed by the Smithsonian Science Education Center</a:t>
            </a:r>
            <a:r>
              <a:rPr lang="en-US" sz="1200" b="1" dirty="0"/>
              <a:t>: professional learning, curriculum, instructional materials support, assessment, and administrative and community support</a:t>
            </a:r>
            <a:r>
              <a:rPr lang="en-US" sz="1200" dirty="0"/>
              <a:t>. LASER plays a key role in ensuring that state science leaders </a:t>
            </a:r>
            <a:r>
              <a:rPr lang="en-US" sz="1200" b="1" dirty="0"/>
              <a:t>maintain a learning community </a:t>
            </a:r>
            <a:r>
              <a:rPr lang="en-US" sz="1200" dirty="0"/>
              <a:t>and develop their skills to provide leadership and assistance in service of removing barriers and structures to improve STEM implementation at the school and district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i="1" kern="1200" dirty="0">
                <a:solidFill>
                  <a:schemeClr val="tx1"/>
                </a:solidFill>
                <a:effectLst/>
                <a:latin typeface="+mn-lt"/>
                <a:ea typeface="+mn-ea"/>
                <a:cs typeface="+mn-cs"/>
              </a:rPr>
              <a:t>Notes: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Smithsonian Science Education Center (SSEC) was formerly known as the National Science Resources Center until 2010 when the Smithsonian took on the full operation of the SSEC.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SD Infrastructure boxes say: research-based curriculum, competent teachers, aligned assessment, materials support, school and community support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264807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LASER program began with four regional alliances, and has since grown to 10 regional alliances. This is a snapshot of the LASER network implementation in our state from around 2008-09. The blue boxes are LASER Alliances or “hubs” that support the work of LASER school districts.  The gold stars are LASER school districts who primarily are focusing on the quality of K-8 science education.  The green stars are “early adopter” school districts that are working to bring the kind of improvements found at the K-8 level to high school through a program called the National Academy for Curriculum Leadership.</a:t>
            </a:r>
          </a:p>
          <a:p>
            <a:endParaRPr lang="en-US" dirty="0"/>
          </a:p>
        </p:txBody>
      </p:sp>
      <p:sp>
        <p:nvSpPr>
          <p:cNvPr id="4" name="Date Placeholder 3"/>
          <p:cNvSpPr>
            <a:spLocks noGrp="1"/>
          </p:cNvSpPr>
          <p:nvPr>
            <p:ph type="dt" idx="10"/>
          </p:nvPr>
        </p:nvSpPr>
        <p:spPr/>
        <p:txBody>
          <a:bodyPr/>
          <a:lstStyle/>
          <a:p>
            <a:pPr>
              <a:defRPr/>
            </a:pPr>
            <a:fld id="{537FC6BB-DCF9-4680-99A9-C0A59D8078CC}" type="datetime1">
              <a:rPr lang="en-US" smtClean="0"/>
              <a:pPr>
                <a:defRPr/>
              </a:pPr>
              <a:t>7/24/2020</a:t>
            </a:fld>
            <a:endParaRPr lang="en-US"/>
          </a:p>
        </p:txBody>
      </p:sp>
      <p:sp>
        <p:nvSpPr>
          <p:cNvPr id="5" name="Slide Number Placeholder 4"/>
          <p:cNvSpPr>
            <a:spLocks noGrp="1"/>
          </p:cNvSpPr>
          <p:nvPr>
            <p:ph type="sldNum" sz="quarter" idx="11"/>
          </p:nvPr>
        </p:nvSpPr>
        <p:spPr/>
        <p:txBody>
          <a:bodyPr/>
          <a:lstStyle/>
          <a:p>
            <a:pPr>
              <a:defRPr/>
            </a:pPr>
            <a:fld id="{1780FE20-0B97-4C9E-884C-75EDA695E716}"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DBC9D78-8F1D-4C6C-AB13-947FE61269B6}"/>
              </a:ext>
            </a:extLst>
          </p:cNvPr>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941201F3-D925-4169-AB98-9B787581D953}"/>
              </a:ext>
            </a:extLst>
          </p:cNvPr>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program was built on Nation Science Foundation’s implementation model, that included research and best practices on how to disseminate information and create sustainable programs. </a:t>
            </a:r>
          </a:p>
          <a:p>
            <a:r>
              <a:rPr lang="en-US" sz="1200" kern="1200" dirty="0">
                <a:solidFill>
                  <a:schemeClr val="tx1"/>
                </a:solidFill>
                <a:effectLst/>
                <a:latin typeface="+mn-lt"/>
                <a:ea typeface="+mn-ea"/>
                <a:cs typeface="+mn-cs"/>
              </a:rPr>
              <a:t>There was a public/private partnership approach: Funding for Washington State LASER was initially provided through the Washington State Legislature, Battelle, and the Boeing Company. </a:t>
            </a:r>
          </a:p>
          <a:p>
            <a:r>
              <a:rPr lang="en-US" sz="1200" kern="1200" dirty="0">
                <a:solidFill>
                  <a:schemeClr val="tx1"/>
                </a:solidFill>
                <a:effectLst/>
                <a:latin typeface="+mn-lt"/>
                <a:ea typeface="+mn-ea"/>
                <a:cs typeface="+mn-cs"/>
              </a:rPr>
              <a:t>LASER directors at the state and regional level had multiple responsibilities: with a primary focus on increasing implementation of high quality science education, the organizers also did a lot of networking within communities to build relationships and understanding of the program. </a:t>
            </a:r>
          </a:p>
          <a:p>
            <a:r>
              <a:rPr lang="en-US" sz="1200" kern="1200" dirty="0">
                <a:solidFill>
                  <a:schemeClr val="tx1"/>
                </a:solidFill>
                <a:effectLst/>
                <a:latin typeface="+mn-lt"/>
                <a:ea typeface="+mn-ea"/>
                <a:cs typeface="+mn-cs"/>
              </a:rPr>
              <a:t>To facilitate ownership of the program in schools, the LASER organizers intentionally didn’t used a top down approach. Instead, the program helped school &amp; district level people to be “in charge” of implementation and have a voice in making the work happen.</a:t>
            </a:r>
          </a:p>
          <a:p>
            <a:endParaRPr lang="en-US" alt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national LASER model has reached 47 US states and 24 nations. Washington is one of a few states to implement statewide and have an ongoing regional support structure. </a:t>
            </a:r>
          </a:p>
          <a:p>
            <a:r>
              <a:rPr lang="en-US" sz="1200" kern="1200" dirty="0">
                <a:solidFill>
                  <a:schemeClr val="tx1"/>
                </a:solidFill>
                <a:effectLst/>
                <a:latin typeface="+mn-lt"/>
                <a:ea typeface="+mn-ea"/>
                <a:cs typeface="+mn-cs"/>
              </a:rPr>
              <a:t>A key component of the LASER program are student assessments and program evaluations aligned with cognitive research, that provide meaningful feedback about student learning. From 2010-15, a national study found that students participating in the study states of New Mexico, North Carolina, and Texas consistently out-performed their peers on performance-based assessments, indicating that they were able to apply what they learned in novel, hands-on situations. Teachers who were a part of the LASER study consistently felt more prepared to teach inquiry-based science than their peers  </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157381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Washington State LASER is primarily funded through a legislative proviso (Laws of 2020, 2ESHB 6168, Sec 520 (12)), administered and overseen by OSPI. Washington STEM serves in a coordinating and technical support role, and the LASER leaders - Co-Directors and Alliance Directors - carry out the implementation of work aligned with the LASER goals, and regional needs. Over half of the Alliance Directors are also Regional Science Coordinators at Educational Service Districts.</a:t>
            </a:r>
          </a:p>
          <a:p>
            <a:r>
              <a:rPr lang="en-US" sz="1200" kern="1200" dirty="0">
                <a:solidFill>
                  <a:schemeClr val="tx1"/>
                </a:solidFill>
                <a:effectLst/>
                <a:latin typeface="+mn-lt"/>
                <a:ea typeface="+mn-ea"/>
                <a:cs typeface="+mn-cs"/>
              </a:rPr>
              <a:t>The purpose of the LASER Advisory is to represent a range of perspectives that challenge and support the program, especially with respect to increasing equitable access to STEM-related careers. The Advisory members promote LASER through their networks, and are a mix of state people and national folks, higher education, and business. Members include: West Valley school district, UW, Smithsonian, CWU, OSPI, SBE, WA STEM, North Central and Northeast ESDs, Seattle U, Lummi Nation, ISB. </a:t>
            </a:r>
          </a:p>
          <a:p>
            <a:r>
              <a:rPr lang="en-US" sz="1200" kern="1200" dirty="0">
                <a:solidFill>
                  <a:schemeClr val="tx1"/>
                </a:solidFill>
                <a:effectLst/>
                <a:latin typeface="+mn-lt"/>
                <a:ea typeface="+mn-ea"/>
                <a:cs typeface="+mn-cs"/>
              </a:rPr>
              <a:t>Also coordinated through LASER and the ESD’s Regional Science Coordinators is the state’s Science Fellows. Science Fellows </a:t>
            </a:r>
            <a:r>
              <a:rPr lang="en-US" sz="1200" kern="1200">
                <a:solidFill>
                  <a:schemeClr val="tx1"/>
                </a:solidFill>
                <a:effectLst/>
                <a:latin typeface="+mn-lt"/>
                <a:ea typeface="+mn-ea"/>
                <a:cs typeface="+mn-cs"/>
              </a:rPr>
              <a:t>are teachers selected </a:t>
            </a:r>
            <a:r>
              <a:rPr lang="en-US" sz="1200" kern="1200" dirty="0">
                <a:solidFill>
                  <a:schemeClr val="tx1"/>
                </a:solidFill>
                <a:effectLst/>
                <a:latin typeface="+mn-lt"/>
                <a:ea typeface="+mn-ea"/>
                <a:cs typeface="+mn-cs"/>
              </a:rPr>
              <a:t>through a state application process to become teacher leaders. They attend trainings on the state’s science learning standards, and then go back and share their learning with their school and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188122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were to use the LASER program as a model for a MBL support structure: </a:t>
            </a:r>
          </a:p>
          <a:p>
            <a:r>
              <a:rPr lang="en-US" sz="1200" kern="1200" dirty="0">
                <a:solidFill>
                  <a:schemeClr val="tx1"/>
                </a:solidFill>
                <a:effectLst/>
                <a:latin typeface="+mn-lt"/>
                <a:ea typeface="+mn-ea"/>
                <a:cs typeface="+mn-cs"/>
              </a:rPr>
              <a:t>A state organization that could provide statewide coordination through capacity-building support and technical assistance, including through communications and advocacy around the shared goals of MBL.</a:t>
            </a:r>
          </a:p>
          <a:p>
            <a:r>
              <a:rPr lang="en-US" sz="1200" kern="1200" dirty="0">
                <a:solidFill>
                  <a:schemeClr val="tx1"/>
                </a:solidFill>
                <a:effectLst/>
                <a:latin typeface="+mn-lt"/>
                <a:ea typeface="+mn-ea"/>
                <a:cs typeface="+mn-cs"/>
              </a:rPr>
              <a:t>Perhaps we could also use the ESDs as an already existing regional support organization. The ESDs could focus on implementing, sharing, and refining best practices for improving student learning outcomes by acting at the system and organization levels. They could provide professional development and a space to meet regularly for discuss schools’ shared learning. </a:t>
            </a:r>
          </a:p>
          <a:p>
            <a:r>
              <a:rPr lang="en-US" sz="1200" kern="1200" dirty="0">
                <a:solidFill>
                  <a:schemeClr val="tx1"/>
                </a:solidFill>
                <a:effectLst/>
                <a:latin typeface="+mn-lt"/>
                <a:ea typeface="+mn-ea"/>
                <a:cs typeface="+mn-cs"/>
              </a:rPr>
              <a:t>Including a nonprofit as part of the support structure could be helpful, in order to receive funding from the business community (this way funding could be a mix of public and private money). </a:t>
            </a:r>
          </a:p>
          <a:p>
            <a:r>
              <a:rPr lang="en-US" sz="1200" kern="1200" dirty="0">
                <a:solidFill>
                  <a:schemeClr val="tx1"/>
                </a:solidFill>
                <a:effectLst/>
                <a:latin typeface="+mn-lt"/>
                <a:ea typeface="+mn-ea"/>
                <a:cs typeface="+mn-cs"/>
              </a:rPr>
              <a:t>The state’s support structure for science education, through LASER and the teacher leader Science Fellows, is similar to Idaho Mastery Education Network teacher leaders example from your prework presentation. In Idaho, the school incubator teams who implemented MB education under the pilot approach then began leading the implementation of MB education in their communities, just as Washington’s Science Fellows teacher leaders do for implementation of the science learning standards in their communities. </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117032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 name="Group 14"/>
          <p:cNvGrpSpPr/>
          <p:nvPr userDrawn="1"/>
        </p:nvGrpSpPr>
        <p:grpSpPr>
          <a:xfrm>
            <a:off x="-3109" y="3854074"/>
            <a:ext cx="12207240" cy="2419282"/>
            <a:chOff x="-3109" y="4006474"/>
            <a:chExt cx="12207240" cy="2419282"/>
          </a:xfrm>
        </p:grpSpPr>
        <p:sp>
          <p:nvSpPr>
            <p:cNvPr id="8" name="Rectangle 7"/>
            <p:cNvSpPr/>
            <p:nvPr/>
          </p:nvSpPr>
          <p:spPr>
            <a:xfrm>
              <a:off x="9346" y="6334316"/>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3109" y="4006474"/>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097914"/>
              <a:ext cx="12182654" cy="222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517880" y="4038776"/>
            <a:ext cx="11159414" cy="786296"/>
          </a:xfrm>
        </p:spPr>
        <p:txBody>
          <a:bodyPr anchor="b">
            <a:normAutofit/>
          </a:bodyPr>
          <a:lstStyle>
            <a:lvl1pPr algn="ctr">
              <a:lnSpc>
                <a:spcPct val="85000"/>
              </a:lnSpc>
              <a:defRPr sz="4000" b="1" spc="1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517880" y="5035419"/>
            <a:ext cx="11159414" cy="1008701"/>
          </a:xfrm>
        </p:spPr>
        <p:txBody>
          <a:bodyPr lIns="91440" rIns="91440">
            <a:normAutofit/>
          </a:bodyPr>
          <a:lstStyle>
            <a:lvl1pPr marL="0" indent="0" algn="ctr">
              <a:buNone/>
              <a:defRPr sz="2000" cap="none" spc="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A401CE58-D042-4FA3-BE53-A361EB7E6A69}" type="datetime1">
              <a:rPr lang="en-US" smtClean="0"/>
              <a:t>7/24/2020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21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Text">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Text Placeholder 10"/>
          <p:cNvSpPr>
            <a:spLocks noGrp="1"/>
          </p:cNvSpPr>
          <p:nvPr>
            <p:ph type="body" sz="quarter" idx="13"/>
          </p:nvPr>
        </p:nvSpPr>
        <p:spPr>
          <a:xfrm>
            <a:off x="1096963" y="2617788"/>
            <a:ext cx="4938712"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ext Placeholder 12"/>
          <p:cNvSpPr>
            <a:spLocks noGrp="1"/>
          </p:cNvSpPr>
          <p:nvPr>
            <p:ph type="body" sz="quarter" idx="14"/>
          </p:nvPr>
        </p:nvSpPr>
        <p:spPr>
          <a:xfrm>
            <a:off x="6218238" y="2617788"/>
            <a:ext cx="4937125" cy="3374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70418-C470-4324-8337-D1BACF804844}" type="datetime1">
              <a:rPr lang="en-US" smtClean="0"/>
              <a:t>7/24/2020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826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Graphic, Data, Media">
    <p:spTree>
      <p:nvGrpSpPr>
        <p:cNvPr id="1" name=""/>
        <p:cNvGrpSpPr/>
        <p:nvPr/>
      </p:nvGrpSpPr>
      <p:grpSpPr>
        <a:xfrm>
          <a:off x="0" y="0"/>
          <a:ext cx="0" cy="0"/>
          <a:chOff x="0" y="0"/>
          <a:chExt cx="0" cy="0"/>
        </a:xfrm>
      </p:grpSpPr>
      <p:sp>
        <p:nvSpPr>
          <p:cNvPr id="10" name="Title 9"/>
          <p:cNvSpPr>
            <a:spLocks noGrp="1"/>
          </p:cNvSpPr>
          <p:nvPr>
            <p:ph type="title"/>
          </p:nvPr>
        </p:nvSpPr>
        <p:spPr>
          <a:xfrm>
            <a:off x="1097280" y="334228"/>
            <a:ext cx="10058400" cy="133264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600" b="1"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7" name="Date Placeholder 6"/>
          <p:cNvSpPr>
            <a:spLocks noGrp="1"/>
          </p:cNvSpPr>
          <p:nvPr>
            <p:ph type="dt" sz="half" idx="10"/>
          </p:nvPr>
        </p:nvSpPr>
        <p:spPr/>
        <p:txBody>
          <a:bodyPr/>
          <a:lstStyle/>
          <a:p>
            <a:fld id="{48970418-C470-4324-8337-D1BACF804844}" type="datetime1">
              <a:rPr lang="en-US" smtClean="0"/>
              <a:t>7/24/2020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5387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rge Media Content">
    <p:spTree>
      <p:nvGrpSpPr>
        <p:cNvPr id="1" name=""/>
        <p:cNvGrpSpPr/>
        <p:nvPr/>
      </p:nvGrpSpPr>
      <p:grpSpPr>
        <a:xfrm>
          <a:off x="0" y="0"/>
          <a:ext cx="0" cy="0"/>
          <a:chOff x="0" y="0"/>
          <a:chExt cx="0" cy="0"/>
        </a:xfrm>
      </p:grpSpPr>
      <p:sp>
        <p:nvSpPr>
          <p:cNvPr id="8" name="Title 7"/>
          <p:cNvSpPr>
            <a:spLocks noGrp="1"/>
          </p:cNvSpPr>
          <p:nvPr>
            <p:ph type="title"/>
          </p:nvPr>
        </p:nvSpPr>
        <p:spPr>
          <a:xfrm>
            <a:off x="240030" y="162779"/>
            <a:ext cx="10856596" cy="294422"/>
          </a:xfrm>
        </p:spPr>
        <p:txBody>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240030" y="457201"/>
            <a:ext cx="10856595" cy="6002584"/>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5" name="Date Placeholder 4"/>
          <p:cNvSpPr>
            <a:spLocks noGrp="1"/>
          </p:cNvSpPr>
          <p:nvPr>
            <p:ph type="dt" sz="half" idx="10"/>
          </p:nvPr>
        </p:nvSpPr>
        <p:spPr/>
        <p:txBody>
          <a:bodyPr/>
          <a:lstStyle/>
          <a:p>
            <a:fld id="{5CD833D4-7A87-410D-87FB-ABAD1B5BABCD}" type="datetime1">
              <a:rPr lang="en-US" smtClean="0"/>
              <a:t>7/24/2020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03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025" y="286603"/>
            <a:ext cx="10955655" cy="145075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B3A503E-E2A2-4FAF-BB2C-D641B3155DE4}" type="datetime1">
              <a:rPr lang="en-US" smtClean="0"/>
              <a:t>7/24/2020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085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1530" y="238978"/>
            <a:ext cx="10058400" cy="1450757"/>
          </a:xfrm>
        </p:spPr>
        <p:txBody>
          <a:bodyPr/>
          <a:lstStyle/>
          <a:p>
            <a:r>
              <a:rPr lang="en-US" dirty="0"/>
              <a:t>Click to edit Master title style</a:t>
            </a:r>
          </a:p>
        </p:txBody>
      </p:sp>
      <p:sp>
        <p:nvSpPr>
          <p:cNvPr id="3" name="Vertical Text Placeholder 2"/>
          <p:cNvSpPr>
            <a:spLocks noGrp="1"/>
          </p:cNvSpPr>
          <p:nvPr>
            <p:ph type="body" orient="vert" idx="1"/>
          </p:nvPr>
        </p:nvSpPr>
        <p:spPr>
          <a:xfrm>
            <a:off x="811530" y="1807634"/>
            <a:ext cx="10058400" cy="402336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4ABE46-4D89-4F6D-B2D3-136AC6AFDF39}" type="datetime1">
              <a:rPr lang="en-US" smtClean="0"/>
              <a:t>7/24/2020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806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9391650" y="0"/>
            <a:ext cx="1820833" cy="682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72625" y="414778"/>
            <a:ext cx="13716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8439150" cy="5757422"/>
          </a:xfrm>
        </p:spPr>
        <p:txBody>
          <a:bodyPr vert="eaVert" lIns="45720" tIns="0" rIns="45720" bIns="0"/>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1" y="6459785"/>
            <a:ext cx="1664970" cy="365125"/>
          </a:xfrm>
        </p:spPr>
        <p:txBody>
          <a:bodyPr/>
          <a:lstStyle/>
          <a:p>
            <a:fld id="{AAFBDE83-A487-4A1C-B05D-45412FC9F7EE}" type="datetime1">
              <a:rPr lang="en-US" smtClean="0"/>
              <a:t>7/24/2020</a:t>
            </a:fld>
            <a:endParaRPr lang="en-US" dirty="0"/>
          </a:p>
        </p:txBody>
      </p:sp>
      <p:sp>
        <p:nvSpPr>
          <p:cNvPr id="5" name="Footer Placeholder 4"/>
          <p:cNvSpPr>
            <a:spLocks noGrp="1"/>
          </p:cNvSpPr>
          <p:nvPr>
            <p:ph type="ftr" sz="quarter" idx="11"/>
          </p:nvPr>
        </p:nvSpPr>
        <p:spPr>
          <a:xfrm>
            <a:off x="2905125" y="6459785"/>
            <a:ext cx="4933950"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7965325" y="6475660"/>
            <a:ext cx="1312025" cy="365125"/>
          </a:xfr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515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45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1800" cap="none" spc="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659CD75-EA5E-443D-98E4-824302738E41}" type="datetime1">
              <a:rPr lang="en-US" smtClean="0"/>
              <a:t>7/24/2020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10184129" y="6485185"/>
            <a:ext cx="971551"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801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E974F5B-5BF5-4D4C-8E8B-C2E08706DBA2}" type="datetime1">
              <a:rPr lang="en-US" smtClean="0"/>
              <a:t>7/24/2020</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210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_Background.pn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6" descr="Title_Footer.png"/>
          <p:cNvPicPr>
            <a:picLocks noChangeAspect="1"/>
          </p:cNvPicPr>
          <p:nvPr/>
        </p:nvPicPr>
        <p:blipFill>
          <a:blip r:embed="rId3" cstate="print"/>
          <a:srcRect/>
          <a:stretch>
            <a:fillRect/>
          </a:stretch>
        </p:blipFill>
        <p:spPr bwMode="auto">
          <a:xfrm>
            <a:off x="0" y="5143500"/>
            <a:ext cx="12192000" cy="1714500"/>
          </a:xfrm>
          <a:prstGeom prst="rect">
            <a:avLst/>
          </a:prstGeom>
          <a:noFill/>
          <a:ln w="9525">
            <a:noFill/>
            <a:miter lim="800000"/>
            <a:headEnd/>
            <a:tailEnd/>
          </a:ln>
        </p:spPr>
      </p:pic>
      <p:pic>
        <p:nvPicPr>
          <p:cNvPr id="6" name="Picture 8" descr="PNNL_Logo.png"/>
          <p:cNvPicPr>
            <a:picLocks noChangeAspect="1"/>
          </p:cNvPicPr>
          <p:nvPr/>
        </p:nvPicPr>
        <p:blipFill>
          <a:blip r:embed="rId4" cstate="print"/>
          <a:srcRect/>
          <a:stretch>
            <a:fillRect/>
          </a:stretch>
        </p:blipFill>
        <p:spPr bwMode="auto">
          <a:xfrm>
            <a:off x="8657168" y="5670550"/>
            <a:ext cx="3534833" cy="731838"/>
          </a:xfrm>
          <a:prstGeom prst="rect">
            <a:avLst/>
          </a:prstGeom>
          <a:noFill/>
          <a:ln w="9525">
            <a:noFill/>
            <a:miter lim="800000"/>
            <a:headEnd/>
            <a:tailEnd/>
          </a:ln>
        </p:spPr>
      </p:pic>
      <p:pic>
        <p:nvPicPr>
          <p:cNvPr id="7" name="Picture 8" descr="Proudly_Operated_by_Battelle_Onyx.png"/>
          <p:cNvPicPr>
            <a:picLocks noChangeAspect="1"/>
          </p:cNvPicPr>
          <p:nvPr/>
        </p:nvPicPr>
        <p:blipFill>
          <a:blip r:embed="rId5" cstate="print"/>
          <a:srcRect/>
          <a:stretch>
            <a:fillRect/>
          </a:stretch>
        </p:blipFill>
        <p:spPr bwMode="auto">
          <a:xfrm>
            <a:off x="8657168" y="6400800"/>
            <a:ext cx="3534833" cy="457200"/>
          </a:xfrm>
          <a:prstGeom prst="rect">
            <a:avLst/>
          </a:prstGeom>
          <a:noFill/>
          <a:ln w="9525">
            <a:noFill/>
            <a:miter lim="800000"/>
            <a:headEnd/>
            <a:tailEnd/>
          </a:ln>
        </p:spPr>
      </p:pic>
      <p:sp>
        <p:nvSpPr>
          <p:cNvPr id="23554" name="Rectangle 2"/>
          <p:cNvSpPr>
            <a:spLocks noGrp="1" noChangeArrowheads="1"/>
          </p:cNvSpPr>
          <p:nvPr>
            <p:ph type="ctrTitle"/>
          </p:nvPr>
        </p:nvSpPr>
        <p:spPr>
          <a:xfrm>
            <a:off x="626534" y="1831976"/>
            <a:ext cx="10949517" cy="906463"/>
          </a:xfrm>
        </p:spPr>
        <p:txBody>
          <a:bodyPr lIns="91440" tIns="45720" rIns="91440" bIns="45720"/>
          <a:lstStyle>
            <a:lvl1pPr>
              <a:defRPr sz="4000">
                <a:solidFill>
                  <a:srgbClr val="C97A00"/>
                </a:solidFill>
              </a:defRPr>
            </a:lvl1pPr>
          </a:lstStyle>
          <a:p>
            <a:r>
              <a:rPr lang="en-US"/>
              <a:t>Click to edit Master title style</a:t>
            </a:r>
          </a:p>
        </p:txBody>
      </p:sp>
      <p:sp>
        <p:nvSpPr>
          <p:cNvPr id="23555" name="Rectangle 3"/>
          <p:cNvSpPr>
            <a:spLocks noGrp="1" noChangeArrowheads="1"/>
          </p:cNvSpPr>
          <p:nvPr>
            <p:ph type="subTitle" idx="1"/>
          </p:nvPr>
        </p:nvSpPr>
        <p:spPr>
          <a:xfrm>
            <a:off x="628651" y="2973388"/>
            <a:ext cx="10945283" cy="2279650"/>
          </a:xfrm>
        </p:spPr>
        <p:txBody>
          <a:bodyPr lIns="91440" tIns="45720" rIns="91440" bIns="45720"/>
          <a:lstStyle>
            <a:lvl1pPr marL="0" indent="0">
              <a:buNone/>
              <a:defRPr/>
            </a:lvl1pPr>
          </a:lstStyle>
          <a:p>
            <a:r>
              <a:rPr lang="en-US"/>
              <a:t>Click to edit Master subtitle style</a:t>
            </a:r>
            <a:endParaRPr lang="en-US" dirty="0"/>
          </a:p>
        </p:txBody>
      </p:sp>
      <p:sp>
        <p:nvSpPr>
          <p:cNvPr id="8" name="Slide Number Placeholder 6"/>
          <p:cNvSpPr>
            <a:spLocks noGrp="1"/>
          </p:cNvSpPr>
          <p:nvPr>
            <p:ph type="sldNum" sz="quarter" idx="10"/>
          </p:nvPr>
        </p:nvSpPr>
        <p:spPr>
          <a:xfrm>
            <a:off x="150285" y="6483351"/>
            <a:ext cx="679449" cy="365125"/>
          </a:xfrm>
        </p:spPr>
        <p:txBody>
          <a:bodyPr/>
          <a:lstStyle>
            <a:lvl1pPr>
              <a:defRPr/>
            </a:lvl1pPr>
          </a:lstStyle>
          <a:p>
            <a:pPr>
              <a:defRPr/>
            </a:pPr>
            <a:fld id="{2316BA65-B405-48A9-A5D9-5C175946339E}" type="slidenum">
              <a:rPr lang="en-US"/>
              <a:pPr>
                <a:defRPr/>
              </a:pPr>
              <a:t>‹#›</a:t>
            </a:fld>
            <a:endParaRPr lang="en-US"/>
          </a:p>
        </p:txBody>
      </p:sp>
    </p:spTree>
    <p:extLst>
      <p:ext uri="{BB962C8B-B14F-4D97-AF65-F5344CB8AC3E}">
        <p14:creationId xmlns:p14="http://schemas.microsoft.com/office/powerpoint/2010/main" val="170697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5" name="Picture 7"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pic>
        <p:nvPicPr>
          <p:cNvPr id="6" name="Picture 9"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50285" y="6483351"/>
            <a:ext cx="679449" cy="365125"/>
          </a:xfrm>
        </p:spPr>
        <p:txBody>
          <a:bodyPr/>
          <a:lstStyle>
            <a:lvl1pPr>
              <a:defRPr/>
            </a:lvl1pPr>
          </a:lstStyle>
          <a:p>
            <a:pPr>
              <a:defRPr/>
            </a:pPr>
            <a:fld id="{7986A392-C5FE-4EB5-979A-29F9147F027E}" type="slidenum">
              <a:rPr lang="en-US"/>
              <a:pPr>
                <a:defRPr/>
              </a:pPr>
              <a:t>‹#›</a:t>
            </a:fld>
            <a:endParaRPr lang="en-US"/>
          </a:p>
        </p:txBody>
      </p:sp>
    </p:spTree>
    <p:extLst>
      <p:ext uri="{BB962C8B-B14F-4D97-AF65-F5344CB8AC3E}">
        <p14:creationId xmlns:p14="http://schemas.microsoft.com/office/powerpoint/2010/main" val="186741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p:nvSpPr>
        <p:spPr>
          <a:xfrm>
            <a:off x="9346" y="6058091"/>
            <a:ext cx="12188825" cy="91440"/>
          </a:xfrm>
          <a:prstGeom prst="rect">
            <a:avLst/>
          </a:prstGeom>
          <a:solidFill>
            <a:srgbClr val="B0A09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6033" y="4251959"/>
            <a:ext cx="12207240" cy="91440"/>
          </a:xfrm>
          <a:prstGeom prst="rect">
            <a:avLst/>
          </a:prstGeom>
          <a:solidFill>
            <a:srgbClr val="B0A097"/>
          </a:solidFill>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346" y="4343399"/>
            <a:ext cx="12182654" cy="170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517880" y="4530188"/>
            <a:ext cx="11159414" cy="786296"/>
          </a:xfrm>
        </p:spPr>
        <p:txBody>
          <a:bodyPr anchor="b">
            <a:normAutofit/>
          </a:bodyPr>
          <a:lstStyle>
            <a:lvl1pPr algn="ctr">
              <a:lnSpc>
                <a:spcPct val="85000"/>
              </a:lnSpc>
              <a:defRPr sz="3300" b="0" spc="110" baseline="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userDrawn="1">
            <p:ph type="dt" sz="half" idx="10"/>
          </p:nvPr>
        </p:nvSpPr>
        <p:spPr/>
        <p:txBody>
          <a:bodyPr/>
          <a:lstStyle>
            <a:lvl1pPr>
              <a:defRPr>
                <a:solidFill>
                  <a:schemeClr val="tx1"/>
                </a:solidFill>
              </a:defRPr>
            </a:lvl1pPr>
          </a:lstStyle>
          <a:p>
            <a:fld id="{BF87F88C-DEFF-415B-A9EB-8E7C1FDBD744}" type="datetime1">
              <a:rPr lang="en-US" smtClean="0"/>
              <a:t>7/24/2020</a:t>
            </a:fld>
            <a:endParaRPr lang="en-US" dirty="0"/>
          </a:p>
        </p:txBody>
      </p:sp>
      <p:sp>
        <p:nvSpPr>
          <p:cNvPr id="5" name="Footer Placeholder 4"/>
          <p:cNvSpPr>
            <a:spLocks noGrp="1"/>
          </p:cNvSpPr>
          <p:nvPr userDrawn="1">
            <p:ph type="ftr" sz="quarter" idx="11"/>
          </p:nvPr>
        </p:nvSpPr>
        <p:spPr/>
        <p:txBody>
          <a:bodyPr/>
          <a:lstStyle>
            <a:lvl1pPr>
              <a:defRPr>
                <a:solidFill>
                  <a:schemeClr val="tx1"/>
                </a:solidFill>
              </a:defRPr>
            </a:lvl1pPr>
          </a:lstStyle>
          <a:p>
            <a:r>
              <a:rPr lang="en-US"/>
              <a:t>Add a footer</a:t>
            </a:r>
            <a:endParaRPr lang="en-US" dirty="0"/>
          </a:p>
        </p:txBody>
      </p:sp>
      <p:sp>
        <p:nvSpPr>
          <p:cNvPr id="6" name="Slide Number Placeholder 5"/>
          <p:cNvSpPr>
            <a:spLocks noGrp="1"/>
          </p:cNvSpPr>
          <p:nvPr userDrawn="1">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0EBF3E7E-D9BD-4F82-B8B8-7E29228A4E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7857" y="1514770"/>
            <a:ext cx="8876285" cy="1438715"/>
          </a:xfrm>
          <a:prstGeom prst="rect">
            <a:avLst/>
          </a:prstGeom>
        </p:spPr>
      </p:pic>
    </p:spTree>
    <p:extLst>
      <p:ext uri="{BB962C8B-B14F-4D97-AF65-F5344CB8AC3E}">
        <p14:creationId xmlns:p14="http://schemas.microsoft.com/office/powerpoint/2010/main" val="33181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363262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363262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a:xfrm>
            <a:off x="150285" y="6483351"/>
            <a:ext cx="679449" cy="365125"/>
          </a:xfrm>
        </p:spPr>
        <p:txBody>
          <a:bodyPr/>
          <a:lstStyle>
            <a:lvl1pPr>
              <a:defRPr/>
            </a:lvl1pPr>
          </a:lstStyle>
          <a:p>
            <a:pPr>
              <a:defRPr/>
            </a:pPr>
            <a:fld id="{1E7531AE-E7DB-4667-92F0-A2E58D20F298}" type="slidenum">
              <a:rPr lang="en-US"/>
              <a:pPr>
                <a:defRPr/>
              </a:pPr>
              <a:t>‹#›</a:t>
            </a:fld>
            <a:endParaRPr lang="en-US"/>
          </a:p>
        </p:txBody>
      </p:sp>
    </p:spTree>
    <p:extLst>
      <p:ext uri="{BB962C8B-B14F-4D97-AF65-F5344CB8AC3E}">
        <p14:creationId xmlns:p14="http://schemas.microsoft.com/office/powerpoint/2010/main" val="364549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8" name="Picture 6"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pic>
        <p:nvPicPr>
          <p:cNvPr id="9" name="Picture 7"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0"/>
          </p:nvPr>
        </p:nvSpPr>
        <p:spPr>
          <a:xfrm>
            <a:off x="150285" y="6483351"/>
            <a:ext cx="679449" cy="365125"/>
          </a:xfrm>
        </p:spPr>
        <p:txBody>
          <a:bodyPr/>
          <a:lstStyle>
            <a:lvl1pPr>
              <a:defRPr/>
            </a:lvl1pPr>
          </a:lstStyle>
          <a:p>
            <a:pPr>
              <a:defRPr/>
            </a:pPr>
            <a:fld id="{72414B4D-5CEB-4AAC-BB5A-CA06BEDADE0C}" type="slidenum">
              <a:rPr lang="en-US"/>
              <a:pPr>
                <a:defRPr/>
              </a:pPr>
              <a:t>‹#›</a:t>
            </a:fld>
            <a:endParaRPr lang="en-US"/>
          </a:p>
        </p:txBody>
      </p:sp>
    </p:spTree>
    <p:extLst>
      <p:ext uri="{BB962C8B-B14F-4D97-AF65-F5344CB8AC3E}">
        <p14:creationId xmlns:p14="http://schemas.microsoft.com/office/powerpoint/2010/main" val="1279865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49751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2434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10"/>
          </p:nvPr>
        </p:nvSpPr>
        <p:spPr>
          <a:xfrm>
            <a:off x="150285" y="6483351"/>
            <a:ext cx="679449" cy="365125"/>
          </a:xfrm>
        </p:spPr>
        <p:txBody>
          <a:bodyPr/>
          <a:lstStyle>
            <a:lvl1pPr>
              <a:defRPr/>
            </a:lvl1pPr>
          </a:lstStyle>
          <a:p>
            <a:pPr>
              <a:defRPr/>
            </a:pPr>
            <a:fld id="{7A46DFAB-75F4-46A3-B62B-2CBC299DFBD2}" type="slidenum">
              <a:rPr lang="en-US"/>
              <a:pPr>
                <a:defRPr/>
              </a:pPr>
              <a:t>‹#›</a:t>
            </a:fld>
            <a:endParaRPr lang="en-US"/>
          </a:p>
        </p:txBody>
      </p:sp>
    </p:spTree>
    <p:extLst>
      <p:ext uri="{BB962C8B-B14F-4D97-AF65-F5344CB8AC3E}">
        <p14:creationId xmlns:p14="http://schemas.microsoft.com/office/powerpoint/2010/main" val="373104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pic>
        <p:nvPicPr>
          <p:cNvPr id="7" name="Picture 7"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2389717" y="449324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0541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05997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10"/>
          </p:nvPr>
        </p:nvSpPr>
        <p:spPr>
          <a:xfrm>
            <a:off x="150285" y="6483351"/>
            <a:ext cx="679449" cy="365125"/>
          </a:xfrm>
        </p:spPr>
        <p:txBody>
          <a:bodyPr/>
          <a:lstStyle>
            <a:lvl1pPr>
              <a:defRPr/>
            </a:lvl1pPr>
          </a:lstStyle>
          <a:p>
            <a:pPr>
              <a:defRPr/>
            </a:pPr>
            <a:fld id="{BA3B960E-5F77-470E-9CD0-91A832F5AA66}" type="slidenum">
              <a:rPr lang="en-US"/>
              <a:pPr>
                <a:defRPr/>
              </a:pPr>
              <a:t>‹#›</a:t>
            </a:fld>
            <a:endParaRPr lang="en-US"/>
          </a:p>
        </p:txBody>
      </p:sp>
    </p:spTree>
    <p:extLst>
      <p:ext uri="{BB962C8B-B14F-4D97-AF65-F5344CB8AC3E}">
        <p14:creationId xmlns:p14="http://schemas.microsoft.com/office/powerpoint/2010/main" val="1603431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5" name="Picture 6"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pic>
        <p:nvPicPr>
          <p:cNvPr id="6" name="Picture 7"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963084" y="3692286"/>
            <a:ext cx="103632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1920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a:xfrm>
            <a:off x="150285" y="6483351"/>
            <a:ext cx="679449" cy="365125"/>
          </a:xfrm>
        </p:spPr>
        <p:txBody>
          <a:bodyPr/>
          <a:lstStyle>
            <a:lvl1pPr>
              <a:defRPr/>
            </a:lvl1pPr>
          </a:lstStyle>
          <a:p>
            <a:pPr>
              <a:defRPr/>
            </a:pPr>
            <a:fld id="{EF9FC46E-52DE-4203-A9AE-F2CF843EE3EC}" type="slidenum">
              <a:rPr lang="en-US"/>
              <a:pPr>
                <a:defRPr/>
              </a:pPr>
              <a:t>‹#›</a:t>
            </a:fld>
            <a:endParaRPr lang="en-US"/>
          </a:p>
        </p:txBody>
      </p:sp>
    </p:spTree>
    <p:extLst>
      <p:ext uri="{BB962C8B-B14F-4D97-AF65-F5344CB8AC3E}">
        <p14:creationId xmlns:p14="http://schemas.microsoft.com/office/powerpoint/2010/main" val="2697058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5" name="Picture 7"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sp>
        <p:nvSpPr>
          <p:cNvPr id="6" name="Rectangle 5"/>
          <p:cNvSpPr>
            <a:spLocks noChangeArrowheads="1"/>
          </p:cNvSpPr>
          <p:nvPr/>
        </p:nvSpPr>
        <p:spPr bwMode="auto">
          <a:xfrm>
            <a:off x="0" y="0"/>
            <a:ext cx="12192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7" name="Picture 9"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0"/>
          </p:nvPr>
        </p:nvSpPr>
        <p:spPr>
          <a:xfrm>
            <a:off x="150285" y="6483351"/>
            <a:ext cx="679449" cy="365125"/>
          </a:xfrm>
        </p:spPr>
        <p:txBody>
          <a:bodyPr/>
          <a:lstStyle>
            <a:lvl1pPr>
              <a:defRPr/>
            </a:lvl1pPr>
          </a:lstStyle>
          <a:p>
            <a:pPr>
              <a:defRPr/>
            </a:pPr>
            <a:fld id="{41143CA9-2BBB-4068-92FD-20BE94756162}" type="slidenum">
              <a:rPr lang="en-US"/>
              <a:pPr>
                <a:defRPr/>
              </a:pPr>
              <a:t>‹#›</a:t>
            </a:fld>
            <a:endParaRPr lang="en-US"/>
          </a:p>
        </p:txBody>
      </p:sp>
    </p:spTree>
    <p:extLst>
      <p:ext uri="{BB962C8B-B14F-4D97-AF65-F5344CB8AC3E}">
        <p14:creationId xmlns:p14="http://schemas.microsoft.com/office/powerpoint/2010/main" val="3722246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6" name="Picture 7"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sp>
        <p:nvSpPr>
          <p:cNvPr id="7" name="Rectangle 6"/>
          <p:cNvSpPr>
            <a:spLocks noChangeArrowheads="1"/>
          </p:cNvSpPr>
          <p:nvPr/>
        </p:nvSpPr>
        <p:spPr bwMode="auto">
          <a:xfrm>
            <a:off x="0" y="0"/>
            <a:ext cx="12192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8" name="Picture 9"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632884" y="460375"/>
            <a:ext cx="10938933" cy="457200"/>
          </a:xfrm>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609600" y="1600201"/>
            <a:ext cx="5384800" cy="370946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197600" y="1600201"/>
            <a:ext cx="5384800" cy="3709467"/>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10"/>
          </p:nvPr>
        </p:nvSpPr>
        <p:spPr>
          <a:xfrm>
            <a:off x="150285" y="6483351"/>
            <a:ext cx="679449" cy="365125"/>
          </a:xfrm>
        </p:spPr>
        <p:txBody>
          <a:bodyPr/>
          <a:lstStyle>
            <a:lvl1pPr>
              <a:defRPr/>
            </a:lvl1pPr>
          </a:lstStyle>
          <a:p>
            <a:pPr>
              <a:defRPr/>
            </a:pPr>
            <a:fld id="{84F5DEDC-20F6-40DA-A67D-BBC7F1550357}" type="slidenum">
              <a:rPr lang="en-US"/>
              <a:pPr>
                <a:defRPr/>
              </a:pPr>
              <a:t>‹#›</a:t>
            </a:fld>
            <a:endParaRPr lang="en-US"/>
          </a:p>
        </p:txBody>
      </p:sp>
    </p:spTree>
    <p:extLst>
      <p:ext uri="{BB962C8B-B14F-4D97-AF65-F5344CB8AC3E}">
        <p14:creationId xmlns:p14="http://schemas.microsoft.com/office/powerpoint/2010/main" val="3874273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4" descr="Presentation_Footer.png"/>
          <p:cNvPicPr>
            <a:picLocks noChangeAspect="1"/>
          </p:cNvPicPr>
          <p:nvPr/>
        </p:nvPicPr>
        <p:blipFill>
          <a:blip r:embed="rId2" cstate="print"/>
          <a:srcRect/>
          <a:stretch>
            <a:fillRect/>
          </a:stretch>
        </p:blipFill>
        <p:spPr bwMode="auto">
          <a:xfrm>
            <a:off x="0" y="5143500"/>
            <a:ext cx="12192000" cy="1714500"/>
          </a:xfrm>
          <a:prstGeom prst="rect">
            <a:avLst/>
          </a:prstGeom>
          <a:noFill/>
          <a:ln w="9525">
            <a:noFill/>
            <a:miter lim="800000"/>
            <a:headEnd/>
            <a:tailEnd/>
          </a:ln>
        </p:spPr>
      </p:pic>
      <p:pic>
        <p:nvPicPr>
          <p:cNvPr id="8" name="Picture 6" descr="PNNL_Logo.png"/>
          <p:cNvPicPr>
            <a:picLocks noChangeAspect="1"/>
          </p:cNvPicPr>
          <p:nvPr/>
        </p:nvPicPr>
        <p:blipFill>
          <a:blip r:embed="rId3" cstate="print"/>
          <a:srcRect/>
          <a:stretch>
            <a:fillRect/>
          </a:stretch>
        </p:blipFill>
        <p:spPr bwMode="auto">
          <a:xfrm>
            <a:off x="8657168" y="5670550"/>
            <a:ext cx="3534833" cy="731838"/>
          </a:xfrm>
          <a:prstGeom prst="rect">
            <a:avLst/>
          </a:prstGeom>
          <a:noFill/>
          <a:ln w="9525">
            <a:noFill/>
            <a:miter lim="800000"/>
            <a:headEnd/>
            <a:tailEnd/>
          </a:ln>
        </p:spPr>
      </p:pic>
      <p:sp>
        <p:nvSpPr>
          <p:cNvPr id="13" name="Rectangle 12"/>
          <p:cNvSpPr>
            <a:spLocks noChangeArrowheads="1"/>
          </p:cNvSpPr>
          <p:nvPr/>
        </p:nvSpPr>
        <p:spPr bwMode="auto">
          <a:xfrm>
            <a:off x="0" y="0"/>
            <a:ext cx="12192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14" name="Picture 9" descr="Proudly_Operated_by_Battelle_Onyx.png"/>
          <p:cNvPicPr>
            <a:picLocks noChangeAspect="1"/>
          </p:cNvPicPr>
          <p:nvPr/>
        </p:nvPicPr>
        <p:blipFill>
          <a:blip r:embed="rId4"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632884" y="460375"/>
            <a:ext cx="10938933" cy="457200"/>
          </a:xfrm>
        </p:spPr>
        <p:txBody>
          <a:bodyPr/>
          <a:lstStyle>
            <a:lvl1pPr>
              <a:defRPr>
                <a:solidFill>
                  <a:schemeClr val="bg1"/>
                </a:solidFill>
              </a:defRPr>
            </a:lvl1pPr>
          </a:lstStyle>
          <a:p>
            <a:r>
              <a:rPr lang="en-US"/>
              <a:t>Click to edit Master title style</a:t>
            </a:r>
            <a:endParaRPr lang="en-US" dirty="0"/>
          </a:p>
        </p:txBody>
      </p:sp>
      <p:sp>
        <p:nvSpPr>
          <p:cNvPr id="9"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609600" y="2174875"/>
            <a:ext cx="5386917" cy="308868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6193368" y="2174875"/>
            <a:ext cx="5389033" cy="3088688"/>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6"/>
          <p:cNvSpPr>
            <a:spLocks noGrp="1"/>
          </p:cNvSpPr>
          <p:nvPr>
            <p:ph type="sldNum" sz="quarter" idx="10"/>
          </p:nvPr>
        </p:nvSpPr>
        <p:spPr>
          <a:xfrm>
            <a:off x="150285" y="6483351"/>
            <a:ext cx="679449" cy="365125"/>
          </a:xfrm>
        </p:spPr>
        <p:txBody>
          <a:bodyPr/>
          <a:lstStyle>
            <a:lvl1pPr>
              <a:defRPr/>
            </a:lvl1pPr>
          </a:lstStyle>
          <a:p>
            <a:pPr>
              <a:defRPr/>
            </a:pPr>
            <a:fld id="{C6445BFD-D670-4CA0-A69F-C18F11B5D7BD}" type="slidenum">
              <a:rPr lang="en-US"/>
              <a:pPr>
                <a:defRPr/>
              </a:pPr>
              <a:t>‹#›</a:t>
            </a:fld>
            <a:endParaRPr lang="en-US"/>
          </a:p>
        </p:txBody>
      </p:sp>
    </p:spTree>
    <p:extLst>
      <p:ext uri="{BB962C8B-B14F-4D97-AF65-F5344CB8AC3E}">
        <p14:creationId xmlns:p14="http://schemas.microsoft.com/office/powerpoint/2010/main" val="338457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sp>
        <p:nvSpPr>
          <p:cNvPr id="5" name="Rectangle 4"/>
          <p:cNvSpPr>
            <a:spLocks noChangeArrowheads="1"/>
          </p:cNvSpPr>
          <p:nvPr/>
        </p:nvSpPr>
        <p:spPr bwMode="auto">
          <a:xfrm>
            <a:off x="2117" y="0"/>
            <a:ext cx="12192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6"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632884" y="460375"/>
            <a:ext cx="10938933" cy="4572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50285" y="6483351"/>
            <a:ext cx="679449" cy="365125"/>
          </a:xfrm>
        </p:spPr>
        <p:txBody>
          <a:bodyPr/>
          <a:lstStyle>
            <a:lvl1pPr>
              <a:defRPr/>
            </a:lvl1pPr>
          </a:lstStyle>
          <a:p>
            <a:pPr>
              <a:defRPr/>
            </a:pPr>
            <a:fld id="{85883FFA-4B7B-4E22-9904-97A2ACBE799A}" type="slidenum">
              <a:rPr lang="en-US"/>
              <a:pPr>
                <a:defRPr/>
              </a:pPr>
              <a:t>‹#›</a:t>
            </a:fld>
            <a:endParaRPr lang="en-US"/>
          </a:p>
        </p:txBody>
      </p:sp>
    </p:spTree>
    <p:extLst>
      <p:ext uri="{BB962C8B-B14F-4D97-AF65-F5344CB8AC3E}">
        <p14:creationId xmlns:p14="http://schemas.microsoft.com/office/powerpoint/2010/main" val="1045726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sp>
        <p:nvSpPr>
          <p:cNvPr id="6" name="Rectangle 5"/>
          <p:cNvSpPr>
            <a:spLocks noChangeArrowheads="1"/>
          </p:cNvSpPr>
          <p:nvPr/>
        </p:nvSpPr>
        <p:spPr bwMode="auto">
          <a:xfrm>
            <a:off x="2117" y="0"/>
            <a:ext cx="12192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7"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632884" y="460375"/>
            <a:ext cx="10938933" cy="457200"/>
          </a:xfrm>
        </p:spPr>
        <p:txBody>
          <a:bodyPr/>
          <a:lstStyle>
            <a:lvl1pPr>
              <a:defRPr>
                <a:solidFill>
                  <a:schemeClr val="bg1"/>
                </a:solidFill>
              </a:defRPr>
            </a:lvl1pPr>
          </a:lstStyle>
          <a:p>
            <a:r>
              <a:rPr lang="en-US"/>
              <a:t>Click to edit Master title style</a:t>
            </a:r>
            <a:endParaRPr lang="en-US" dirty="0"/>
          </a:p>
        </p:txBody>
      </p:sp>
      <p:sp>
        <p:nvSpPr>
          <p:cNvPr id="8" name="Content Placeholder 2"/>
          <p:cNvSpPr>
            <a:spLocks noGrp="1"/>
          </p:cNvSpPr>
          <p:nvPr>
            <p:ph sz="half" idx="1"/>
          </p:nvPr>
        </p:nvSpPr>
        <p:spPr>
          <a:xfrm>
            <a:off x="609600" y="1600201"/>
            <a:ext cx="53848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7600" y="1600201"/>
            <a:ext cx="53848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0"/>
          </p:nvPr>
        </p:nvSpPr>
        <p:spPr>
          <a:xfrm>
            <a:off x="150285" y="6483351"/>
            <a:ext cx="679449" cy="365125"/>
          </a:xfrm>
        </p:spPr>
        <p:txBody>
          <a:bodyPr/>
          <a:lstStyle>
            <a:lvl1pPr>
              <a:defRPr/>
            </a:lvl1pPr>
          </a:lstStyle>
          <a:p>
            <a:pPr>
              <a:defRPr/>
            </a:pPr>
            <a:fld id="{6893A04F-98CC-4C83-9CC3-1D6014141CE7}" type="slidenum">
              <a:rPr lang="en-US"/>
              <a:pPr>
                <a:defRPr/>
              </a:pPr>
              <a:t>‹#›</a:t>
            </a:fld>
            <a:endParaRPr lang="en-US"/>
          </a:p>
        </p:txBody>
      </p:sp>
    </p:spTree>
    <p:extLst>
      <p:ext uri="{BB962C8B-B14F-4D97-AF65-F5344CB8AC3E}">
        <p14:creationId xmlns:p14="http://schemas.microsoft.com/office/powerpoint/2010/main" val="341478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5" name="Text Placeholder 4"/>
          <p:cNvSpPr>
            <a:spLocks noGrp="1"/>
          </p:cNvSpPr>
          <p:nvPr>
            <p:ph type="body" sz="quarter" idx="13"/>
          </p:nvPr>
        </p:nvSpPr>
        <p:spPr>
          <a:xfrm>
            <a:off x="1096963" y="1839913"/>
            <a:ext cx="10058400" cy="4503737"/>
          </a:xfrm>
        </p:spPr>
        <p:txBody>
          <a:bodyPr/>
          <a:lstStyle>
            <a:lvl1pPr marL="285750" indent="-285750">
              <a:buFont typeface="Wingdings" panose="05000000000000000000" pitchFamily="2" charset="2"/>
              <a:buChar char="§"/>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5470504-8333-4446-B84A-5799F1129BDF}" type="datetime1">
              <a:rPr lang="en-US" smtClean="0"/>
              <a:t>7/24/2020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170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sp>
        <p:nvSpPr>
          <p:cNvPr id="12" name="Rectangle 11"/>
          <p:cNvSpPr>
            <a:spLocks noChangeArrowheads="1"/>
          </p:cNvSpPr>
          <p:nvPr/>
        </p:nvSpPr>
        <p:spPr bwMode="auto">
          <a:xfrm>
            <a:off x="2117" y="0"/>
            <a:ext cx="12192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13"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a:xfrm>
            <a:off x="632884" y="460375"/>
            <a:ext cx="10938933" cy="457200"/>
          </a:xfrm>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609600" y="1535113"/>
            <a:ext cx="5386917"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09600" y="2267083"/>
            <a:ext cx="5386917"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6193368" y="1535113"/>
            <a:ext cx="5389033"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6193368" y="2267083"/>
            <a:ext cx="5389033"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0"/>
          </p:nvPr>
        </p:nvSpPr>
        <p:spPr>
          <a:xfrm>
            <a:off x="150285" y="6483351"/>
            <a:ext cx="679449" cy="365125"/>
          </a:xfrm>
        </p:spPr>
        <p:txBody>
          <a:bodyPr/>
          <a:lstStyle>
            <a:lvl1pPr>
              <a:defRPr/>
            </a:lvl1pPr>
          </a:lstStyle>
          <a:p>
            <a:pPr>
              <a:defRPr/>
            </a:pPr>
            <a:fld id="{74E6A125-858C-43E2-AA30-CDC91668CC26}" type="slidenum">
              <a:rPr lang="en-US"/>
              <a:pPr>
                <a:defRPr/>
              </a:pPr>
              <a:t>‹#›</a:t>
            </a:fld>
            <a:endParaRPr lang="en-US"/>
          </a:p>
        </p:txBody>
      </p:sp>
    </p:spTree>
    <p:extLst>
      <p:ext uri="{BB962C8B-B14F-4D97-AF65-F5344CB8AC3E}">
        <p14:creationId xmlns:p14="http://schemas.microsoft.com/office/powerpoint/2010/main" val="2692915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sp>
        <p:nvSpPr>
          <p:cNvPr id="5" name="Rectangle 4"/>
          <p:cNvSpPr>
            <a:spLocks noChangeArrowheads="1"/>
          </p:cNvSpPr>
          <p:nvPr/>
        </p:nvSpPr>
        <p:spPr bwMode="auto">
          <a:xfrm>
            <a:off x="0" y="1"/>
            <a:ext cx="12192000" cy="1311275"/>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6"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50285" y="6483351"/>
            <a:ext cx="679449" cy="365125"/>
          </a:xfrm>
        </p:spPr>
        <p:txBody>
          <a:bodyPr/>
          <a:lstStyle>
            <a:lvl1pPr>
              <a:defRPr/>
            </a:lvl1pPr>
          </a:lstStyle>
          <a:p>
            <a:pPr>
              <a:defRPr/>
            </a:pPr>
            <a:fld id="{2125AE14-C8A1-4E25-B7AB-744744D83635}" type="slidenum">
              <a:rPr lang="en-US"/>
              <a:pPr>
                <a:defRPr/>
              </a:pPr>
              <a:t>‹#›</a:t>
            </a:fld>
            <a:endParaRPr lang="en-US"/>
          </a:p>
        </p:txBody>
      </p:sp>
    </p:spTree>
    <p:extLst>
      <p:ext uri="{BB962C8B-B14F-4D97-AF65-F5344CB8AC3E}">
        <p14:creationId xmlns:p14="http://schemas.microsoft.com/office/powerpoint/2010/main" val="2076086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6"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sp>
        <p:nvSpPr>
          <p:cNvPr id="6" name="Rectangle 5"/>
          <p:cNvSpPr>
            <a:spLocks noChangeArrowheads="1"/>
          </p:cNvSpPr>
          <p:nvPr/>
        </p:nvSpPr>
        <p:spPr bwMode="auto">
          <a:xfrm>
            <a:off x="0" y="1"/>
            <a:ext cx="12192000" cy="1311275"/>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7"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2"/>
          <p:cNvSpPr>
            <a:spLocks noGrp="1"/>
          </p:cNvSpPr>
          <p:nvPr>
            <p:ph sz="half" idx="1"/>
          </p:nvPr>
        </p:nvSpPr>
        <p:spPr>
          <a:xfrm>
            <a:off x="609600" y="1600201"/>
            <a:ext cx="53848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6197600" y="1600201"/>
            <a:ext cx="5384800" cy="4055249"/>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10"/>
          </p:nvPr>
        </p:nvSpPr>
        <p:spPr>
          <a:xfrm>
            <a:off x="150285" y="6483351"/>
            <a:ext cx="679449" cy="365125"/>
          </a:xfrm>
        </p:spPr>
        <p:txBody>
          <a:bodyPr/>
          <a:lstStyle>
            <a:lvl1pPr>
              <a:defRPr/>
            </a:lvl1pPr>
          </a:lstStyle>
          <a:p>
            <a:pPr>
              <a:defRPr/>
            </a:pPr>
            <a:fld id="{31F187A9-36A5-40B1-9AF2-1D46B7A2C0D2}" type="slidenum">
              <a:rPr lang="en-US"/>
              <a:pPr>
                <a:defRPr/>
              </a:pPr>
              <a:t>‹#›</a:t>
            </a:fld>
            <a:endParaRPr lang="en-US"/>
          </a:p>
        </p:txBody>
      </p:sp>
    </p:spTree>
    <p:extLst>
      <p:ext uri="{BB962C8B-B14F-4D97-AF65-F5344CB8AC3E}">
        <p14:creationId xmlns:p14="http://schemas.microsoft.com/office/powerpoint/2010/main" val="2700204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4"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sp>
        <p:nvSpPr>
          <p:cNvPr id="12" name="Rectangle 11"/>
          <p:cNvSpPr>
            <a:spLocks noChangeArrowheads="1"/>
          </p:cNvSpPr>
          <p:nvPr/>
        </p:nvSpPr>
        <p:spPr bwMode="auto">
          <a:xfrm>
            <a:off x="0" y="1"/>
            <a:ext cx="12192000" cy="1311275"/>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13"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609600" y="1535113"/>
            <a:ext cx="5386917"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09600" y="2290135"/>
            <a:ext cx="5386917"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6193368" y="1535113"/>
            <a:ext cx="5389033" cy="722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4"/>
          </p:nvPr>
        </p:nvSpPr>
        <p:spPr>
          <a:xfrm>
            <a:off x="6193368" y="2290135"/>
            <a:ext cx="5389033" cy="3488258"/>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0"/>
          </p:nvPr>
        </p:nvSpPr>
        <p:spPr>
          <a:xfrm>
            <a:off x="150285" y="6483351"/>
            <a:ext cx="679449" cy="365125"/>
          </a:xfrm>
        </p:spPr>
        <p:txBody>
          <a:bodyPr/>
          <a:lstStyle>
            <a:lvl1pPr>
              <a:defRPr/>
            </a:lvl1pPr>
          </a:lstStyle>
          <a:p>
            <a:pPr>
              <a:defRPr/>
            </a:pPr>
            <a:fld id="{9B23D1EB-C8F7-4723-B736-16F9622D9CA2}" type="slidenum">
              <a:rPr lang="en-US"/>
              <a:pPr>
                <a:defRPr/>
              </a:pPr>
              <a:t>‹#›</a:t>
            </a:fld>
            <a:endParaRPr lang="en-US"/>
          </a:p>
        </p:txBody>
      </p:sp>
    </p:spTree>
    <p:extLst>
      <p:ext uri="{BB962C8B-B14F-4D97-AF65-F5344CB8AC3E}">
        <p14:creationId xmlns:p14="http://schemas.microsoft.com/office/powerpoint/2010/main" val="3145922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150285" y="6483351"/>
            <a:ext cx="679449" cy="365125"/>
          </a:xfrm>
        </p:spPr>
        <p:txBody>
          <a:bodyPr/>
          <a:lstStyle>
            <a:lvl1pPr>
              <a:defRPr/>
            </a:lvl1pPr>
          </a:lstStyle>
          <a:p>
            <a:pPr>
              <a:defRPr/>
            </a:pPr>
            <a:fld id="{182763BC-AB3F-47CE-9F7A-E40F54789C65}" type="slidenum">
              <a:rPr lang="en-US"/>
              <a:pPr>
                <a:defRPr/>
              </a:pPr>
              <a:t>‹#›</a:t>
            </a:fld>
            <a:endParaRPr lang="en-US"/>
          </a:p>
        </p:txBody>
      </p:sp>
    </p:spTree>
    <p:extLst>
      <p:ext uri="{BB962C8B-B14F-4D97-AF65-F5344CB8AC3E}">
        <p14:creationId xmlns:p14="http://schemas.microsoft.com/office/powerpoint/2010/main" val="581260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6865938"/>
          </a:xfrm>
          <a:prstGeom prst="rect">
            <a:avLst/>
          </a:prstGeom>
          <a:solidFill>
            <a:srgbClr val="707276"/>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5" name="Picture 6" descr="PNNL_Logo_Reverse.png"/>
          <p:cNvPicPr>
            <a:picLocks noChangeAspect="1"/>
          </p:cNvPicPr>
          <p:nvPr/>
        </p:nvPicPr>
        <p:blipFill>
          <a:blip r:embed="rId2" cstate="print"/>
          <a:srcRect/>
          <a:stretch>
            <a:fillRect/>
          </a:stretch>
        </p:blipFill>
        <p:spPr bwMode="auto">
          <a:xfrm>
            <a:off x="8657168" y="5662614"/>
            <a:ext cx="3534833" cy="731837"/>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50285" y="6483351"/>
            <a:ext cx="679449" cy="365125"/>
          </a:xfrm>
        </p:spPr>
        <p:txBody>
          <a:bodyPr/>
          <a:lstStyle>
            <a:lvl1pPr>
              <a:defRPr>
                <a:solidFill>
                  <a:schemeClr val="bg1"/>
                </a:solidFill>
              </a:defRPr>
            </a:lvl1pPr>
          </a:lstStyle>
          <a:p>
            <a:pPr>
              <a:defRPr/>
            </a:pPr>
            <a:fld id="{04B139E0-DA4D-46CE-A986-9394454F37FC}" type="slidenum">
              <a:rPr lang="en-US"/>
              <a:pPr>
                <a:defRPr/>
              </a:pPr>
              <a:t>‹#›</a:t>
            </a:fld>
            <a:endParaRPr lang="en-US"/>
          </a:p>
        </p:txBody>
      </p:sp>
    </p:spTree>
    <p:extLst>
      <p:ext uri="{BB962C8B-B14F-4D97-AF65-F5344CB8AC3E}">
        <p14:creationId xmlns:p14="http://schemas.microsoft.com/office/powerpoint/2010/main" val="378465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6865938"/>
          </a:xfrm>
          <a:prstGeom prst="rect">
            <a:avLst/>
          </a:prstGeom>
          <a:solidFill>
            <a:srgbClr val="707276"/>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6" name="Picture 6" descr="PNNL_Logo_Reverse.png"/>
          <p:cNvPicPr>
            <a:picLocks noChangeAspect="1"/>
          </p:cNvPicPr>
          <p:nvPr/>
        </p:nvPicPr>
        <p:blipFill>
          <a:blip r:embed="rId2" cstate="print"/>
          <a:srcRect/>
          <a:stretch>
            <a:fillRect/>
          </a:stretch>
        </p:blipFill>
        <p:spPr bwMode="auto">
          <a:xfrm>
            <a:off x="8657168" y="5662614"/>
            <a:ext cx="3534833" cy="731837"/>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0" name="Content Placeholder 2"/>
          <p:cNvSpPr>
            <a:spLocks noGrp="1"/>
          </p:cNvSpPr>
          <p:nvPr>
            <p:ph idx="11"/>
          </p:nvPr>
        </p:nvSpPr>
        <p:spPr>
          <a:xfrm>
            <a:off x="645920" y="1599560"/>
            <a:ext cx="5388864" cy="4078941"/>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6197208" y="1598279"/>
            <a:ext cx="5388864" cy="4078941"/>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a:xfrm>
            <a:off x="150285" y="6483351"/>
            <a:ext cx="679449" cy="365125"/>
          </a:xfrm>
        </p:spPr>
        <p:txBody>
          <a:bodyPr/>
          <a:lstStyle>
            <a:lvl1pPr>
              <a:defRPr>
                <a:solidFill>
                  <a:schemeClr val="bg1"/>
                </a:solidFill>
              </a:defRPr>
            </a:lvl1pPr>
          </a:lstStyle>
          <a:p>
            <a:pPr>
              <a:defRPr/>
            </a:pPr>
            <a:fld id="{5711B364-7D16-4B4A-9B4C-3904F9C5470D}" type="slidenum">
              <a:rPr lang="en-US"/>
              <a:pPr>
                <a:defRPr/>
              </a:pPr>
              <a:t>‹#›</a:t>
            </a:fld>
            <a:endParaRPr lang="en-US"/>
          </a:p>
        </p:txBody>
      </p:sp>
    </p:spTree>
    <p:extLst>
      <p:ext uri="{BB962C8B-B14F-4D97-AF65-F5344CB8AC3E}">
        <p14:creationId xmlns:p14="http://schemas.microsoft.com/office/powerpoint/2010/main" val="3267651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6865938"/>
          </a:xfrm>
          <a:prstGeom prst="rect">
            <a:avLst/>
          </a:prstGeom>
          <a:solidFill>
            <a:srgbClr val="707276"/>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9" name="Picture 6" descr="PNNL_Logo_Reverse.png"/>
          <p:cNvPicPr>
            <a:picLocks noChangeAspect="1"/>
          </p:cNvPicPr>
          <p:nvPr/>
        </p:nvPicPr>
        <p:blipFill>
          <a:blip r:embed="rId2" cstate="print"/>
          <a:srcRect/>
          <a:stretch>
            <a:fillRect/>
          </a:stretch>
        </p:blipFill>
        <p:spPr bwMode="auto">
          <a:xfrm>
            <a:off x="8657168" y="5662614"/>
            <a:ext cx="3534833" cy="731837"/>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609600" y="1535113"/>
            <a:ext cx="5386917"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p:cNvSpPr>
            <a:spLocks noGrp="1"/>
          </p:cNvSpPr>
          <p:nvPr>
            <p:ph type="body" sz="quarter" idx="3"/>
          </p:nvPr>
        </p:nvSpPr>
        <p:spPr>
          <a:xfrm>
            <a:off x="6193368" y="1535113"/>
            <a:ext cx="5389033"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1"/>
          </p:nvPr>
        </p:nvSpPr>
        <p:spPr>
          <a:xfrm>
            <a:off x="625429" y="2306491"/>
            <a:ext cx="5378363" cy="3265715"/>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6186963" y="2305209"/>
            <a:ext cx="5388864" cy="3265715"/>
          </a:xfrm>
        </p:spPr>
        <p:txBody>
          <a:bodyPr/>
          <a:lstStyle>
            <a:lvl1pPr>
              <a:defRPr>
                <a:solidFill>
                  <a:schemeClr val="bg1"/>
                </a:solidFill>
              </a:defRPr>
            </a:lvl1pPr>
            <a:lvl2pPr>
              <a:buFontTx/>
              <a:buBlip>
                <a:blip r:embed="rId4"/>
              </a:buBlip>
              <a:defRPr>
                <a:solidFill>
                  <a:schemeClr val="bg1"/>
                </a:solidFill>
              </a:defRPr>
            </a:lvl2pPr>
            <a:lvl3pPr>
              <a:defRPr>
                <a:solidFill>
                  <a:schemeClr val="bg1"/>
                </a:solidFill>
              </a:defRPr>
            </a:lvl3pPr>
            <a:lvl4pPr>
              <a:buFontTx/>
              <a:buBlip>
                <a:blip r:embed="rId5"/>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3"/>
          </p:nvPr>
        </p:nvSpPr>
        <p:spPr>
          <a:xfrm>
            <a:off x="150285" y="6483351"/>
            <a:ext cx="679449" cy="365125"/>
          </a:xfrm>
        </p:spPr>
        <p:txBody>
          <a:bodyPr/>
          <a:lstStyle>
            <a:lvl1pPr>
              <a:defRPr>
                <a:solidFill>
                  <a:schemeClr val="bg1"/>
                </a:solidFill>
              </a:defRPr>
            </a:lvl1pPr>
          </a:lstStyle>
          <a:p>
            <a:pPr>
              <a:defRPr/>
            </a:pPr>
            <a:fld id="{2EA6045B-D496-4BC7-8DB4-D5C5FBA766E5}" type="slidenum">
              <a:rPr lang="en-US"/>
              <a:pPr>
                <a:defRPr/>
              </a:pPr>
              <a:t>‹#›</a:t>
            </a:fld>
            <a:endParaRPr lang="en-US"/>
          </a:p>
        </p:txBody>
      </p:sp>
    </p:spTree>
    <p:extLst>
      <p:ext uri="{BB962C8B-B14F-4D97-AF65-F5344CB8AC3E}">
        <p14:creationId xmlns:p14="http://schemas.microsoft.com/office/powerpoint/2010/main" val="3523994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68580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5" name="Picture 6" descr="PNNL_Logo_Reverse.png"/>
          <p:cNvPicPr>
            <a:picLocks noChangeAspect="1"/>
          </p:cNvPicPr>
          <p:nvPr/>
        </p:nvPicPr>
        <p:blipFill>
          <a:blip r:embed="rId2" cstate="print"/>
          <a:srcRect/>
          <a:stretch>
            <a:fillRect/>
          </a:stretch>
        </p:blipFill>
        <p:spPr bwMode="auto">
          <a:xfrm>
            <a:off x="8657168" y="5662614"/>
            <a:ext cx="3534833" cy="731837"/>
          </a:xfrm>
          <a:prstGeom prst="rect">
            <a:avLst/>
          </a:prstGeom>
          <a:noFill/>
          <a:ln w="9525">
            <a:noFill/>
            <a:miter lim="800000"/>
            <a:headEnd/>
            <a:tailEnd/>
          </a:ln>
        </p:spPr>
      </p:pic>
      <p:pic>
        <p:nvPicPr>
          <p:cNvPr id="6" name="Picture 7" descr="Proudly_Operated_by_Battelle_Reverse.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150285" y="6483351"/>
            <a:ext cx="679449" cy="365125"/>
          </a:xfrm>
        </p:spPr>
        <p:txBody>
          <a:bodyPr/>
          <a:lstStyle>
            <a:lvl1pPr>
              <a:defRPr>
                <a:solidFill>
                  <a:schemeClr val="bg1"/>
                </a:solidFill>
              </a:defRPr>
            </a:lvl1pPr>
          </a:lstStyle>
          <a:p>
            <a:pPr>
              <a:defRPr/>
            </a:pPr>
            <a:fld id="{E44CF707-C1BE-48B2-B440-0C190D9B9D15}" type="slidenum">
              <a:rPr lang="en-US"/>
              <a:pPr>
                <a:defRPr/>
              </a:pPr>
              <a:t>‹#›</a:t>
            </a:fld>
            <a:endParaRPr lang="en-US"/>
          </a:p>
        </p:txBody>
      </p:sp>
    </p:spTree>
    <p:extLst>
      <p:ext uri="{BB962C8B-B14F-4D97-AF65-F5344CB8AC3E}">
        <p14:creationId xmlns:p14="http://schemas.microsoft.com/office/powerpoint/2010/main" val="72385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68580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6" name="Picture 6" descr="PNNL_Logo_Reverse.png"/>
          <p:cNvPicPr>
            <a:picLocks noChangeAspect="1"/>
          </p:cNvPicPr>
          <p:nvPr/>
        </p:nvPicPr>
        <p:blipFill>
          <a:blip r:embed="rId2" cstate="print"/>
          <a:srcRect/>
          <a:stretch>
            <a:fillRect/>
          </a:stretch>
        </p:blipFill>
        <p:spPr bwMode="auto">
          <a:xfrm>
            <a:off x="8657168" y="5662614"/>
            <a:ext cx="3534833" cy="731837"/>
          </a:xfrm>
          <a:prstGeom prst="rect">
            <a:avLst/>
          </a:prstGeom>
          <a:noFill/>
          <a:ln w="9525">
            <a:noFill/>
            <a:miter lim="800000"/>
            <a:headEnd/>
            <a:tailEnd/>
          </a:ln>
        </p:spPr>
      </p:pic>
      <p:pic>
        <p:nvPicPr>
          <p:cNvPr id="7" name="Picture 7" descr="Proudly_Operated_by_Battelle_Reverse.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0" name="Content Placeholder 2"/>
          <p:cNvSpPr>
            <a:spLocks noGrp="1"/>
          </p:cNvSpPr>
          <p:nvPr>
            <p:ph idx="11"/>
          </p:nvPr>
        </p:nvSpPr>
        <p:spPr>
          <a:xfrm>
            <a:off x="615185" y="1607244"/>
            <a:ext cx="5388864" cy="357505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2"/>
          </p:nvPr>
        </p:nvSpPr>
        <p:spPr>
          <a:xfrm>
            <a:off x="6186964" y="1607244"/>
            <a:ext cx="5388864" cy="3575050"/>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3"/>
          </p:nvPr>
        </p:nvSpPr>
        <p:spPr>
          <a:xfrm>
            <a:off x="150285" y="6483351"/>
            <a:ext cx="679449" cy="365125"/>
          </a:xfrm>
        </p:spPr>
        <p:txBody>
          <a:bodyPr/>
          <a:lstStyle>
            <a:lvl1pPr>
              <a:defRPr>
                <a:solidFill>
                  <a:schemeClr val="bg1"/>
                </a:solidFill>
              </a:defRPr>
            </a:lvl1pPr>
          </a:lstStyle>
          <a:p>
            <a:pPr>
              <a:defRPr/>
            </a:pPr>
            <a:fld id="{3CC85B07-7FC4-4F5A-99B1-C25C94FAB4F7}" type="slidenum">
              <a:rPr lang="en-US"/>
              <a:pPr>
                <a:defRPr/>
              </a:pPr>
              <a:t>‹#›</a:t>
            </a:fld>
            <a:endParaRPr lang="en-US"/>
          </a:p>
        </p:txBody>
      </p:sp>
    </p:spTree>
    <p:extLst>
      <p:ext uri="{BB962C8B-B14F-4D97-AF65-F5344CB8AC3E}">
        <p14:creationId xmlns:p14="http://schemas.microsoft.com/office/powerpoint/2010/main" val="316959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Data,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Tx/>
              <a:buNone/>
              <a:defRPr/>
            </a:lvl1pPr>
            <a:lvl4pPr>
              <a:buClr>
                <a:srgbClr val="8B0000"/>
              </a:buClr>
              <a:defRPr/>
            </a:lvl4pPr>
          </a:lstStyle>
          <a:p>
            <a:pPr lvl="0"/>
            <a:r>
              <a:rPr lang="en-US" dirty="0"/>
              <a:t>Click icon to insert item</a:t>
            </a:r>
          </a:p>
        </p:txBody>
      </p:sp>
      <p:sp>
        <p:nvSpPr>
          <p:cNvPr id="7" name="Date Placeholder 6"/>
          <p:cNvSpPr>
            <a:spLocks noGrp="1"/>
          </p:cNvSpPr>
          <p:nvPr>
            <p:ph type="dt" sz="half" idx="10"/>
          </p:nvPr>
        </p:nvSpPr>
        <p:spPr/>
        <p:txBody>
          <a:bodyPr/>
          <a:lstStyle/>
          <a:p>
            <a:fld id="{A5470504-8333-4446-B84A-5799F1129BDF}" type="datetime1">
              <a:rPr lang="en-US" smtClean="0"/>
              <a:t>7/24/2020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762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6858000"/>
          </a:xfrm>
          <a:prstGeom prst="rect">
            <a:avLst/>
          </a:prstGeom>
          <a:solidFill>
            <a:srgbClr val="D57500"/>
          </a:solidFill>
          <a:ln w="9525">
            <a:noFill/>
            <a:miter lim="800000"/>
            <a:headEnd/>
            <a:tailEnd/>
          </a:ln>
        </p:spPr>
        <p:txBody>
          <a:bodyPr wrap="none" anchor="ctr"/>
          <a:lstStyle/>
          <a:p>
            <a:pPr>
              <a:defRPr/>
            </a:pPr>
            <a:endParaRPr lang="en-US" sz="1800">
              <a:latin typeface="Arial" charset="0"/>
              <a:ea typeface="ＭＳ Ｐゴシック" pitchFamily="-109" charset="-128"/>
              <a:cs typeface="+mn-cs"/>
            </a:endParaRPr>
          </a:p>
        </p:txBody>
      </p:sp>
      <p:pic>
        <p:nvPicPr>
          <p:cNvPr id="9" name="Picture 6" descr="PNNL_Logo_Reverse.png"/>
          <p:cNvPicPr>
            <a:picLocks noChangeAspect="1"/>
          </p:cNvPicPr>
          <p:nvPr/>
        </p:nvPicPr>
        <p:blipFill>
          <a:blip r:embed="rId2" cstate="print"/>
          <a:srcRect/>
          <a:stretch>
            <a:fillRect/>
          </a:stretch>
        </p:blipFill>
        <p:spPr bwMode="auto">
          <a:xfrm>
            <a:off x="8657168" y="5662614"/>
            <a:ext cx="3534833" cy="731837"/>
          </a:xfrm>
          <a:prstGeom prst="rect">
            <a:avLst/>
          </a:prstGeom>
          <a:noFill/>
          <a:ln w="9525">
            <a:noFill/>
            <a:miter lim="800000"/>
            <a:headEnd/>
            <a:tailEnd/>
          </a:ln>
        </p:spPr>
      </p:pic>
      <p:pic>
        <p:nvPicPr>
          <p:cNvPr id="11" name="Picture 7" descr="Proudly_Operated_by_Battelle_Reverse.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Text Placeholder 2"/>
          <p:cNvSpPr>
            <a:spLocks noGrp="1"/>
          </p:cNvSpPr>
          <p:nvPr>
            <p:ph type="body" idx="1"/>
          </p:nvPr>
        </p:nvSpPr>
        <p:spPr>
          <a:xfrm>
            <a:off x="609600" y="1535113"/>
            <a:ext cx="5386917"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p:cNvSpPr>
            <a:spLocks noGrp="1"/>
          </p:cNvSpPr>
          <p:nvPr>
            <p:ph type="body" sz="quarter" idx="3"/>
          </p:nvPr>
        </p:nvSpPr>
        <p:spPr>
          <a:xfrm>
            <a:off x="6193368" y="1535113"/>
            <a:ext cx="5389033" cy="72252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1"/>
          </p:nvPr>
        </p:nvSpPr>
        <p:spPr>
          <a:xfrm>
            <a:off x="615185" y="2321857"/>
            <a:ext cx="5388864" cy="3348961"/>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2"/>
          </p:nvPr>
        </p:nvSpPr>
        <p:spPr>
          <a:xfrm>
            <a:off x="6186964" y="2321857"/>
            <a:ext cx="5388864" cy="3348961"/>
          </a:xfrm>
        </p:spPr>
        <p:txBody>
          <a:bodyPr/>
          <a:lstStyle>
            <a:lvl1pPr>
              <a:buFontTx/>
              <a:buBlip>
                <a:blip r:embed="rId4"/>
              </a:buBlip>
              <a:defRPr>
                <a:solidFill>
                  <a:schemeClr val="bg1"/>
                </a:solidFill>
              </a:defRPr>
            </a:lvl1pPr>
            <a:lvl2pPr>
              <a:defRPr>
                <a:solidFill>
                  <a:schemeClr val="bg1"/>
                </a:solidFill>
              </a:defRPr>
            </a:lvl2pPr>
            <a:lvl3pPr>
              <a:buFontTx/>
              <a:buBlip>
                <a:blip r:embed="rId5"/>
              </a:buBlip>
              <a:defRPr>
                <a:solidFill>
                  <a:schemeClr val="bg1"/>
                </a:solidFill>
              </a:defRPr>
            </a:lvl3pPr>
            <a:lvl4pPr>
              <a:defRPr>
                <a:solidFill>
                  <a:schemeClr val="bg1"/>
                </a:solidFill>
              </a:defRPr>
            </a:lvl4pPr>
            <a:lvl5pPr>
              <a:buFontTx/>
              <a:buBlip>
                <a:blip r:embed="rId4"/>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6"/>
          <p:cNvSpPr>
            <a:spLocks noGrp="1"/>
          </p:cNvSpPr>
          <p:nvPr>
            <p:ph type="sldNum" sz="quarter" idx="13"/>
          </p:nvPr>
        </p:nvSpPr>
        <p:spPr>
          <a:xfrm>
            <a:off x="150285" y="6483351"/>
            <a:ext cx="679449" cy="365125"/>
          </a:xfrm>
        </p:spPr>
        <p:txBody>
          <a:bodyPr/>
          <a:lstStyle>
            <a:lvl1pPr>
              <a:defRPr>
                <a:solidFill>
                  <a:schemeClr val="bg1"/>
                </a:solidFill>
              </a:defRPr>
            </a:lvl1pPr>
          </a:lstStyle>
          <a:p>
            <a:pPr>
              <a:defRPr/>
            </a:pPr>
            <a:fld id="{8AC30E7A-4774-4300-AA96-F8B342CA2167}" type="slidenum">
              <a:rPr lang="en-US"/>
              <a:pPr>
                <a:defRPr/>
              </a:pPr>
              <a:t>‹#›</a:t>
            </a:fld>
            <a:endParaRPr lang="en-US"/>
          </a:p>
        </p:txBody>
      </p:sp>
    </p:spTree>
    <p:extLst>
      <p:ext uri="{BB962C8B-B14F-4D97-AF65-F5344CB8AC3E}">
        <p14:creationId xmlns:p14="http://schemas.microsoft.com/office/powerpoint/2010/main" val="1902978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8657168" y="5670550"/>
            <a:ext cx="3534833" cy="731838"/>
          </a:xfrm>
          <a:prstGeom prst="rect">
            <a:avLst/>
          </a:prstGeom>
          <a:noFill/>
          <a:ln w="9525">
            <a:noFill/>
            <a:miter lim="800000"/>
            <a:headEnd/>
            <a:tailEnd/>
          </a:ln>
        </p:spPr>
      </p:pic>
      <p:pic>
        <p:nvPicPr>
          <p:cNvPr id="5" name="Picture 9" descr="Proudly_Operated_by_Battelle_Onyx.png"/>
          <p:cNvPicPr>
            <a:picLocks noChangeAspect="1"/>
          </p:cNvPicPr>
          <p:nvPr/>
        </p:nvPicPr>
        <p:blipFill>
          <a:blip r:embed="rId3" cstate="print"/>
          <a:srcRect/>
          <a:stretch>
            <a:fillRect/>
          </a:stretch>
        </p:blipFill>
        <p:spPr bwMode="auto">
          <a:xfrm>
            <a:off x="8657168" y="6400800"/>
            <a:ext cx="3534833" cy="457200"/>
          </a:xfrm>
          <a:prstGeom prst="rect">
            <a:avLst/>
          </a:prstGeom>
          <a:noFill/>
          <a:ln w="9525">
            <a:noFill/>
            <a:miter lim="800000"/>
            <a:headEnd/>
            <a:tailEnd/>
          </a:ln>
        </p:spPr>
      </p:pic>
      <p:sp>
        <p:nvSpPr>
          <p:cNvPr id="7" name="Title 1"/>
          <p:cNvSpPr>
            <a:spLocks noGrp="1"/>
          </p:cNvSpPr>
          <p:nvPr>
            <p:ph type="title"/>
          </p:nvPr>
        </p:nvSpPr>
        <p:spPr>
          <a:xfrm>
            <a:off x="963084" y="3692286"/>
            <a:ext cx="10363200" cy="1362075"/>
          </a:xfrm>
        </p:spPr>
        <p:txBody>
          <a:bodyPr/>
          <a:lstStyle>
            <a:lvl1pPr algn="l">
              <a:defRPr sz="4000" b="1" cap="all"/>
            </a:lvl1pPr>
          </a:lstStyle>
          <a:p>
            <a:r>
              <a:rPr lang="en-US"/>
              <a:t>Click to edit Master title style</a:t>
            </a:r>
            <a:endParaRPr lang="en-US" dirty="0"/>
          </a:p>
        </p:txBody>
      </p:sp>
      <p:sp>
        <p:nvSpPr>
          <p:cNvPr id="8" name="Text Placeholder 2"/>
          <p:cNvSpPr>
            <a:spLocks noGrp="1"/>
          </p:cNvSpPr>
          <p:nvPr>
            <p:ph type="body" idx="1"/>
          </p:nvPr>
        </p:nvSpPr>
        <p:spPr>
          <a:xfrm>
            <a:off x="963084" y="21920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6"/>
          <p:cNvSpPr>
            <a:spLocks noGrp="1"/>
          </p:cNvSpPr>
          <p:nvPr>
            <p:ph type="sldNum" sz="quarter" idx="10"/>
          </p:nvPr>
        </p:nvSpPr>
        <p:spPr>
          <a:xfrm>
            <a:off x="150285" y="6483351"/>
            <a:ext cx="679449" cy="365125"/>
          </a:xfrm>
        </p:spPr>
        <p:txBody>
          <a:bodyPr/>
          <a:lstStyle>
            <a:lvl1pPr>
              <a:defRPr/>
            </a:lvl1pPr>
          </a:lstStyle>
          <a:p>
            <a:pPr>
              <a:defRPr/>
            </a:pPr>
            <a:fld id="{244463EC-5880-4016-A25D-FB2BA037BDED}" type="slidenum">
              <a:rPr lang="en-US"/>
              <a:pPr>
                <a:defRPr/>
              </a:pPr>
              <a:t>‹#›</a:t>
            </a:fld>
            <a:endParaRPr lang="en-US"/>
          </a:p>
        </p:txBody>
      </p:sp>
    </p:spTree>
    <p:extLst>
      <p:ext uri="{BB962C8B-B14F-4D97-AF65-F5344CB8AC3E}">
        <p14:creationId xmlns:p14="http://schemas.microsoft.com/office/powerpoint/2010/main" val="1794773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xfrm>
            <a:off x="241300" y="6424613"/>
            <a:ext cx="812800" cy="228600"/>
          </a:xfrm>
          <a:prstGeom prst="rect">
            <a:avLst/>
          </a:prstGeom>
          <a:ln/>
        </p:spPr>
        <p:txBody>
          <a:bodyPr/>
          <a:lstStyle>
            <a:lvl1pPr>
              <a:defRPr/>
            </a:lvl1pPr>
          </a:lstStyle>
          <a:p>
            <a:pPr>
              <a:defRPr/>
            </a:pPr>
            <a:fld id="{1798900D-948B-431E-810C-442B1B5EB0F4}"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770166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a:xfrm>
            <a:off x="241300" y="6424613"/>
            <a:ext cx="812800" cy="228600"/>
          </a:xfrm>
          <a:prstGeom prst="rect">
            <a:avLst/>
          </a:prstGeom>
          <a:ln/>
        </p:spPr>
        <p:txBody>
          <a:bodyPr/>
          <a:lstStyle>
            <a:lvl1pPr>
              <a:defRPr/>
            </a:lvl1pPr>
          </a:lstStyle>
          <a:p>
            <a:pPr>
              <a:defRPr/>
            </a:pPr>
            <a:fld id="{8F6A72B4-ECB1-4773-A262-22CA861A2DC3}" type="slidenum">
              <a:rPr lang="en-US"/>
              <a:pPr>
                <a:defRPr/>
              </a:pPr>
              <a:t>‹#›</a:t>
            </a:fld>
            <a:r>
              <a:rPr lang="en-US" dirty="0">
                <a:latin typeface="Times New Roman" pitchFamily="-80" charset="0"/>
              </a:rPr>
              <a:t> </a:t>
            </a:r>
          </a:p>
        </p:txBody>
      </p:sp>
    </p:spTree>
    <p:extLst>
      <p:ext uri="{BB962C8B-B14F-4D97-AF65-F5344CB8AC3E}">
        <p14:creationId xmlns:p14="http://schemas.microsoft.com/office/powerpoint/2010/main" val="2809025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ASER-title">
            <a:extLst>
              <a:ext uri="{FF2B5EF4-FFF2-40B4-BE49-F238E27FC236}">
                <a16:creationId xmlns:a16="http://schemas.microsoft.com/office/drawing/2014/main" id="{A1C7D393-F874-4AAA-86A8-7E0EEAAA6A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attelle_blue300dpi">
            <a:extLst>
              <a:ext uri="{FF2B5EF4-FFF2-40B4-BE49-F238E27FC236}">
                <a16:creationId xmlns:a16="http://schemas.microsoft.com/office/drawing/2014/main" id="{627FD699-7389-4800-B9FC-263B28D897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66400" y="6508750"/>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4"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28979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715433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221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2027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679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886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494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dirty="0"/>
              <a:t>Click to edit Master title style</a:t>
            </a:r>
          </a:p>
        </p:txBody>
      </p:sp>
      <p:sp>
        <p:nvSpPr>
          <p:cNvPr id="5" name="Chart Placeholder 4"/>
          <p:cNvSpPr>
            <a:spLocks noGrp="1"/>
          </p:cNvSpPr>
          <p:nvPr>
            <p:ph type="chart" sz="quarter" idx="13"/>
          </p:nvPr>
        </p:nvSpPr>
        <p:spPr>
          <a:xfrm>
            <a:off x="1097280" y="1971675"/>
            <a:ext cx="10058400" cy="4488110"/>
          </a:xfrm>
        </p:spPr>
        <p:txBody>
          <a:bodyPr/>
          <a:lstStyle>
            <a:lvl1pPr marL="0" indent="0">
              <a:buFontTx/>
              <a:buNone/>
              <a:defRPr/>
            </a:lvl1pPr>
          </a:lstStyle>
          <a:p>
            <a:r>
              <a:rPr lang="en-US" dirty="0"/>
              <a:t>Click icon to add chart</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891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223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9841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0884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783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216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777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847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ASER-title">
            <a:extLst>
              <a:ext uri="{FF2B5EF4-FFF2-40B4-BE49-F238E27FC236}">
                <a16:creationId xmlns:a16="http://schemas.microsoft.com/office/drawing/2014/main" id="{A1C7D393-F874-4AAA-86A8-7E0EEAAA6A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attelle_blue300dpi">
            <a:extLst>
              <a:ext uri="{FF2B5EF4-FFF2-40B4-BE49-F238E27FC236}">
                <a16:creationId xmlns:a16="http://schemas.microsoft.com/office/drawing/2014/main" id="{627FD699-7389-4800-B9FC-263B28D897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66400" y="6508750"/>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4"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28979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977767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303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51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lumMod val="85000"/>
                    <a:lumOff val="15000"/>
                  </a:schemeClr>
                </a:solidFill>
              </a:defRPr>
            </a:lvl1pPr>
          </a:lstStyle>
          <a:p>
            <a:r>
              <a:rPr lang="en-US" dirty="0"/>
              <a:t>Click to edit Master title style</a:t>
            </a:r>
          </a:p>
        </p:txBody>
      </p:sp>
      <p:sp>
        <p:nvSpPr>
          <p:cNvPr id="4" name="Picture Placeholder 3"/>
          <p:cNvSpPr>
            <a:spLocks noGrp="1"/>
          </p:cNvSpPr>
          <p:nvPr>
            <p:ph type="pic" sz="quarter" idx="13" hasCustomPrompt="1"/>
          </p:nvPr>
        </p:nvSpPr>
        <p:spPr>
          <a:xfrm>
            <a:off x="1096963" y="1971675"/>
            <a:ext cx="10058717" cy="4286250"/>
          </a:xfrm>
        </p:spPr>
        <p:txBody>
          <a:bodyPr/>
          <a:lstStyle>
            <a:lvl1pPr marL="0" indent="0">
              <a:buFontTx/>
              <a:buNone/>
              <a:defRPr baseline="0"/>
            </a:lvl1pPr>
          </a:lstStyle>
          <a:p>
            <a:r>
              <a:rPr lang="en-US" dirty="0"/>
              <a:t>Click to insert photo</a:t>
            </a:r>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2465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01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652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3027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012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477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08396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9797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831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1862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85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6741796"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Edit Master text styles</a:t>
            </a:r>
          </a:p>
        </p:txBody>
      </p:sp>
      <p:sp>
        <p:nvSpPr>
          <p:cNvPr id="9" name="Text Placeholder 8"/>
          <p:cNvSpPr>
            <a:spLocks noGrp="1"/>
          </p:cNvSpPr>
          <p:nvPr>
            <p:ph type="body" sz="quarter" idx="13" hasCustomPrompt="1"/>
          </p:nvPr>
        </p:nvSpPr>
        <p:spPr>
          <a:xfrm>
            <a:off x="8001000" y="1846263"/>
            <a:ext cx="3154363" cy="4189412"/>
          </a:xfrm>
        </p:spPr>
        <p:txBody>
          <a:bodyPr/>
          <a:lstStyle>
            <a:lvl1pPr marL="0" indent="0">
              <a:buFontTx/>
              <a:buNone/>
              <a:defRPr/>
            </a:lvl1pPr>
          </a:lstStyle>
          <a:p>
            <a:pPr lvl="0"/>
            <a:r>
              <a:rPr lang="en-US" dirty="0"/>
              <a:t>Caption text</a:t>
            </a:r>
          </a:p>
        </p:txBody>
      </p:sp>
      <p:sp>
        <p:nvSpPr>
          <p:cNvPr id="5" name="Date Placeholder 4"/>
          <p:cNvSpPr>
            <a:spLocks noGrp="1"/>
          </p:cNvSpPr>
          <p:nvPr>
            <p:ph type="dt" sz="half" idx="10"/>
          </p:nvPr>
        </p:nvSpPr>
        <p:spPr/>
        <p:txBody>
          <a:bodyPr/>
          <a:lstStyle/>
          <a:p>
            <a:fld id="{EF9AFC22-3E17-4B54-A758-8A8C50EF75BC}" type="datetime1">
              <a:rPr lang="en-US" smtClean="0"/>
              <a:t>7/24/2020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356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ex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9" name="Text Placeholder 8"/>
          <p:cNvSpPr>
            <a:spLocks noGrp="1"/>
          </p:cNvSpPr>
          <p:nvPr>
            <p:ph type="body" sz="quarter" idx="13"/>
          </p:nvPr>
        </p:nvSpPr>
        <p:spPr>
          <a:xfrm>
            <a:off x="1096962" y="1846262"/>
            <a:ext cx="502920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p:nvPr>
        </p:nvSpPr>
        <p:spPr>
          <a:xfrm>
            <a:off x="6261100" y="1846263"/>
            <a:ext cx="4894263" cy="4022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A0127E-EE6C-4EEA-A0F3-CEB506F0DB14}" type="datetime1">
              <a:rPr lang="en-US" smtClean="0"/>
              <a:t>7/24/2020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8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Graphic, Data, Medi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hasCustomPrompt="1"/>
          </p:nvPr>
        </p:nvSpPr>
        <p:spPr>
          <a:xfrm>
            <a:off x="1097279" y="1845734"/>
            <a:ext cx="4937760" cy="4023360"/>
          </a:xfrm>
        </p:spPr>
        <p:txBody>
          <a:bodyPr/>
          <a:lstStyle>
            <a:lvl1pPr marL="0" indent="0">
              <a:buFont typeface="Wingdings" panose="05000000000000000000" pitchFamily="2" charset="2"/>
              <a:buNone/>
              <a:defRPr baseline="0"/>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Click Icon to insert item</a:t>
            </a:r>
          </a:p>
        </p:txBody>
      </p:sp>
      <p:sp>
        <p:nvSpPr>
          <p:cNvPr id="4" name="Content Placeholder 3"/>
          <p:cNvSpPr>
            <a:spLocks noGrp="1"/>
          </p:cNvSpPr>
          <p:nvPr>
            <p:ph sz="half" idx="2" hasCustomPrompt="1"/>
          </p:nvPr>
        </p:nvSpPr>
        <p:spPr>
          <a:xfrm>
            <a:off x="6217920" y="1845735"/>
            <a:ext cx="4937760" cy="4023360"/>
          </a:xfrm>
        </p:spPr>
        <p:txBody>
          <a:bodyPr/>
          <a:lstStyle>
            <a:lvl1pPr marL="0" indent="0">
              <a:buFontTx/>
              <a:buNone/>
              <a:defRPr/>
            </a:lvl1pPr>
            <a:lvl2pPr marL="486918" indent="-285750">
              <a:buFont typeface="Wingdings" panose="05000000000000000000" pitchFamily="2" charset="2"/>
              <a:buChar char="§"/>
              <a:defRPr/>
            </a:lvl2pPr>
            <a:lvl3pPr marL="669798" indent="-285750">
              <a:buFont typeface="Wingdings" panose="05000000000000000000" pitchFamily="2" charset="2"/>
              <a:buChar char="§"/>
              <a:defRPr/>
            </a:lvl3pPr>
            <a:lvl4pPr marL="738378" indent="-171450">
              <a:buFont typeface="Wingdings" panose="05000000000000000000" pitchFamily="2" charset="2"/>
              <a:buChar char="§"/>
              <a:defRPr/>
            </a:lvl4pPr>
            <a:lvl5pPr marL="921258" indent="-171450">
              <a:buFont typeface="Wingdings" panose="05000000000000000000" pitchFamily="2" charset="2"/>
              <a:buChar char="§"/>
              <a:defRPr/>
            </a:lvl5pPr>
          </a:lstStyle>
          <a:p>
            <a:pPr lvl="0"/>
            <a:r>
              <a:rPr lang="en-US" dirty="0"/>
              <a:t>Click Icon to insert item</a:t>
            </a:r>
          </a:p>
        </p:txBody>
      </p:sp>
      <p:sp>
        <p:nvSpPr>
          <p:cNvPr id="5" name="Date Placeholder 4"/>
          <p:cNvSpPr>
            <a:spLocks noGrp="1"/>
          </p:cNvSpPr>
          <p:nvPr>
            <p:ph type="dt" sz="half" idx="10"/>
          </p:nvPr>
        </p:nvSpPr>
        <p:spPr/>
        <p:txBody>
          <a:bodyPr/>
          <a:lstStyle/>
          <a:p>
            <a:fld id="{92A0127E-EE6C-4EEA-A0F3-CEB506F0DB14}" type="datetime1">
              <a:rPr lang="en-US" smtClean="0"/>
              <a:t>7/24/2020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667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3.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 Id="rId30"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9.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8.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9.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8.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rot="5400000">
            <a:off x="8277225" y="2943224"/>
            <a:ext cx="6858000" cy="971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solidFill>
              </a:defRPr>
            </a:lvl1pPr>
          </a:lstStyle>
          <a:p>
            <a:fld id="{83C389E8-EBF2-4FC9-9AB1-1FFA989D637D}" type="datetime1">
              <a:rPr lang="en-US" smtClean="0"/>
              <a:t>7/24/2020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tx1"/>
                </a:solidFill>
              </a:defRPr>
            </a:lvl1pPr>
          </a:lstStyle>
          <a:p>
            <a:r>
              <a:rPr lang="en-US" dirty="0"/>
              <a:t>Add a footer</a:t>
            </a:r>
          </a:p>
        </p:txBody>
      </p:sp>
      <p:sp>
        <p:nvSpPr>
          <p:cNvPr id="6" name="Slide Number Placeholder 5"/>
          <p:cNvSpPr>
            <a:spLocks noGrp="1"/>
          </p:cNvSpPr>
          <p:nvPr>
            <p:ph type="sldNum" sz="quarter" idx="4"/>
          </p:nvPr>
        </p:nvSpPr>
        <p:spPr>
          <a:xfrm>
            <a:off x="11220449" y="6485185"/>
            <a:ext cx="971551" cy="365125"/>
          </a:xfrm>
          <a:prstGeom prst="rect">
            <a:avLst/>
          </a:prstGeom>
        </p:spPr>
        <p:txBody>
          <a:bodyPr vert="horz" lIns="91440" tIns="45720" rIns="91440" bIns="45720" rtlCol="0" anchor="ctr"/>
          <a:lstStyle>
            <a:lvl1pPr algn="r">
              <a:defRPr sz="1050">
                <a:solidFill>
                  <a:schemeClr val="tx1"/>
                </a:solidFill>
              </a:defRPr>
            </a:lvl1pPr>
          </a:lstStyle>
          <a:p>
            <a:fld id="{E31375A4-56A4-47D6-9801-1991572033F7}" type="slidenum">
              <a:rPr lang="en-US" smtClean="0"/>
              <a:pPr/>
              <a:t>‹#›</a:t>
            </a:fld>
            <a:endParaRPr lang="en-US" dirty="0"/>
          </a:p>
        </p:txBody>
      </p:sp>
      <p:pic>
        <p:nvPicPr>
          <p:cNvPr id="10" name="Picture 9">
            <a:extLst>
              <a:ext uri="{FF2B5EF4-FFF2-40B4-BE49-F238E27FC236}">
                <a16:creationId xmlns:a16="http://schemas.microsoft.com/office/drawing/2014/main" id="{7FAF0782-D89E-497F-8D77-C7414EBCF20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413615" y="206579"/>
            <a:ext cx="585217" cy="585217"/>
          </a:xfrm>
          <a:prstGeom prst="rect">
            <a:avLst/>
          </a:prstGeom>
        </p:spPr>
      </p:pic>
    </p:spTree>
    <p:extLst>
      <p:ext uri="{BB962C8B-B14F-4D97-AF65-F5344CB8AC3E}">
        <p14:creationId xmlns:p14="http://schemas.microsoft.com/office/powerpoint/2010/main" val="93306198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0" r:id="rId3"/>
    <p:sldLayoutId id="2147483662" r:id="rId4"/>
    <p:sldLayoutId id="2147483674" r:id="rId5"/>
    <p:sldLayoutId id="2147483677" r:id="rId6"/>
    <p:sldLayoutId id="2147483675" r:id="rId7"/>
    <p:sldLayoutId id="2147483678" r:id="rId8"/>
    <p:sldLayoutId id="2147483664" r:id="rId9"/>
    <p:sldLayoutId id="2147483679" r:id="rId10"/>
    <p:sldLayoutId id="2147483665" r:id="rId11"/>
    <p:sldLayoutId id="2147483676" r:id="rId12"/>
    <p:sldLayoutId id="2147483666" r:id="rId13"/>
    <p:sldLayoutId id="2147483670" r:id="rId14"/>
    <p:sldLayoutId id="2147483671" r:id="rId15"/>
    <p:sldLayoutId id="2147483663"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8B0000"/>
        </a:buClr>
        <a:buSzPct val="100000"/>
        <a:buFont typeface="Wingdings" panose="05000000000000000000" pitchFamily="2" charset="2"/>
        <a:buChar char="Ø"/>
        <a:defRPr sz="165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8B0000"/>
        </a:buClr>
        <a:buFont typeface="Arial" panose="020B0604020202020204" pitchFamily="34" charset="0"/>
        <a:buChar char="•"/>
        <a:defRPr sz="15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8B0000"/>
        </a:buClr>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8B0000"/>
        </a:buClr>
        <a:buFont typeface="Calibri" panose="020F0502020204030204"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2884" y="460375"/>
            <a:ext cx="10938933"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56167" y="1676400"/>
            <a:ext cx="10915651"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4"/>
          </p:nvPr>
        </p:nvSpPr>
        <p:spPr>
          <a:xfrm>
            <a:off x="230718" y="6453189"/>
            <a:ext cx="679449" cy="268287"/>
          </a:xfrm>
          <a:prstGeom prst="rect">
            <a:avLst/>
          </a:prstGeom>
        </p:spPr>
        <p:txBody>
          <a:bodyPr vert="horz" wrap="square" lIns="91440" tIns="45720" rIns="91440" bIns="45720" numCol="1" anchor="t" anchorCtr="0" compatLnSpc="1">
            <a:prstTxWarp prst="textNoShape">
              <a:avLst/>
            </a:prstTxWarp>
          </a:bodyPr>
          <a:lstStyle>
            <a:lvl1pPr>
              <a:defRPr sz="900">
                <a:latin typeface="Arial" charset="0"/>
                <a:ea typeface="ＭＳ Ｐゴシック" pitchFamily="-109" charset="-128"/>
                <a:cs typeface="+mn-cs"/>
              </a:defRPr>
            </a:lvl1pPr>
          </a:lstStyle>
          <a:p>
            <a:pPr>
              <a:defRPr/>
            </a:pPr>
            <a:fld id="{FB05462D-873E-4D68-BF7F-5431B9D34788}" type="slidenum">
              <a:rPr lang="en-US"/>
              <a:pPr>
                <a:defRPr/>
              </a:pPr>
              <a:t>‹#›</a:t>
            </a:fld>
            <a:endParaRPr lang="en-US"/>
          </a:p>
        </p:txBody>
      </p:sp>
    </p:spTree>
    <p:extLst>
      <p:ext uri="{BB962C8B-B14F-4D97-AF65-F5344CB8AC3E}">
        <p14:creationId xmlns:p14="http://schemas.microsoft.com/office/powerpoint/2010/main" val="13814092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Lst>
  <p:hf hdr="0" ftr="0" dt="0"/>
  <p:txStyles>
    <p:titleStyle>
      <a:lvl1pPr algn="l" rtl="0" eaLnBrk="1" fontAlgn="base" hangingPunct="1">
        <a:lnSpc>
          <a:spcPct val="85000"/>
        </a:lnSpc>
        <a:spcBef>
          <a:spcPct val="0"/>
        </a:spcBef>
        <a:spcAft>
          <a:spcPct val="0"/>
        </a:spcAft>
        <a:defRPr sz="3000" b="1">
          <a:solidFill>
            <a:srgbClr val="CB7023"/>
          </a:solidFill>
          <a:latin typeface="+mj-lt"/>
          <a:ea typeface="ＭＳ Ｐゴシック" pitchFamily="-109" charset="-128"/>
          <a:cs typeface="ＭＳ Ｐゴシック"/>
        </a:defRPr>
      </a:lvl1pPr>
      <a:lvl2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cs typeface="ＭＳ Ｐゴシック"/>
        </a:defRPr>
      </a:lvl2pPr>
      <a:lvl3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cs typeface="ＭＳ Ｐゴシック"/>
        </a:defRPr>
      </a:lvl3pPr>
      <a:lvl4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cs typeface="ＭＳ Ｐゴシック"/>
        </a:defRPr>
      </a:lvl4pPr>
      <a:lvl5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cs typeface="ＭＳ Ｐゴシック"/>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1" fontAlgn="base" hangingPunct="1">
        <a:lnSpc>
          <a:spcPct val="85000"/>
        </a:lnSpc>
        <a:spcBef>
          <a:spcPct val="30000"/>
        </a:spcBef>
        <a:spcAft>
          <a:spcPct val="0"/>
        </a:spcAft>
        <a:buClr>
          <a:schemeClr val="folHlink"/>
        </a:buClr>
        <a:buBlip>
          <a:blip r:embed="rId28"/>
        </a:buBlip>
        <a:defRPr sz="2400">
          <a:solidFill>
            <a:schemeClr val="tx1"/>
          </a:solidFill>
          <a:latin typeface="+mn-lt"/>
          <a:ea typeface="ＭＳ Ｐゴシック" pitchFamily="-109" charset="-128"/>
          <a:cs typeface="ＭＳ Ｐゴシック"/>
        </a:defRPr>
      </a:lvl1pPr>
      <a:lvl2pPr marL="742950" indent="-285750" algn="l" rtl="0" eaLnBrk="1" fontAlgn="base" hangingPunct="1">
        <a:lnSpc>
          <a:spcPct val="85000"/>
        </a:lnSpc>
        <a:spcBef>
          <a:spcPct val="30000"/>
        </a:spcBef>
        <a:spcAft>
          <a:spcPct val="0"/>
        </a:spcAft>
        <a:buClr>
          <a:schemeClr val="tx2"/>
        </a:buClr>
        <a:buSzPct val="80000"/>
        <a:buBlip>
          <a:blip r:embed="rId29"/>
        </a:buBlip>
        <a:defRPr sz="2200">
          <a:solidFill>
            <a:schemeClr val="tx1"/>
          </a:solidFill>
          <a:latin typeface="+mn-lt"/>
          <a:ea typeface="ＭＳ Ｐゴシック" pitchFamily="-109" charset="-128"/>
          <a:cs typeface="ＭＳ Ｐゴシック"/>
        </a:defRPr>
      </a:lvl2pPr>
      <a:lvl3pPr marL="1143000" indent="-228600" algn="l" rtl="0" eaLnBrk="1" fontAlgn="base" hangingPunct="1">
        <a:lnSpc>
          <a:spcPct val="85000"/>
        </a:lnSpc>
        <a:spcBef>
          <a:spcPct val="30000"/>
        </a:spcBef>
        <a:spcAft>
          <a:spcPct val="0"/>
        </a:spcAft>
        <a:buClr>
          <a:srgbClr val="737373"/>
        </a:buClr>
        <a:buSzPct val="60000"/>
        <a:buBlip>
          <a:blip r:embed="rId30"/>
        </a:buBlip>
        <a:defRPr sz="2000">
          <a:solidFill>
            <a:schemeClr val="tx1"/>
          </a:solidFill>
          <a:latin typeface="+mn-lt"/>
          <a:ea typeface="ＭＳ Ｐゴシック" pitchFamily="-109" charset="-128"/>
          <a:cs typeface="ＭＳ Ｐゴシック"/>
        </a:defRPr>
      </a:lvl3pPr>
      <a:lvl4pPr marL="1600200" indent="-228600" algn="l" rtl="0" eaLnBrk="1" fontAlgn="base" hangingPunct="1">
        <a:lnSpc>
          <a:spcPct val="85000"/>
        </a:lnSpc>
        <a:spcBef>
          <a:spcPct val="30000"/>
        </a:spcBef>
        <a:spcAft>
          <a:spcPct val="0"/>
        </a:spcAft>
        <a:buBlip>
          <a:blip r:embed="rId31"/>
        </a:buBlip>
        <a:defRPr>
          <a:solidFill>
            <a:schemeClr val="tx1"/>
          </a:solidFill>
          <a:latin typeface="+mn-lt"/>
          <a:ea typeface="ＭＳ Ｐゴシック" pitchFamily="-109" charset="-128"/>
          <a:cs typeface="ＭＳ Ｐゴシック"/>
        </a:defRPr>
      </a:lvl4pPr>
      <a:lvl5pPr marL="2057400" indent="-228600" algn="l" rtl="0" eaLnBrk="1" fontAlgn="base" hangingPunct="1">
        <a:spcBef>
          <a:spcPct val="20000"/>
        </a:spcBef>
        <a:spcAft>
          <a:spcPct val="0"/>
        </a:spcAft>
        <a:buBlip>
          <a:blip r:embed="rId28"/>
        </a:buBlip>
        <a:defRPr sz="1600">
          <a:solidFill>
            <a:schemeClr val="tx1"/>
          </a:solidFill>
          <a:latin typeface="+mn-lt"/>
          <a:ea typeface="ＭＳ Ｐゴシック" pitchFamily="-109" charset="-128"/>
          <a:cs typeface="ＭＳ Ｐゴシック"/>
        </a:defRPr>
      </a:lvl5pPr>
      <a:lvl6pPr marL="2514600" indent="-228600" algn="l" rtl="0" eaLnBrk="1" fontAlgn="base" hangingPunct="1">
        <a:spcBef>
          <a:spcPct val="20000"/>
        </a:spcBef>
        <a:spcAft>
          <a:spcPct val="0"/>
        </a:spcAft>
        <a:buBlip>
          <a:blip r:embed="rId31"/>
        </a:buBlip>
        <a:defRPr sz="1400">
          <a:solidFill>
            <a:schemeClr val="tx1"/>
          </a:solidFill>
          <a:latin typeface="+mn-lt"/>
        </a:defRPr>
      </a:lvl6pPr>
      <a:lvl7pPr marL="2971800" indent="-228600" algn="l" rtl="0" eaLnBrk="1" fontAlgn="base" hangingPunct="1">
        <a:spcBef>
          <a:spcPct val="20000"/>
        </a:spcBef>
        <a:spcAft>
          <a:spcPct val="0"/>
        </a:spcAft>
        <a:buBlip>
          <a:blip r:embed="rId31"/>
        </a:buBlip>
        <a:defRPr sz="1400">
          <a:solidFill>
            <a:schemeClr val="tx1"/>
          </a:solidFill>
          <a:latin typeface="+mn-lt"/>
        </a:defRPr>
      </a:lvl7pPr>
      <a:lvl8pPr marL="3429000" indent="-228600" algn="l" rtl="0" eaLnBrk="1" fontAlgn="base" hangingPunct="1">
        <a:spcBef>
          <a:spcPct val="20000"/>
        </a:spcBef>
        <a:spcAft>
          <a:spcPct val="0"/>
        </a:spcAft>
        <a:buBlip>
          <a:blip r:embed="rId31"/>
        </a:buBlip>
        <a:defRPr sz="1400">
          <a:solidFill>
            <a:schemeClr val="tx1"/>
          </a:solidFill>
          <a:latin typeface="+mn-lt"/>
        </a:defRPr>
      </a:lvl8pPr>
      <a:lvl9pPr marL="3886200" indent="-228600" algn="l" rtl="0" eaLnBrk="1" fontAlgn="base" hangingPunct="1">
        <a:spcBef>
          <a:spcPct val="20000"/>
        </a:spcBef>
        <a:spcAft>
          <a:spcPct val="0"/>
        </a:spcAft>
        <a:buBlip>
          <a:blip r:embed="rId31"/>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LASER-text">
            <a:extLst>
              <a:ext uri="{FF2B5EF4-FFF2-40B4-BE49-F238E27FC236}">
                <a16:creationId xmlns:a16="http://schemas.microsoft.com/office/drawing/2014/main" id="{F077E360-EBC2-487F-9EC1-2D86459D0FB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73C6313D-3049-4E6D-8D39-975824C235CE}"/>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3879E6DD-4B53-4B2D-8426-5F2AAFA9633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7" descr="Battelle_blue300dpi">
            <a:extLst>
              <a:ext uri="{FF2B5EF4-FFF2-40B4-BE49-F238E27FC236}">
                <a16:creationId xmlns:a16="http://schemas.microsoft.com/office/drawing/2014/main" id="{0B9A7F1D-A12A-4A09-97CC-890FB718C12D}"/>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6400" y="6508750"/>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6434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LASER-text">
            <a:extLst>
              <a:ext uri="{FF2B5EF4-FFF2-40B4-BE49-F238E27FC236}">
                <a16:creationId xmlns:a16="http://schemas.microsoft.com/office/drawing/2014/main" id="{F077E360-EBC2-487F-9EC1-2D86459D0FB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73C6313D-3049-4E6D-8D39-975824C235CE}"/>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3879E6DD-4B53-4B2D-8426-5F2AAFA9633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7" descr="Battelle_blue300dpi">
            <a:extLst>
              <a:ext uri="{FF2B5EF4-FFF2-40B4-BE49-F238E27FC236}">
                <a16:creationId xmlns:a16="http://schemas.microsoft.com/office/drawing/2014/main" id="{0B9A7F1D-A12A-4A09-97CC-890FB718C12D}"/>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6400" y="6508750"/>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3386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be.wa.gov/our-work/mastery-based-learning-work-group"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ssec.si.edu/laser-mode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810" y="4768182"/>
            <a:ext cx="11159414" cy="786296"/>
          </a:xfrm>
        </p:spPr>
        <p:txBody>
          <a:bodyPr>
            <a:normAutofit fontScale="90000"/>
          </a:bodyPr>
          <a:lstStyle/>
          <a:p>
            <a:r>
              <a:rPr lang="en-US" b="1" dirty="0"/>
              <a:t>MBL Work Group Summer Retreat</a:t>
            </a:r>
            <a:br>
              <a:rPr lang="en-US" b="1" dirty="0"/>
            </a:br>
            <a:r>
              <a:rPr lang="en-US" b="1" dirty="0"/>
              <a:t>July 15-16, 2020</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421018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B882E73-21EE-4E57-AAA9-AD4D26E42F2E}"/>
              </a:ext>
            </a:extLst>
          </p:cNvPr>
          <p:cNvSpPr>
            <a:spLocks noGrp="1" noChangeArrowheads="1"/>
          </p:cNvSpPr>
          <p:nvPr>
            <p:ph type="title"/>
          </p:nvPr>
        </p:nvSpPr>
        <p:spPr>
          <a:xfrm>
            <a:off x="2209800" y="1295400"/>
            <a:ext cx="7772400" cy="609600"/>
          </a:xfrm>
        </p:spPr>
        <p:txBody>
          <a:bodyPr/>
          <a:lstStyle/>
          <a:p>
            <a:pPr eaLnBrk="1" hangingPunct="1"/>
            <a:r>
              <a:rPr lang="en-US" altLang="en-US" sz="3600" b="1">
                <a:solidFill>
                  <a:srgbClr val="00578E"/>
                </a:solidFill>
              </a:rPr>
              <a:t>Scaling Up Strategies</a:t>
            </a:r>
            <a:endParaRPr lang="en-US" altLang="en-US"/>
          </a:p>
        </p:txBody>
      </p:sp>
      <p:sp>
        <p:nvSpPr>
          <p:cNvPr id="24579" name="Rectangle 3">
            <a:extLst>
              <a:ext uri="{FF2B5EF4-FFF2-40B4-BE49-F238E27FC236}">
                <a16:creationId xmlns:a16="http://schemas.microsoft.com/office/drawing/2014/main" id="{E4ED4FE9-4AA7-4173-BCFB-7DB09F334A47}"/>
              </a:ext>
            </a:extLst>
          </p:cNvPr>
          <p:cNvSpPr>
            <a:spLocks noGrp="1" noChangeArrowheads="1"/>
          </p:cNvSpPr>
          <p:nvPr>
            <p:ph type="body" idx="1"/>
          </p:nvPr>
        </p:nvSpPr>
        <p:spPr>
          <a:xfrm>
            <a:off x="216415" y="2057400"/>
            <a:ext cx="8050734" cy="4568252"/>
          </a:xfrm>
        </p:spPr>
        <p:txBody>
          <a:bodyPr/>
          <a:lstStyle/>
          <a:p>
            <a:pPr eaLnBrk="1" hangingPunct="1">
              <a:lnSpc>
                <a:spcPct val="80000"/>
              </a:lnSpc>
            </a:pPr>
            <a:r>
              <a:rPr lang="en-US" altLang="en-US" sz="2400" dirty="0"/>
              <a:t>Focused on a </a:t>
            </a:r>
            <a:r>
              <a:rPr lang="en-US" altLang="en-US" sz="2400" b="1" dirty="0"/>
              <a:t>public/private partnership approach</a:t>
            </a:r>
          </a:p>
          <a:p>
            <a:pPr eaLnBrk="1" hangingPunct="1">
              <a:lnSpc>
                <a:spcPct val="80000"/>
              </a:lnSpc>
            </a:pPr>
            <a:r>
              <a:rPr lang="en-US" altLang="en-US" sz="2400" dirty="0"/>
              <a:t>Wore multiple hats (e.g. science education, collaboration, public affairs)</a:t>
            </a:r>
          </a:p>
          <a:p>
            <a:pPr eaLnBrk="1" hangingPunct="1">
              <a:lnSpc>
                <a:spcPct val="80000"/>
              </a:lnSpc>
            </a:pPr>
            <a:r>
              <a:rPr lang="en-US" altLang="en-US" sz="2400" dirty="0"/>
              <a:t>Created distributed leadership with a shared vision that included </a:t>
            </a:r>
            <a:r>
              <a:rPr lang="en-US" altLang="en-US" sz="2400" b="1" dirty="0"/>
              <a:t>key stewards in business, community, and education </a:t>
            </a:r>
          </a:p>
          <a:p>
            <a:pPr eaLnBrk="1" hangingPunct="1">
              <a:lnSpc>
                <a:spcPct val="80000"/>
              </a:lnSpc>
            </a:pPr>
            <a:r>
              <a:rPr lang="en-US" altLang="en-US" sz="2400" dirty="0"/>
              <a:t>Used a </a:t>
            </a:r>
            <a:r>
              <a:rPr lang="en-US" altLang="en-US" sz="2400" b="1" dirty="0"/>
              <a:t>regional alliance/hub approach</a:t>
            </a:r>
            <a:endParaRPr lang="en-US" altLang="en-US" sz="2400" dirty="0"/>
          </a:p>
          <a:p>
            <a:pPr eaLnBrk="1" hangingPunct="1">
              <a:lnSpc>
                <a:spcPct val="80000"/>
              </a:lnSpc>
            </a:pPr>
            <a:r>
              <a:rPr lang="en-US" altLang="en-US" sz="2400" dirty="0"/>
              <a:t>Provided </a:t>
            </a:r>
            <a:r>
              <a:rPr lang="en-US" altLang="en-US" sz="2400" b="1" dirty="0"/>
              <a:t>technical assistance </a:t>
            </a:r>
            <a:r>
              <a:rPr lang="en-US" altLang="en-US" sz="2400" dirty="0"/>
              <a:t>for school improvement efforts </a:t>
            </a:r>
          </a:p>
          <a:p>
            <a:pPr eaLnBrk="1" hangingPunct="1">
              <a:lnSpc>
                <a:spcPct val="80000"/>
              </a:lnSpc>
            </a:pPr>
            <a:r>
              <a:rPr lang="en-US" altLang="en-US" sz="2400" dirty="0"/>
              <a:t>Used a bottoms up strategy (grassroots to key influencers)</a:t>
            </a:r>
          </a:p>
          <a:p>
            <a:pPr eaLnBrk="1" hangingPunct="1">
              <a:lnSpc>
                <a:spcPct val="80000"/>
              </a:lnSpc>
            </a:pPr>
            <a:r>
              <a:rPr lang="en-US" altLang="en-US" sz="2400" dirty="0"/>
              <a:t>Worked to create clarity regarding roles and responsibilities</a:t>
            </a:r>
          </a:p>
          <a:p>
            <a:pPr marL="0" indent="0" eaLnBrk="1" hangingPunct="1">
              <a:lnSpc>
                <a:spcPct val="80000"/>
              </a:lnSpc>
              <a:buNone/>
            </a:pPr>
            <a:endParaRPr lang="en-US" altLang="en-US" sz="2200" dirty="0"/>
          </a:p>
        </p:txBody>
      </p:sp>
      <p:pic>
        <p:nvPicPr>
          <p:cNvPr id="3" name="Picture 2" descr="Circles show the shared vision and goals of the LASER approach: curriculum, PD, assessment, materials support, administrative and community support">
            <a:extLst>
              <a:ext uri="{FF2B5EF4-FFF2-40B4-BE49-F238E27FC236}">
                <a16:creationId xmlns:a16="http://schemas.microsoft.com/office/drawing/2014/main" id="{E2565646-3A18-4F18-985F-A8951B24A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112" y="2057400"/>
            <a:ext cx="3964888" cy="37350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45D1-B3B7-4152-A3DE-44074EB7994E}"/>
              </a:ext>
            </a:extLst>
          </p:cNvPr>
          <p:cNvSpPr>
            <a:spLocks noGrp="1"/>
          </p:cNvSpPr>
          <p:nvPr>
            <p:ph type="title"/>
          </p:nvPr>
        </p:nvSpPr>
        <p:spPr>
          <a:xfrm>
            <a:off x="1162049" y="61818"/>
            <a:ext cx="10058400" cy="1224541"/>
          </a:xfrm>
        </p:spPr>
        <p:txBody>
          <a:bodyPr/>
          <a:lstStyle/>
          <a:p>
            <a:r>
              <a:rPr lang="en-US" dirty="0"/>
              <a:t>National LASER: Research study results</a:t>
            </a:r>
          </a:p>
        </p:txBody>
      </p:sp>
      <p:sp>
        <p:nvSpPr>
          <p:cNvPr id="4" name="Slide Number Placeholder 3">
            <a:extLst>
              <a:ext uri="{FF2B5EF4-FFF2-40B4-BE49-F238E27FC236}">
                <a16:creationId xmlns:a16="http://schemas.microsoft.com/office/drawing/2014/main" id="{B0C50D1E-22AA-469E-B171-9C23E03D9F5A}"/>
              </a:ext>
            </a:extLst>
          </p:cNvPr>
          <p:cNvSpPr>
            <a:spLocks noGrp="1"/>
          </p:cNvSpPr>
          <p:nvPr>
            <p:ph type="sldNum" sz="quarter" idx="12"/>
          </p:nvPr>
        </p:nvSpPr>
        <p:spPr/>
        <p:txBody>
          <a:bodyPr/>
          <a:lstStyle/>
          <a:p>
            <a:fld id="{E31375A4-56A4-47D6-9801-1991572033F7}" type="slidenum">
              <a:rPr lang="en-US" smtClean="0"/>
              <a:pPr/>
              <a:t>11</a:t>
            </a:fld>
            <a:endParaRPr lang="en-US"/>
          </a:p>
        </p:txBody>
      </p:sp>
      <p:pic>
        <p:nvPicPr>
          <p:cNvPr id="10" name="Picture 9" descr="Screenshot of the Smithsonian Science Education Center five year LASER i3 research report">
            <a:extLst>
              <a:ext uri="{FF2B5EF4-FFF2-40B4-BE49-F238E27FC236}">
                <a16:creationId xmlns:a16="http://schemas.microsoft.com/office/drawing/2014/main" id="{A8B99932-A392-4C48-B90A-2EB8B63FA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17" b="56263"/>
          <a:stretch/>
        </p:blipFill>
        <p:spPr>
          <a:xfrm>
            <a:off x="756318" y="1054929"/>
            <a:ext cx="9997440" cy="5612818"/>
          </a:xfrm>
          <a:prstGeom prst="rect">
            <a:avLst/>
          </a:prstGeom>
        </p:spPr>
      </p:pic>
    </p:spTree>
    <p:extLst>
      <p:ext uri="{BB962C8B-B14F-4D97-AF65-F5344CB8AC3E}">
        <p14:creationId xmlns:p14="http://schemas.microsoft.com/office/powerpoint/2010/main" val="26836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1ECB-F5D3-4B83-A953-B698FDA8C33F}"/>
              </a:ext>
            </a:extLst>
          </p:cNvPr>
          <p:cNvSpPr>
            <a:spLocks noGrp="1"/>
          </p:cNvSpPr>
          <p:nvPr>
            <p:ph type="title"/>
          </p:nvPr>
        </p:nvSpPr>
        <p:spPr>
          <a:xfrm>
            <a:off x="0" y="7690"/>
            <a:ext cx="11155363" cy="1450757"/>
          </a:xfrm>
        </p:spPr>
        <p:txBody>
          <a:bodyPr/>
          <a:lstStyle/>
          <a:p>
            <a:r>
              <a:rPr lang="en-US" dirty="0"/>
              <a:t>Washington State LASER: Present Day Support Structure </a:t>
            </a:r>
          </a:p>
        </p:txBody>
      </p:sp>
      <p:sp>
        <p:nvSpPr>
          <p:cNvPr id="3" name="Text Placeholder 2">
            <a:extLst>
              <a:ext uri="{FF2B5EF4-FFF2-40B4-BE49-F238E27FC236}">
                <a16:creationId xmlns:a16="http://schemas.microsoft.com/office/drawing/2014/main" id="{9C753CA4-AD35-496F-A110-C6127166DC15}"/>
              </a:ext>
            </a:extLst>
          </p:cNvPr>
          <p:cNvSpPr>
            <a:spLocks noGrp="1"/>
          </p:cNvSpPr>
          <p:nvPr>
            <p:ph type="body" sz="quarter" idx="13"/>
          </p:nvPr>
        </p:nvSpPr>
        <p:spPr>
          <a:xfrm>
            <a:off x="464695" y="1274164"/>
            <a:ext cx="10690668" cy="5290373"/>
          </a:xfrm>
        </p:spPr>
        <p:txBody>
          <a:bodyPr>
            <a:noAutofit/>
          </a:bodyPr>
          <a:lstStyle/>
          <a:p>
            <a:pPr fontAlgn="base"/>
            <a:r>
              <a:rPr lang="en-US" sz="2600" dirty="0">
                <a:latin typeface="Segoe UI" panose="020B0502040204020203" pitchFamily="34" charset="0"/>
                <a:cs typeface="Segoe UI" panose="020B0502040204020203" pitchFamily="34" charset="0"/>
              </a:rPr>
              <a:t>LASER is led by Washington STEM along with Educational Service Districts (ESDs), and the Logan Center for Education at the Institute for Systems Biology (ISB).</a:t>
            </a:r>
          </a:p>
          <a:p>
            <a:pPr>
              <a:buFont typeface="Arial" panose="020B0604020202020204" pitchFamily="34" charset="0"/>
              <a:buChar char="•"/>
            </a:pPr>
            <a:r>
              <a:rPr lang="en-US" sz="2600" b="1" dirty="0">
                <a:solidFill>
                  <a:srgbClr val="212121"/>
                </a:solidFill>
                <a:latin typeface="Segoe UI" panose="020B0502040204020203" pitchFamily="34" charset="0"/>
                <a:cs typeface="Segoe UI" panose="020B0502040204020203" pitchFamily="34" charset="0"/>
              </a:rPr>
              <a:t>Washington STEM</a:t>
            </a:r>
            <a:r>
              <a:rPr lang="en-US" sz="2600" dirty="0">
                <a:solidFill>
                  <a:srgbClr val="212121"/>
                </a:solidFill>
                <a:latin typeface="Segoe UI" panose="020B0502040204020203" pitchFamily="34" charset="0"/>
                <a:cs typeface="Segoe UI" panose="020B0502040204020203" pitchFamily="34" charset="0"/>
              </a:rPr>
              <a:t>: provide capacity-building support and technical assistance to Co-Directors and Alliance Directors in service of LASER goals. </a:t>
            </a:r>
          </a:p>
          <a:p>
            <a:pPr>
              <a:buFont typeface="Arial" panose="020B0604020202020204" pitchFamily="34" charset="0"/>
              <a:buChar char="•"/>
            </a:pPr>
            <a:r>
              <a:rPr lang="en-US" sz="2600" b="1" dirty="0">
                <a:solidFill>
                  <a:srgbClr val="212121"/>
                </a:solidFill>
                <a:latin typeface="Segoe UI" panose="020B0502040204020203" pitchFamily="34" charset="0"/>
                <a:cs typeface="Segoe UI" panose="020B0502040204020203" pitchFamily="34" charset="0"/>
              </a:rPr>
              <a:t>LASER Co-Directors</a:t>
            </a:r>
            <a:r>
              <a:rPr lang="en-US" sz="2600" dirty="0">
                <a:solidFill>
                  <a:srgbClr val="212121"/>
                </a:solidFill>
                <a:latin typeface="Segoe UI" panose="020B0502040204020203" pitchFamily="34" charset="0"/>
                <a:cs typeface="Segoe UI" panose="020B0502040204020203" pitchFamily="34" charset="0"/>
              </a:rPr>
              <a:t>: design, facilitate, and implement activities that lead to progress toward LASER goals. </a:t>
            </a:r>
          </a:p>
          <a:p>
            <a:pPr>
              <a:buFont typeface="Arial" panose="020B0604020202020204" pitchFamily="34" charset="0"/>
              <a:buChar char="•"/>
            </a:pPr>
            <a:r>
              <a:rPr lang="en-US" sz="2600" b="1" dirty="0">
                <a:solidFill>
                  <a:srgbClr val="212121"/>
                </a:solidFill>
                <a:latin typeface="Segoe UI" panose="020B0502040204020203" pitchFamily="34" charset="0"/>
                <a:cs typeface="Segoe UI" panose="020B0502040204020203" pitchFamily="34" charset="0"/>
              </a:rPr>
              <a:t>Regional Alliance Directors</a:t>
            </a:r>
            <a:r>
              <a:rPr lang="en-US" sz="2600" dirty="0">
                <a:solidFill>
                  <a:srgbClr val="212121"/>
                </a:solidFill>
                <a:latin typeface="Segoe UI" panose="020B0502040204020203" pitchFamily="34" charset="0"/>
                <a:cs typeface="Segoe UI" panose="020B0502040204020203" pitchFamily="34" charset="0"/>
              </a:rPr>
              <a:t>: implement, share, and refine best practices and tools that contribute to LASER goals.</a:t>
            </a:r>
          </a:p>
          <a:p>
            <a:pPr>
              <a:buFont typeface="Arial" panose="020B0604020202020204" pitchFamily="34" charset="0"/>
              <a:buChar char="•"/>
            </a:pPr>
            <a:r>
              <a:rPr lang="en-US" sz="2600" b="1" dirty="0">
                <a:solidFill>
                  <a:srgbClr val="212121"/>
                </a:solidFill>
                <a:latin typeface="Segoe UI" panose="020B0502040204020203" pitchFamily="34" charset="0"/>
                <a:cs typeface="Segoe UI" panose="020B0502040204020203" pitchFamily="34" charset="0"/>
              </a:rPr>
              <a:t>LASER Advisory:</a:t>
            </a:r>
            <a:r>
              <a:rPr lang="en-US" sz="2600" dirty="0">
                <a:solidFill>
                  <a:srgbClr val="212121"/>
                </a:solidFill>
                <a:latin typeface="Segoe UI" panose="020B0502040204020203" pitchFamily="34" charset="0"/>
                <a:cs typeface="Segoe UI" panose="020B0502040204020203" pitchFamily="34" charset="0"/>
              </a:rPr>
              <a:t> exists to (1) provide critical advice, and (2) support/promote LASER through their normal networks.</a:t>
            </a:r>
          </a:p>
        </p:txBody>
      </p:sp>
      <p:sp>
        <p:nvSpPr>
          <p:cNvPr id="4" name="Slide Number Placeholder 3">
            <a:extLst>
              <a:ext uri="{FF2B5EF4-FFF2-40B4-BE49-F238E27FC236}">
                <a16:creationId xmlns:a16="http://schemas.microsoft.com/office/drawing/2014/main" id="{8D02FAFA-E9DE-4D6C-95D8-A055861F4B67}"/>
              </a:ext>
            </a:extLst>
          </p:cNvPr>
          <p:cNvSpPr>
            <a:spLocks noGrp="1"/>
          </p:cNvSpPr>
          <p:nvPr>
            <p:ph type="sldNum" sz="quarter" idx="12"/>
          </p:nvPr>
        </p:nvSpPr>
        <p:spPr/>
        <p:txBody>
          <a:bodyPr/>
          <a:lstStyle/>
          <a:p>
            <a:fld id="{E31375A4-56A4-47D6-9801-1991572033F7}" type="slidenum">
              <a:rPr lang="en-US" smtClean="0"/>
              <a:pPr/>
              <a:t>12</a:t>
            </a:fld>
            <a:endParaRPr lang="en-US"/>
          </a:p>
        </p:txBody>
      </p:sp>
    </p:spTree>
    <p:extLst>
      <p:ext uri="{BB962C8B-B14F-4D97-AF65-F5344CB8AC3E}">
        <p14:creationId xmlns:p14="http://schemas.microsoft.com/office/powerpoint/2010/main" val="205933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401A-B610-4EA5-9EDA-5D680946BD5A}"/>
              </a:ext>
            </a:extLst>
          </p:cNvPr>
          <p:cNvSpPr>
            <a:spLocks noGrp="1"/>
          </p:cNvSpPr>
          <p:nvPr>
            <p:ph type="title"/>
          </p:nvPr>
        </p:nvSpPr>
        <p:spPr/>
        <p:txBody>
          <a:bodyPr/>
          <a:lstStyle/>
          <a:p>
            <a:r>
              <a:rPr lang="en-US" dirty="0"/>
              <a:t>What can we learn about possible MBL educator supports from the LASER Model?</a:t>
            </a:r>
          </a:p>
        </p:txBody>
      </p:sp>
      <p:sp>
        <p:nvSpPr>
          <p:cNvPr id="3" name="Text Placeholder 2">
            <a:extLst>
              <a:ext uri="{FF2B5EF4-FFF2-40B4-BE49-F238E27FC236}">
                <a16:creationId xmlns:a16="http://schemas.microsoft.com/office/drawing/2014/main" id="{34E453D4-0D2C-4D66-AB85-60383C83EF41}"/>
              </a:ext>
            </a:extLst>
          </p:cNvPr>
          <p:cNvSpPr>
            <a:spLocks noGrp="1"/>
          </p:cNvSpPr>
          <p:nvPr>
            <p:ph type="body" sz="quarter" idx="13"/>
          </p:nvPr>
        </p:nvSpPr>
        <p:spPr>
          <a:xfrm>
            <a:off x="1096963" y="1839913"/>
            <a:ext cx="9829342" cy="4503737"/>
          </a:xfrm>
        </p:spPr>
        <p:txBody>
          <a:bodyPr>
            <a:normAutofit lnSpcReduction="10000"/>
          </a:bodyPr>
          <a:lstStyle/>
          <a:p>
            <a:r>
              <a:rPr lang="en-US" sz="2800" dirty="0"/>
              <a:t>A </a:t>
            </a:r>
            <a:r>
              <a:rPr lang="en-US" sz="2800" b="1" dirty="0"/>
              <a:t>regional support structure </a:t>
            </a:r>
            <a:r>
              <a:rPr lang="en-US" sz="2800" dirty="0"/>
              <a:t>with a </a:t>
            </a:r>
            <a:r>
              <a:rPr lang="en-US" sz="2800" b="1" dirty="0"/>
              <a:t>point of contact at the state level for statewide coordination and technical support </a:t>
            </a:r>
            <a:r>
              <a:rPr lang="en-US" sz="2800" dirty="0"/>
              <a:t>has worked well in other settings</a:t>
            </a:r>
          </a:p>
          <a:p>
            <a:pPr lvl="1"/>
            <a:r>
              <a:rPr lang="en-US" sz="2800" dirty="0"/>
              <a:t>Start small and build up, with people enthusiastic about the model</a:t>
            </a:r>
          </a:p>
          <a:p>
            <a:pPr lvl="1"/>
            <a:r>
              <a:rPr lang="en-US" sz="2800" dirty="0"/>
              <a:t>Bringing together people from all roles within the district, to create buy-in through strategic planning </a:t>
            </a:r>
          </a:p>
          <a:p>
            <a:pPr lvl="1"/>
            <a:r>
              <a:rPr lang="en-US" sz="2800" dirty="0"/>
              <a:t>Infrastructure to support those on the ground doing the work</a:t>
            </a:r>
            <a:endParaRPr lang="en-US" sz="2400" dirty="0"/>
          </a:p>
          <a:p>
            <a:r>
              <a:rPr lang="en-US" sz="2800" dirty="0"/>
              <a:t> Community involvement is critical</a:t>
            </a:r>
          </a:p>
          <a:p>
            <a:r>
              <a:rPr lang="en-US" sz="2800" dirty="0"/>
              <a:t>Funding matters (especially for initial implementation)</a:t>
            </a:r>
          </a:p>
        </p:txBody>
      </p:sp>
      <p:sp>
        <p:nvSpPr>
          <p:cNvPr id="4" name="Slide Number Placeholder 3">
            <a:extLst>
              <a:ext uri="{FF2B5EF4-FFF2-40B4-BE49-F238E27FC236}">
                <a16:creationId xmlns:a16="http://schemas.microsoft.com/office/drawing/2014/main" id="{9AC201EF-D8F4-49A5-9E75-FAC6F8A8119C}"/>
              </a:ext>
            </a:extLst>
          </p:cNvPr>
          <p:cNvSpPr>
            <a:spLocks noGrp="1"/>
          </p:cNvSpPr>
          <p:nvPr>
            <p:ph type="sldNum" sz="quarter" idx="12"/>
          </p:nvPr>
        </p:nvSpPr>
        <p:spPr/>
        <p:txBody>
          <a:bodyPr/>
          <a:lstStyle/>
          <a:p>
            <a:fld id="{E31375A4-56A4-47D6-9801-1991572033F7}" type="slidenum">
              <a:rPr lang="en-US" smtClean="0"/>
              <a:pPr/>
              <a:t>13</a:t>
            </a:fld>
            <a:endParaRPr lang="en-US"/>
          </a:p>
        </p:txBody>
      </p:sp>
    </p:spTree>
    <p:extLst>
      <p:ext uri="{BB962C8B-B14F-4D97-AF65-F5344CB8AC3E}">
        <p14:creationId xmlns:p14="http://schemas.microsoft.com/office/powerpoint/2010/main" val="355002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DB61-9CC7-464C-A66E-17738FCCF0D5}"/>
              </a:ext>
            </a:extLst>
          </p:cNvPr>
          <p:cNvSpPr>
            <a:spLocks noGrp="1"/>
          </p:cNvSpPr>
          <p:nvPr>
            <p:ph type="ctrTitle"/>
          </p:nvPr>
        </p:nvSpPr>
        <p:spPr/>
        <p:txBody>
          <a:bodyPr/>
          <a:lstStyle/>
          <a:p>
            <a:r>
              <a:rPr lang="en-US" b="1" dirty="0">
                <a:latin typeface="Segoe UI" panose="020B0502040204020203" pitchFamily="34" charset="0"/>
                <a:cs typeface="Segoe UI" panose="020B0502040204020203" pitchFamily="34" charset="0"/>
              </a:rPr>
              <a:t>Debrief</a:t>
            </a:r>
          </a:p>
        </p:txBody>
      </p:sp>
      <p:sp>
        <p:nvSpPr>
          <p:cNvPr id="3" name="Slide Number Placeholder 2">
            <a:extLst>
              <a:ext uri="{FF2B5EF4-FFF2-40B4-BE49-F238E27FC236}">
                <a16:creationId xmlns:a16="http://schemas.microsoft.com/office/drawing/2014/main" id="{55BE4A16-E778-44D4-A830-E131B8ABFBE9}"/>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27192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0AD8-FD0A-43EB-9D6B-2D70F14D51D8}"/>
              </a:ext>
            </a:extLst>
          </p:cNvPr>
          <p:cNvSpPr>
            <a:spLocks noGrp="1"/>
          </p:cNvSpPr>
          <p:nvPr>
            <p:ph type="ctrTitle"/>
          </p:nvPr>
        </p:nvSpPr>
        <p:spPr/>
        <p:txBody>
          <a:bodyPr/>
          <a:lstStyle/>
          <a:p>
            <a:r>
              <a:rPr lang="en-US" dirty="0"/>
              <a:t>Retreat Day 2: July 16, 2020</a:t>
            </a:r>
          </a:p>
        </p:txBody>
      </p:sp>
      <p:sp>
        <p:nvSpPr>
          <p:cNvPr id="3" name="Slide Number Placeholder 2">
            <a:extLst>
              <a:ext uri="{FF2B5EF4-FFF2-40B4-BE49-F238E27FC236}">
                <a16:creationId xmlns:a16="http://schemas.microsoft.com/office/drawing/2014/main" id="{4E282DC2-D527-4F65-BBAB-2E4EF7DE9B9B}"/>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67537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9B30-992D-49B4-8473-14D468B493CD}"/>
              </a:ext>
            </a:extLst>
          </p:cNvPr>
          <p:cNvSpPr>
            <a:spLocks noGrp="1"/>
          </p:cNvSpPr>
          <p:nvPr>
            <p:ph type="ctrTitle"/>
          </p:nvPr>
        </p:nvSpPr>
        <p:spPr>
          <a:xfrm>
            <a:off x="546810" y="4733388"/>
            <a:ext cx="11159414" cy="786296"/>
          </a:xfrm>
        </p:spPr>
        <p:txBody>
          <a:bodyPr>
            <a:normAutofit fontScale="90000"/>
          </a:bodyPr>
          <a:lstStyle/>
          <a:p>
            <a:r>
              <a:rPr lang="en-US" dirty="0"/>
              <a:t>HSBP: Perspectives from Two Schools</a:t>
            </a:r>
            <a:br>
              <a:rPr lang="en-US" dirty="0"/>
            </a:br>
            <a:r>
              <a:rPr lang="en-US" sz="2700" dirty="0"/>
              <a:t>Kory Kalahar and Aurora Flores  </a:t>
            </a:r>
            <a:endParaRPr lang="en-US" dirty="0"/>
          </a:p>
        </p:txBody>
      </p:sp>
      <p:sp>
        <p:nvSpPr>
          <p:cNvPr id="3" name="Slide Number Placeholder 2">
            <a:extLst>
              <a:ext uri="{FF2B5EF4-FFF2-40B4-BE49-F238E27FC236}">
                <a16:creationId xmlns:a16="http://schemas.microsoft.com/office/drawing/2014/main" id="{68DBB147-7416-4AF6-A820-01FB31C52C4D}"/>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7303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87DC-9B93-4F5D-A9E2-A74021A307FE}"/>
              </a:ext>
            </a:extLst>
          </p:cNvPr>
          <p:cNvSpPr>
            <a:spLocks noGrp="1"/>
          </p:cNvSpPr>
          <p:nvPr>
            <p:ph type="ctrTitle"/>
          </p:nvPr>
        </p:nvSpPr>
        <p:spPr/>
        <p:txBody>
          <a:bodyPr/>
          <a:lstStyle/>
          <a:p>
            <a:r>
              <a:rPr lang="en-US" dirty="0"/>
              <a:t>Diploma Framework Discussion: Part II</a:t>
            </a:r>
          </a:p>
        </p:txBody>
      </p:sp>
      <p:sp>
        <p:nvSpPr>
          <p:cNvPr id="3" name="Slide Number Placeholder 2">
            <a:extLst>
              <a:ext uri="{FF2B5EF4-FFF2-40B4-BE49-F238E27FC236}">
                <a16:creationId xmlns:a16="http://schemas.microsoft.com/office/drawing/2014/main" id="{79F777E1-C17D-4984-A2BD-A5BE990B2A40}"/>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41455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87DC-9B93-4F5D-A9E2-A74021A307FE}"/>
              </a:ext>
            </a:extLst>
          </p:cNvPr>
          <p:cNvSpPr>
            <a:spLocks noGrp="1"/>
          </p:cNvSpPr>
          <p:nvPr>
            <p:ph type="ctrTitle"/>
          </p:nvPr>
        </p:nvSpPr>
        <p:spPr/>
        <p:txBody>
          <a:bodyPr/>
          <a:lstStyle/>
          <a:p>
            <a:r>
              <a:rPr lang="en-US" dirty="0"/>
              <a:t>Lunch Break</a:t>
            </a:r>
          </a:p>
        </p:txBody>
      </p:sp>
      <p:sp>
        <p:nvSpPr>
          <p:cNvPr id="3" name="Slide Number Placeholder 2">
            <a:extLst>
              <a:ext uri="{FF2B5EF4-FFF2-40B4-BE49-F238E27FC236}">
                <a16:creationId xmlns:a16="http://schemas.microsoft.com/office/drawing/2014/main" id="{79F777E1-C17D-4984-A2BD-A5BE990B2A40}"/>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08424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87DC-9B93-4F5D-A9E2-A74021A307FE}"/>
              </a:ext>
            </a:extLst>
          </p:cNvPr>
          <p:cNvSpPr>
            <a:spLocks noGrp="1"/>
          </p:cNvSpPr>
          <p:nvPr>
            <p:ph type="ctrTitle"/>
          </p:nvPr>
        </p:nvSpPr>
        <p:spPr/>
        <p:txBody>
          <a:bodyPr/>
          <a:lstStyle/>
          <a:p>
            <a:r>
              <a:rPr lang="en-US" dirty="0"/>
              <a:t>Report Recommendations</a:t>
            </a:r>
          </a:p>
        </p:txBody>
      </p:sp>
      <p:sp>
        <p:nvSpPr>
          <p:cNvPr id="3" name="Slide Number Placeholder 2">
            <a:extLst>
              <a:ext uri="{FF2B5EF4-FFF2-40B4-BE49-F238E27FC236}">
                <a16:creationId xmlns:a16="http://schemas.microsoft.com/office/drawing/2014/main" id="{79F777E1-C17D-4984-A2BD-A5BE990B2A40}"/>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23508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0A1-F923-484B-AB13-8CEC43452467}"/>
              </a:ext>
            </a:extLst>
          </p:cNvPr>
          <p:cNvSpPr>
            <a:spLocks noGrp="1"/>
          </p:cNvSpPr>
          <p:nvPr>
            <p:ph type="title"/>
          </p:nvPr>
        </p:nvSpPr>
        <p:spPr/>
        <p:txBody>
          <a:bodyPr/>
          <a:lstStyle/>
          <a:p>
            <a:r>
              <a:rPr lang="en-US" dirty="0"/>
              <a:t>Retreat Agenda </a:t>
            </a:r>
          </a:p>
        </p:txBody>
      </p:sp>
      <p:sp>
        <p:nvSpPr>
          <p:cNvPr id="3" name="Text Placeholder 2">
            <a:extLst>
              <a:ext uri="{FF2B5EF4-FFF2-40B4-BE49-F238E27FC236}">
                <a16:creationId xmlns:a16="http://schemas.microsoft.com/office/drawing/2014/main" id="{5BA85EA9-CB0C-4E4F-825F-5AF68812E187}"/>
              </a:ext>
            </a:extLst>
          </p:cNvPr>
          <p:cNvSpPr>
            <a:spLocks noGrp="1"/>
          </p:cNvSpPr>
          <p:nvPr>
            <p:ph type="body" sz="quarter" idx="13"/>
          </p:nvPr>
        </p:nvSpPr>
        <p:spPr>
          <a:xfrm>
            <a:off x="421104" y="1470106"/>
            <a:ext cx="5101390" cy="5197641"/>
          </a:xfrm>
        </p:spPr>
        <p:txBody>
          <a:bodyPr numCol="1">
            <a:normAutofit/>
          </a:bodyPr>
          <a:lstStyle/>
          <a:p>
            <a:pPr marL="0" indent="0">
              <a:buNone/>
            </a:pPr>
            <a:r>
              <a:rPr lang="en-US" sz="2000" b="1" dirty="0"/>
              <a:t>Wednesday, July 15</a:t>
            </a:r>
          </a:p>
          <a:p>
            <a:pPr marL="0" indent="0">
              <a:buNone/>
            </a:pPr>
            <a:r>
              <a:rPr lang="en-US" sz="2000" b="1" dirty="0"/>
              <a:t>9:00-9:15	Welcome and Updates</a:t>
            </a:r>
          </a:p>
          <a:p>
            <a:pPr marL="0" indent="0">
              <a:buNone/>
            </a:pPr>
            <a:r>
              <a:rPr lang="en-US" sz="2000" b="1" dirty="0"/>
              <a:t>9:15-10:15	Culturally Responsive MBL    		practices in the classroom</a:t>
            </a:r>
          </a:p>
          <a:p>
            <a:pPr marL="0" indent="0">
              <a:buNone/>
            </a:pPr>
            <a:r>
              <a:rPr lang="en-US" sz="2000" b="1" dirty="0"/>
              <a:t>10:15-11:15	Diploma framework discussion 		part I</a:t>
            </a:r>
            <a:r>
              <a:rPr lang="en-US" sz="1600" dirty="0"/>
              <a:t> </a:t>
            </a:r>
            <a:endParaRPr lang="en-US" sz="2000" b="1" dirty="0"/>
          </a:p>
          <a:p>
            <a:pPr marL="0" indent="0">
              <a:buNone/>
            </a:pPr>
            <a:r>
              <a:rPr lang="en-US" sz="2000" b="1" dirty="0"/>
              <a:t>11:15-11:30	Break </a:t>
            </a:r>
          </a:p>
          <a:p>
            <a:pPr marL="0" indent="0">
              <a:buNone/>
            </a:pPr>
            <a:r>
              <a:rPr lang="en-US" sz="2000" b="1" dirty="0"/>
              <a:t>11:30-12:15    	Supports for educators to 			deliver MBL: Example model 		from Washington State LASER</a:t>
            </a:r>
          </a:p>
          <a:p>
            <a:pPr marL="0" indent="0">
              <a:buNone/>
            </a:pPr>
            <a:r>
              <a:rPr lang="en-US" sz="2000" b="1" dirty="0"/>
              <a:t>12:15-12:30	Setting the Stage for Day 			2</a:t>
            </a:r>
            <a:r>
              <a:rPr lang="en-US" sz="1600" dirty="0"/>
              <a:t> </a:t>
            </a:r>
            <a:r>
              <a:rPr lang="en-US" sz="2000" b="1" dirty="0"/>
              <a:t> and Debrief</a:t>
            </a:r>
          </a:p>
          <a:p>
            <a:pPr marL="0" indent="0">
              <a:buNone/>
            </a:pPr>
            <a:r>
              <a:rPr lang="en-US" sz="2000" b="1" dirty="0"/>
              <a:t>12:30 p.m.     	Adjourn </a:t>
            </a:r>
          </a:p>
        </p:txBody>
      </p:sp>
      <p:sp>
        <p:nvSpPr>
          <p:cNvPr id="4" name="Slide Number Placeholder 3">
            <a:extLst>
              <a:ext uri="{FF2B5EF4-FFF2-40B4-BE49-F238E27FC236}">
                <a16:creationId xmlns:a16="http://schemas.microsoft.com/office/drawing/2014/main" id="{9A8CED93-8425-40C9-9D6E-F2E5E9C310C5}"/>
              </a:ext>
            </a:extLst>
          </p:cNvPr>
          <p:cNvSpPr>
            <a:spLocks noGrp="1"/>
          </p:cNvSpPr>
          <p:nvPr>
            <p:ph type="sldNum" sz="quarter" idx="12"/>
          </p:nvPr>
        </p:nvSpPr>
        <p:spPr/>
        <p:txBody>
          <a:bodyPr/>
          <a:lstStyle/>
          <a:p>
            <a:fld id="{E31375A4-56A4-47D6-9801-1991572033F7}" type="slidenum">
              <a:rPr lang="en-US" smtClean="0"/>
              <a:pPr/>
              <a:t>2</a:t>
            </a:fld>
            <a:endParaRPr lang="en-US"/>
          </a:p>
        </p:txBody>
      </p:sp>
      <p:sp>
        <p:nvSpPr>
          <p:cNvPr id="6" name="Text Placeholder 2">
            <a:extLst>
              <a:ext uri="{FF2B5EF4-FFF2-40B4-BE49-F238E27FC236}">
                <a16:creationId xmlns:a16="http://schemas.microsoft.com/office/drawing/2014/main" id="{675F109D-A9C0-4C51-95E7-D828E2A3E150}"/>
              </a:ext>
            </a:extLst>
          </p:cNvPr>
          <p:cNvSpPr txBox="1">
            <a:spLocks/>
          </p:cNvSpPr>
          <p:nvPr/>
        </p:nvSpPr>
        <p:spPr>
          <a:xfrm>
            <a:off x="5788392" y="1508454"/>
            <a:ext cx="5101390" cy="5197641"/>
          </a:xfrm>
          <a:prstGeom prst="rect">
            <a:avLst/>
          </a:prstGeom>
        </p:spPr>
        <p:txBody>
          <a:bodyPr vert="horz" lIns="0" tIns="45720" rIns="0" bIns="45720" numCol="1" rtlCol="0">
            <a:normAutofit/>
          </a:bodyPr>
          <a:lstStyle>
            <a:lvl1pPr marL="285750" indent="-285750" algn="l" defTabSz="914400" rtl="0" eaLnBrk="1" latinLnBrk="0" hangingPunct="1">
              <a:lnSpc>
                <a:spcPct val="90000"/>
              </a:lnSpc>
              <a:spcBef>
                <a:spcPts val="1200"/>
              </a:spcBef>
              <a:spcAft>
                <a:spcPts val="200"/>
              </a:spcAft>
              <a:buClr>
                <a:srgbClr val="8B0000"/>
              </a:buClr>
              <a:buSzPct val="100000"/>
              <a:buFont typeface="Wingdings" panose="05000000000000000000" pitchFamily="2" charset="2"/>
              <a:buChar char="§"/>
              <a:defRPr sz="1650" kern="1200">
                <a:solidFill>
                  <a:schemeClr val="tx1">
                    <a:lumMod val="75000"/>
                    <a:lumOff val="25000"/>
                  </a:schemeClr>
                </a:solidFill>
                <a:latin typeface="+mn-lt"/>
                <a:ea typeface="+mn-ea"/>
                <a:cs typeface="+mn-cs"/>
              </a:defRPr>
            </a:lvl1pPr>
            <a:lvl2pPr marL="486918" indent="-2857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500" kern="1200">
                <a:solidFill>
                  <a:schemeClr val="tx1">
                    <a:lumMod val="75000"/>
                    <a:lumOff val="25000"/>
                  </a:schemeClr>
                </a:solidFill>
                <a:latin typeface="+mn-lt"/>
                <a:ea typeface="+mn-ea"/>
                <a:cs typeface="+mn-cs"/>
              </a:defRPr>
            </a:lvl2pPr>
            <a:lvl3pPr marL="669798" indent="-2857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350" kern="1200">
                <a:solidFill>
                  <a:schemeClr val="tx1">
                    <a:lumMod val="75000"/>
                    <a:lumOff val="25000"/>
                  </a:schemeClr>
                </a:solidFill>
                <a:latin typeface="+mn-lt"/>
                <a:ea typeface="+mn-ea"/>
                <a:cs typeface="+mn-cs"/>
              </a:defRPr>
            </a:lvl3pPr>
            <a:lvl4pPr marL="738378" indent="-1714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200" kern="1200">
                <a:solidFill>
                  <a:schemeClr val="tx1">
                    <a:lumMod val="75000"/>
                    <a:lumOff val="25000"/>
                  </a:schemeClr>
                </a:solidFill>
                <a:latin typeface="+mn-lt"/>
                <a:ea typeface="+mn-ea"/>
                <a:cs typeface="+mn-cs"/>
              </a:defRPr>
            </a:lvl4pPr>
            <a:lvl5pPr marL="921258" indent="-171450" algn="l" defTabSz="914400" rtl="0" eaLnBrk="1" latinLnBrk="0" hangingPunct="1">
              <a:lnSpc>
                <a:spcPct val="90000"/>
              </a:lnSpc>
              <a:spcBef>
                <a:spcPts val="200"/>
              </a:spcBef>
              <a:spcAft>
                <a:spcPts val="400"/>
              </a:spcAft>
              <a:buClr>
                <a:srgbClr val="8B0000"/>
              </a:buClr>
              <a:buFont typeface="Wingdings" panose="05000000000000000000" pitchFamily="2" charset="2"/>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000" b="1" dirty="0"/>
              <a:t>Thursday, July 16</a:t>
            </a:r>
          </a:p>
          <a:p>
            <a:pPr marL="0" indent="0">
              <a:buNone/>
            </a:pPr>
            <a:r>
              <a:rPr lang="en-US" sz="2000" b="1" dirty="0"/>
              <a:t>9:00-10:00	HSBP: Perspectives from Two 		Schools</a:t>
            </a:r>
          </a:p>
          <a:p>
            <a:pPr marL="0" indent="0">
              <a:buNone/>
            </a:pPr>
            <a:r>
              <a:rPr lang="en-US" sz="2000" b="1" dirty="0"/>
              <a:t>10:00-11:30	Diploma framework discussion 		part II 	 </a:t>
            </a:r>
          </a:p>
          <a:p>
            <a:pPr marL="0" indent="0">
              <a:buNone/>
            </a:pPr>
            <a:r>
              <a:rPr lang="en-US" sz="2000" b="1" dirty="0"/>
              <a:t>11:30-1:00 p.m.	Lunch Break</a:t>
            </a:r>
          </a:p>
          <a:p>
            <a:pPr marL="0" indent="0">
              <a:buNone/>
            </a:pPr>
            <a:r>
              <a:rPr lang="en-US" sz="2000" b="1" dirty="0"/>
              <a:t>1:00-2:30 p.m.	Report Recommendations  </a:t>
            </a:r>
          </a:p>
          <a:p>
            <a:pPr marL="0" indent="0">
              <a:buNone/>
            </a:pPr>
            <a:r>
              <a:rPr lang="en-US" sz="2000" b="1" dirty="0"/>
              <a:t>2:30-2:55	Discussion: Debrief the Day </a:t>
            </a:r>
          </a:p>
          <a:p>
            <a:pPr marL="0" indent="0">
              <a:buNone/>
            </a:pPr>
            <a:r>
              <a:rPr lang="en-US" sz="2000" b="1" dirty="0"/>
              <a:t>2:55-3:00	Next Steps</a:t>
            </a:r>
          </a:p>
          <a:p>
            <a:pPr marL="0" indent="0">
              <a:buNone/>
            </a:pPr>
            <a:r>
              <a:rPr lang="en-US" sz="2000" b="1" dirty="0"/>
              <a:t>3:00		Adjourn</a:t>
            </a:r>
          </a:p>
        </p:txBody>
      </p:sp>
    </p:spTree>
    <p:extLst>
      <p:ext uri="{BB962C8B-B14F-4D97-AF65-F5344CB8AC3E}">
        <p14:creationId xmlns:p14="http://schemas.microsoft.com/office/powerpoint/2010/main" val="193924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DB61-9CC7-464C-A66E-17738FCCF0D5}"/>
              </a:ext>
            </a:extLst>
          </p:cNvPr>
          <p:cNvSpPr>
            <a:spLocks noGrp="1"/>
          </p:cNvSpPr>
          <p:nvPr>
            <p:ph type="ctrTitle"/>
          </p:nvPr>
        </p:nvSpPr>
        <p:spPr/>
        <p:txBody>
          <a:bodyPr/>
          <a:lstStyle/>
          <a:p>
            <a:r>
              <a:rPr lang="en-US" dirty="0">
                <a:latin typeface="Segoe UI" panose="020B0502040204020203" pitchFamily="34" charset="0"/>
                <a:cs typeface="Segoe UI" panose="020B0502040204020203" pitchFamily="34" charset="0"/>
              </a:rPr>
              <a:t>Debrief</a:t>
            </a:r>
          </a:p>
        </p:txBody>
      </p:sp>
      <p:sp>
        <p:nvSpPr>
          <p:cNvPr id="3" name="Slide Number Placeholder 2">
            <a:extLst>
              <a:ext uri="{FF2B5EF4-FFF2-40B4-BE49-F238E27FC236}">
                <a16:creationId xmlns:a16="http://schemas.microsoft.com/office/drawing/2014/main" id="{55BE4A16-E778-44D4-A830-E131B8ABFBE9}"/>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4300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SBE Contact Information &amp; MBL Webpage</a:t>
            </a:r>
          </a:p>
        </p:txBody>
      </p:sp>
      <p:sp>
        <p:nvSpPr>
          <p:cNvPr id="3" name="Text Placeholder 2"/>
          <p:cNvSpPr>
            <a:spLocks noGrp="1"/>
          </p:cNvSpPr>
          <p:nvPr>
            <p:ph type="body" sz="quarter" idx="13"/>
          </p:nvPr>
        </p:nvSpPr>
        <p:spPr>
          <a:xfrm>
            <a:off x="1096963" y="1839913"/>
            <a:ext cx="5327900" cy="4019465"/>
          </a:xfrm>
        </p:spPr>
        <p:txBody>
          <a:bodyPr>
            <a:normAutofit/>
          </a:bodyPr>
          <a:lstStyle/>
          <a:p>
            <a:pPr marL="0" indent="0">
              <a:buNone/>
            </a:pPr>
            <a:r>
              <a:rPr lang="en-US" sz="2400" dirty="0"/>
              <a:t>Website: </a:t>
            </a:r>
            <a:r>
              <a:rPr lang="en-US" sz="2400" dirty="0">
                <a:solidFill>
                  <a:srgbClr val="7F3A3A"/>
                </a:solidFill>
              </a:rPr>
              <a:t>www.SBE.wa.gov</a:t>
            </a:r>
          </a:p>
          <a:p>
            <a:pPr marL="0" indent="0">
              <a:buNone/>
            </a:pPr>
            <a:r>
              <a:rPr lang="en-US" sz="2400" dirty="0"/>
              <a:t>Facebook: </a:t>
            </a:r>
            <a:r>
              <a:rPr lang="en-US" sz="2400" dirty="0">
                <a:solidFill>
                  <a:srgbClr val="7F3A3A"/>
                </a:solidFill>
              </a:rPr>
              <a:t>www.facebook.com/washingtonSBE</a:t>
            </a:r>
          </a:p>
          <a:p>
            <a:pPr marL="0" indent="0">
              <a:buNone/>
            </a:pPr>
            <a:r>
              <a:rPr lang="en-US" sz="2400" dirty="0"/>
              <a:t>Twitter: </a:t>
            </a:r>
            <a:r>
              <a:rPr lang="en-US" sz="2400" dirty="0">
                <a:solidFill>
                  <a:srgbClr val="7F3A3A"/>
                </a:solidFill>
              </a:rPr>
              <a:t>@</a:t>
            </a:r>
            <a:r>
              <a:rPr lang="en-US" sz="2400" dirty="0" err="1">
                <a:solidFill>
                  <a:srgbClr val="7F3A3A"/>
                </a:solidFill>
              </a:rPr>
              <a:t>wa_SBE</a:t>
            </a:r>
            <a:r>
              <a:rPr lang="en-US" sz="2400" dirty="0">
                <a:solidFill>
                  <a:srgbClr val="7F3A3A"/>
                </a:solidFill>
              </a:rPr>
              <a:t> </a:t>
            </a:r>
          </a:p>
          <a:p>
            <a:pPr marL="0" indent="0">
              <a:buNone/>
            </a:pPr>
            <a:r>
              <a:rPr lang="en-US" sz="2400" dirty="0"/>
              <a:t>Email: </a:t>
            </a:r>
            <a:r>
              <a:rPr lang="en-US" sz="2400" dirty="0">
                <a:solidFill>
                  <a:srgbClr val="7F3A3A"/>
                </a:solidFill>
              </a:rPr>
              <a:t>sbe@k12.wa.us</a:t>
            </a:r>
          </a:p>
          <a:p>
            <a:pPr marL="0" indent="0">
              <a:buNone/>
            </a:pPr>
            <a:r>
              <a:rPr lang="en-US" sz="2400" dirty="0"/>
              <a:t>Phone: 360-725-6025</a:t>
            </a:r>
          </a:p>
          <a:p>
            <a:pPr marL="0" indent="0">
              <a:buNone/>
            </a:pPr>
            <a:r>
              <a:rPr lang="en-US" sz="2400" dirty="0"/>
              <a:t>Web updates: </a:t>
            </a:r>
            <a:r>
              <a:rPr lang="en-US" sz="2400" dirty="0">
                <a:solidFill>
                  <a:srgbClr val="7F3A3A"/>
                </a:solidFill>
              </a:rPr>
              <a:t>bit.ly/</a:t>
            </a:r>
            <a:r>
              <a:rPr lang="en-US" sz="2400" dirty="0" err="1">
                <a:solidFill>
                  <a:srgbClr val="7F3A3A"/>
                </a:solidFill>
              </a:rPr>
              <a:t>SBEupdates</a:t>
            </a:r>
            <a:endParaRPr lang="en-US" sz="2400" dirty="0">
              <a:solidFill>
                <a:srgbClr val="7F3A3A"/>
              </a:solidFill>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21</a:t>
            </a:fld>
            <a:endParaRPr lang="en-US"/>
          </a:p>
        </p:txBody>
      </p:sp>
      <p:sp>
        <p:nvSpPr>
          <p:cNvPr id="6" name="TextBox 5">
            <a:extLst>
              <a:ext uri="{FF2B5EF4-FFF2-40B4-BE49-F238E27FC236}">
                <a16:creationId xmlns:a16="http://schemas.microsoft.com/office/drawing/2014/main" id="{78A3C1FF-81BD-4018-BE12-90EC9D3B23BD}"/>
              </a:ext>
              <a:ext uri="{C183D7F6-B498-43B3-948B-1728B52AA6E4}">
                <adec:decorative xmlns:adec="http://schemas.microsoft.com/office/drawing/2017/decorative" val="1"/>
              </a:ext>
            </a:extLst>
          </p:cNvPr>
          <p:cNvSpPr txBox="1"/>
          <p:nvPr/>
        </p:nvSpPr>
        <p:spPr>
          <a:xfrm>
            <a:off x="6926178" y="1737360"/>
            <a:ext cx="3104583" cy="4093428"/>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More MBL work group information and resources:</a:t>
            </a:r>
          </a:p>
          <a:p>
            <a:endParaRPr lang="en-US" sz="2000" b="1" dirty="0">
              <a:latin typeface="Segoe UI" panose="020B0502040204020203" pitchFamily="34" charset="0"/>
              <a:cs typeface="Segoe UI" panose="020B0502040204020203" pitchFamily="34" charset="0"/>
            </a:endParaRPr>
          </a:p>
          <a:p>
            <a:endParaRPr lang="en-US" sz="2000" b="1" dirty="0">
              <a:latin typeface="Segoe UI" panose="020B0502040204020203" pitchFamily="34" charset="0"/>
              <a:cs typeface="Segoe UI" panose="020B0502040204020203" pitchFamily="34" charset="0"/>
            </a:endParaRPr>
          </a:p>
          <a:p>
            <a:endParaRPr lang="en-US" sz="2000" b="1" dirty="0">
              <a:latin typeface="Segoe UI" panose="020B0502040204020203" pitchFamily="34" charset="0"/>
              <a:cs typeface="Segoe UI" panose="020B0502040204020203" pitchFamily="34" charset="0"/>
            </a:endParaRPr>
          </a:p>
          <a:p>
            <a:endParaRPr lang="en-US" sz="2000" b="1" dirty="0">
              <a:latin typeface="Segoe UI" panose="020B0502040204020203" pitchFamily="34" charset="0"/>
              <a:cs typeface="Segoe UI" panose="020B0502040204020203" pitchFamily="34" charset="0"/>
            </a:endParaRPr>
          </a:p>
          <a:p>
            <a:endParaRPr lang="en-US" sz="2000" b="1"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 </a:t>
            </a:r>
          </a:p>
          <a:p>
            <a:r>
              <a:rPr lang="en-US" sz="2000" b="1" dirty="0">
                <a:latin typeface="Segoe UI" panose="020B0502040204020203" pitchFamily="34" charset="0"/>
                <a:cs typeface="Segoe UI" panose="020B0502040204020203" pitchFamily="34" charset="0"/>
                <a:hlinkClick r:id="rId2"/>
              </a:rPr>
              <a:t>https://www.sbe.wa.gov/our-work/mastery-based-learning-work-group</a:t>
            </a:r>
            <a:endParaRPr lang="en-US" sz="2000" b="1"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31A7C1F4-CC3D-4912-BEA4-00818FC706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178" y="2759926"/>
            <a:ext cx="1609028" cy="1609028"/>
          </a:xfrm>
          <a:prstGeom prst="rect">
            <a:avLst/>
          </a:prstGeom>
        </p:spPr>
      </p:pic>
    </p:spTree>
    <p:extLst>
      <p:ext uri="{BB962C8B-B14F-4D97-AF65-F5344CB8AC3E}">
        <p14:creationId xmlns:p14="http://schemas.microsoft.com/office/powerpoint/2010/main" val="295198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550D-1C69-4364-BA06-270BC20360A4}"/>
              </a:ext>
            </a:extLst>
          </p:cNvPr>
          <p:cNvSpPr>
            <a:spLocks noGrp="1"/>
          </p:cNvSpPr>
          <p:nvPr>
            <p:ph type="ctrTitle"/>
          </p:nvPr>
        </p:nvSpPr>
        <p:spPr>
          <a:xfrm>
            <a:off x="0" y="4271394"/>
            <a:ext cx="12192000" cy="1577315"/>
          </a:xfrm>
        </p:spPr>
        <p:txBody>
          <a:bodyPr>
            <a:normAutofit/>
          </a:bodyPr>
          <a:lstStyle/>
          <a:p>
            <a:r>
              <a:rPr lang="en-US" b="1" dirty="0"/>
              <a:t>Culturally Responsive MBL practices in the classroom</a:t>
            </a:r>
            <a:br>
              <a:rPr lang="en-US" dirty="0"/>
            </a:br>
            <a:r>
              <a:rPr lang="en-US" sz="2800" dirty="0" err="1"/>
              <a:t>Aira</a:t>
            </a:r>
            <a:r>
              <a:rPr lang="en-US" sz="2800" dirty="0"/>
              <a:t> Jackson, ELA Director, OSPI</a:t>
            </a:r>
            <a:br>
              <a:rPr lang="en-US" sz="2800" dirty="0"/>
            </a:br>
            <a:r>
              <a:rPr lang="en-US" sz="2800" dirty="0"/>
              <a:t>Ellen Ebert, Science Director, OSPI; </a:t>
            </a:r>
            <a:r>
              <a:rPr lang="en-US" sz="2800" dirty="0" err="1"/>
              <a:t>Mechelle</a:t>
            </a:r>
            <a:r>
              <a:rPr lang="en-US" sz="2800" dirty="0"/>
              <a:t> </a:t>
            </a:r>
            <a:r>
              <a:rPr lang="en-US" sz="2800" dirty="0" err="1"/>
              <a:t>LaLanne</a:t>
            </a:r>
            <a:r>
              <a:rPr lang="en-US" sz="2800" dirty="0"/>
              <a:t> and </a:t>
            </a:r>
            <a:r>
              <a:rPr lang="en-US" sz="2800" dirty="0" err="1"/>
              <a:t>Pranjali</a:t>
            </a:r>
            <a:r>
              <a:rPr lang="en-US" sz="2800" dirty="0"/>
              <a:t> Upadhyay</a:t>
            </a:r>
            <a:endParaRPr lang="en-US" dirty="0"/>
          </a:p>
        </p:txBody>
      </p:sp>
      <p:sp>
        <p:nvSpPr>
          <p:cNvPr id="3" name="Slide Number Placeholder 2">
            <a:extLst>
              <a:ext uri="{FF2B5EF4-FFF2-40B4-BE49-F238E27FC236}">
                <a16:creationId xmlns:a16="http://schemas.microsoft.com/office/drawing/2014/main" id="{84661C4F-5093-4474-A356-583A05659C51}"/>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09753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87DC-9B93-4F5D-A9E2-A74021A307FE}"/>
              </a:ext>
            </a:extLst>
          </p:cNvPr>
          <p:cNvSpPr>
            <a:spLocks noGrp="1"/>
          </p:cNvSpPr>
          <p:nvPr>
            <p:ph type="ctrTitle"/>
          </p:nvPr>
        </p:nvSpPr>
        <p:spPr/>
        <p:txBody>
          <a:bodyPr/>
          <a:lstStyle/>
          <a:p>
            <a:r>
              <a:rPr lang="en-US" dirty="0"/>
              <a:t>Diploma Framework Discussion: Part I</a:t>
            </a:r>
          </a:p>
        </p:txBody>
      </p:sp>
      <p:sp>
        <p:nvSpPr>
          <p:cNvPr id="3" name="Slide Number Placeholder 2">
            <a:extLst>
              <a:ext uri="{FF2B5EF4-FFF2-40B4-BE49-F238E27FC236}">
                <a16:creationId xmlns:a16="http://schemas.microsoft.com/office/drawing/2014/main" id="{79F777E1-C17D-4984-A2BD-A5BE990B2A40}"/>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8655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8C8EC-8069-4926-8157-279497E340B5}"/>
              </a:ext>
            </a:extLst>
          </p:cNvPr>
          <p:cNvSpPr>
            <a:spLocks noGrp="1"/>
          </p:cNvSpPr>
          <p:nvPr>
            <p:ph type="title"/>
          </p:nvPr>
        </p:nvSpPr>
        <p:spPr/>
        <p:txBody>
          <a:bodyPr/>
          <a:lstStyle/>
          <a:p>
            <a:r>
              <a:rPr lang="en-US" dirty="0"/>
              <a:t>Discussion Questions from Prework Presentations</a:t>
            </a:r>
          </a:p>
        </p:txBody>
      </p:sp>
      <p:sp>
        <p:nvSpPr>
          <p:cNvPr id="3" name="Text Placeholder 2">
            <a:extLst>
              <a:ext uri="{FF2B5EF4-FFF2-40B4-BE49-F238E27FC236}">
                <a16:creationId xmlns:a16="http://schemas.microsoft.com/office/drawing/2014/main" id="{99FFEA76-5DDD-434B-BE39-E3AF31500122}"/>
              </a:ext>
            </a:extLst>
          </p:cNvPr>
          <p:cNvSpPr>
            <a:spLocks noGrp="1"/>
          </p:cNvSpPr>
          <p:nvPr>
            <p:ph type="body" sz="quarter" idx="13"/>
          </p:nvPr>
        </p:nvSpPr>
        <p:spPr/>
        <p:txBody>
          <a:bodyPr>
            <a:normAutofit/>
          </a:bodyPr>
          <a:lstStyle/>
          <a:p>
            <a:pPr lvl="0"/>
            <a:r>
              <a:rPr lang="en-US" sz="3200" dirty="0"/>
              <a:t>Can current policy, programs, and practices enhance, help build, or be incorporated in the diploma framework?</a:t>
            </a:r>
          </a:p>
          <a:p>
            <a:pPr lvl="0"/>
            <a:r>
              <a:rPr lang="en-US" sz="3200" dirty="0"/>
              <a:t>Do any of the current policies, programs, and practices need to change to better support a MBL diploma framework?</a:t>
            </a:r>
          </a:p>
          <a:p>
            <a:pPr lvl="0"/>
            <a:r>
              <a:rPr lang="en-US" sz="3200" dirty="0"/>
              <a:t>Are there characteristics you want to incorporate into Washington’s framework from other state’s diploma frameworks? (e.g. regional support structure, statewide competencies, pilot approach, etc.) </a:t>
            </a:r>
          </a:p>
        </p:txBody>
      </p:sp>
      <p:sp>
        <p:nvSpPr>
          <p:cNvPr id="4" name="Slide Number Placeholder 3">
            <a:extLst>
              <a:ext uri="{FF2B5EF4-FFF2-40B4-BE49-F238E27FC236}">
                <a16:creationId xmlns:a16="http://schemas.microsoft.com/office/drawing/2014/main" id="{59490FDF-854B-42E4-B183-74BFA9173A8F}"/>
              </a:ext>
            </a:extLst>
          </p:cNvPr>
          <p:cNvSpPr>
            <a:spLocks noGrp="1"/>
          </p:cNvSpPr>
          <p:nvPr>
            <p:ph type="sldNum" sz="quarter" idx="12"/>
          </p:nvPr>
        </p:nvSpPr>
        <p:spPr/>
        <p:txBody>
          <a:bodyPr/>
          <a:lstStyle/>
          <a:p>
            <a:fld id="{E31375A4-56A4-47D6-9801-1991572033F7}" type="slidenum">
              <a:rPr lang="en-US" smtClean="0"/>
              <a:pPr/>
              <a:t>5</a:t>
            </a:fld>
            <a:endParaRPr lang="en-US"/>
          </a:p>
        </p:txBody>
      </p:sp>
    </p:spTree>
    <p:extLst>
      <p:ext uri="{BB962C8B-B14F-4D97-AF65-F5344CB8AC3E}">
        <p14:creationId xmlns:p14="http://schemas.microsoft.com/office/powerpoint/2010/main" val="14531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311C-CAA2-4819-9213-26613902DC05}"/>
              </a:ext>
            </a:extLst>
          </p:cNvPr>
          <p:cNvSpPr>
            <a:spLocks noGrp="1"/>
          </p:cNvSpPr>
          <p:nvPr>
            <p:ph type="ctrTitle"/>
          </p:nvPr>
        </p:nvSpPr>
        <p:spPr>
          <a:xfrm>
            <a:off x="516293" y="4740050"/>
            <a:ext cx="11159414" cy="786296"/>
          </a:xfrm>
        </p:spPr>
        <p:txBody>
          <a:bodyPr>
            <a:normAutofit fontScale="90000"/>
          </a:bodyPr>
          <a:lstStyle/>
          <a:p>
            <a:r>
              <a:rPr lang="en-US" b="1" dirty="0"/>
              <a:t>Supports for educators to deliver MBL: Example model from Washington State LASER</a:t>
            </a:r>
            <a:endParaRPr lang="en-US" dirty="0"/>
          </a:p>
        </p:txBody>
      </p:sp>
      <p:sp>
        <p:nvSpPr>
          <p:cNvPr id="3" name="Slide Number Placeholder 2">
            <a:extLst>
              <a:ext uri="{FF2B5EF4-FFF2-40B4-BE49-F238E27FC236}">
                <a16:creationId xmlns:a16="http://schemas.microsoft.com/office/drawing/2014/main" id="{7CEAC000-2F87-4D1E-BB0D-E7B13D5247E6}"/>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2853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E01E5D5-95F9-484B-8CD5-627464FD1ADE}"/>
              </a:ext>
            </a:extLst>
          </p:cNvPr>
          <p:cNvSpPr>
            <a:spLocks noGrp="1" noChangeArrowheads="1"/>
          </p:cNvSpPr>
          <p:nvPr>
            <p:ph type="title"/>
          </p:nvPr>
        </p:nvSpPr>
        <p:spPr>
          <a:xfrm>
            <a:off x="2209800" y="1295400"/>
            <a:ext cx="7772400" cy="1143000"/>
          </a:xfrm>
        </p:spPr>
        <p:txBody>
          <a:bodyPr/>
          <a:lstStyle/>
          <a:p>
            <a:pPr eaLnBrk="1" hangingPunct="1"/>
            <a:r>
              <a:rPr lang="en-US" altLang="en-US" sz="3600" b="1" dirty="0">
                <a:solidFill>
                  <a:srgbClr val="00578E"/>
                </a:solidFill>
              </a:rPr>
              <a:t>LASER Background &amp; Context</a:t>
            </a:r>
            <a:endParaRPr lang="en-US" altLang="en-US" sz="3600" dirty="0"/>
          </a:p>
        </p:txBody>
      </p:sp>
      <p:sp>
        <p:nvSpPr>
          <p:cNvPr id="6148" name="Rectangle 4">
            <a:extLst>
              <a:ext uri="{FF2B5EF4-FFF2-40B4-BE49-F238E27FC236}">
                <a16:creationId xmlns:a16="http://schemas.microsoft.com/office/drawing/2014/main" id="{83589CCE-6540-4306-A702-ED7C1F4D6E1B}"/>
              </a:ext>
            </a:extLst>
          </p:cNvPr>
          <p:cNvSpPr>
            <a:spLocks noGrp="1" noChangeArrowheads="1"/>
          </p:cNvSpPr>
          <p:nvPr>
            <p:ph type="body" sz="half" idx="2"/>
          </p:nvPr>
        </p:nvSpPr>
        <p:spPr>
          <a:xfrm>
            <a:off x="5867399" y="2662238"/>
            <a:ext cx="5658841" cy="3831552"/>
          </a:xfrm>
        </p:spPr>
        <p:txBody>
          <a:bodyPr/>
          <a:lstStyle/>
          <a:p>
            <a:pPr marL="533400" indent="-533400" eaLnBrk="1" hangingPunct="1">
              <a:lnSpc>
                <a:spcPct val="80000"/>
              </a:lnSpc>
              <a:buNone/>
            </a:pPr>
            <a:r>
              <a:rPr lang="en-US" altLang="en-US" sz="2000" b="1" dirty="0"/>
              <a:t>In 1999:</a:t>
            </a:r>
            <a:endParaRPr lang="en-US" altLang="en-US" sz="2000" dirty="0"/>
          </a:p>
          <a:p>
            <a:pPr marL="533400" indent="-533400" eaLnBrk="1" hangingPunct="1">
              <a:lnSpc>
                <a:spcPct val="80000"/>
              </a:lnSpc>
              <a:buFontTx/>
              <a:buAutoNum type="arabicPeriod"/>
            </a:pPr>
            <a:r>
              <a:rPr lang="en-US" altLang="en-US" sz="2000" dirty="0"/>
              <a:t>A few districts were initiating science education reform. </a:t>
            </a:r>
          </a:p>
          <a:p>
            <a:pPr marL="533400" indent="-533400" eaLnBrk="1" hangingPunct="1">
              <a:lnSpc>
                <a:spcPct val="80000"/>
              </a:lnSpc>
              <a:buFontTx/>
              <a:buAutoNum type="arabicPeriod"/>
            </a:pPr>
            <a:r>
              <a:rPr lang="en-US" altLang="en-US" sz="2000" dirty="0"/>
              <a:t>Science was being phased into the state’s school improvement strategy.  </a:t>
            </a:r>
          </a:p>
          <a:p>
            <a:pPr marL="533400" indent="-533400" eaLnBrk="1" hangingPunct="1">
              <a:lnSpc>
                <a:spcPct val="80000"/>
              </a:lnSpc>
              <a:buFontTx/>
              <a:buAutoNum type="arabicPeriod"/>
            </a:pPr>
            <a:r>
              <a:rPr lang="en-US" altLang="en-US" sz="2000" dirty="0"/>
              <a:t>A diverse, but collaborative, science education community existed within the state. </a:t>
            </a:r>
          </a:p>
          <a:p>
            <a:pPr marL="533400" indent="-533400" eaLnBrk="1" hangingPunct="1">
              <a:lnSpc>
                <a:spcPct val="80000"/>
              </a:lnSpc>
              <a:buFontTx/>
              <a:buAutoNum type="arabicPeriod"/>
            </a:pPr>
            <a:r>
              <a:rPr lang="en-US" altLang="en-US" sz="2000" dirty="0"/>
              <a:t>There was no statewide plan to provide the tools and technical assistance needed to help school districts “systemically” initiate, implement and sustain science education reform.</a:t>
            </a:r>
          </a:p>
          <a:p>
            <a:pPr marL="533400" indent="-533400" eaLnBrk="1" hangingPunct="1">
              <a:lnSpc>
                <a:spcPct val="80000"/>
              </a:lnSpc>
            </a:pPr>
            <a:endParaRPr lang="en-US" altLang="en-US" sz="1800" dirty="0"/>
          </a:p>
          <a:p>
            <a:pPr marL="533400" indent="-533400" eaLnBrk="1" hangingPunct="1">
              <a:lnSpc>
                <a:spcPct val="80000"/>
              </a:lnSpc>
            </a:pPr>
            <a:endParaRPr lang="en-US" altLang="en-US" sz="1800" dirty="0"/>
          </a:p>
        </p:txBody>
      </p:sp>
      <p:pic>
        <p:nvPicPr>
          <p:cNvPr id="6149" name="Picture 8" descr="laser073-CURR">
            <a:extLst>
              <a:ext uri="{FF2B5EF4-FFF2-40B4-BE49-F238E27FC236}">
                <a16:creationId xmlns:a16="http://schemas.microsoft.com/office/drawing/2014/main" id="{5849EE42-9317-4E5E-8B65-C852A7C64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59" y="2743201"/>
            <a:ext cx="4895256" cy="3192650"/>
          </a:xfrm>
          <a:prstGeom prst="rect">
            <a:avLst/>
          </a:prstGeom>
          <a:noFill/>
          <a:ln w="9525">
            <a:solidFill>
              <a:srgbClr val="00578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4BEB-05D6-444C-8A7B-F42A44649BBD}"/>
              </a:ext>
            </a:extLst>
          </p:cNvPr>
          <p:cNvSpPr>
            <a:spLocks noGrp="1"/>
          </p:cNvSpPr>
          <p:nvPr>
            <p:ph type="title"/>
          </p:nvPr>
        </p:nvSpPr>
        <p:spPr>
          <a:xfrm>
            <a:off x="3054495" y="1717838"/>
            <a:ext cx="6083009" cy="1450757"/>
          </a:xfrm>
        </p:spPr>
        <p:txBody>
          <a:bodyPr/>
          <a:lstStyle/>
          <a:p>
            <a:r>
              <a:rPr lang="en-US" dirty="0"/>
              <a:t>LASER Theory of Action</a:t>
            </a:r>
          </a:p>
        </p:txBody>
      </p:sp>
      <p:pic>
        <p:nvPicPr>
          <p:cNvPr id="7" name="Content Placeholder 6">
            <a:extLst>
              <a:ext uri="{FF2B5EF4-FFF2-40B4-BE49-F238E27FC236}">
                <a16:creationId xmlns:a16="http://schemas.microsoft.com/office/drawing/2014/main" id="{95528660-CEE3-46C7-A5A9-9073C4D8F9E3}"/>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97496" y="7690"/>
            <a:ext cx="8690874" cy="6850310"/>
          </a:xfrm>
        </p:spPr>
      </p:pic>
      <p:sp>
        <p:nvSpPr>
          <p:cNvPr id="5" name="Slide Number Placeholder 4">
            <a:extLst>
              <a:ext uri="{FF2B5EF4-FFF2-40B4-BE49-F238E27FC236}">
                <a16:creationId xmlns:a16="http://schemas.microsoft.com/office/drawing/2014/main" id="{063FA1DE-0CDD-47FF-B67C-67A3A844A9A7}"/>
              </a:ext>
            </a:extLst>
          </p:cNvPr>
          <p:cNvSpPr>
            <a:spLocks noGrp="1"/>
          </p:cNvSpPr>
          <p:nvPr>
            <p:ph type="sldNum" sz="quarter" idx="12"/>
          </p:nvPr>
        </p:nvSpPr>
        <p:spPr/>
        <p:txBody>
          <a:bodyPr/>
          <a:lstStyle/>
          <a:p>
            <a:fld id="{E31375A4-56A4-47D6-9801-1991572033F7}" type="slidenum">
              <a:rPr lang="en-US" smtClean="0"/>
              <a:t>8</a:t>
            </a:fld>
            <a:endParaRPr lang="en-US"/>
          </a:p>
        </p:txBody>
      </p:sp>
      <p:sp>
        <p:nvSpPr>
          <p:cNvPr id="3" name="TextBox 2">
            <a:extLst>
              <a:ext uri="{FF2B5EF4-FFF2-40B4-BE49-F238E27FC236}">
                <a16:creationId xmlns:a16="http://schemas.microsoft.com/office/drawing/2014/main" id="{881C05AB-1C81-4F55-99EF-0CB0BCAD0967}"/>
              </a:ext>
            </a:extLst>
          </p:cNvPr>
          <p:cNvSpPr txBox="1"/>
          <p:nvPr/>
        </p:nvSpPr>
        <p:spPr>
          <a:xfrm>
            <a:off x="118147" y="4913421"/>
            <a:ext cx="1379349" cy="1754326"/>
          </a:xfrm>
          <a:prstGeom prst="rect">
            <a:avLst/>
          </a:prstGeom>
          <a:noFill/>
        </p:spPr>
        <p:txBody>
          <a:bodyPr wrap="square" rtlCol="0">
            <a:spAutoFit/>
          </a:bodyPr>
          <a:lstStyle/>
          <a:p>
            <a:r>
              <a:rPr lang="en-US" dirty="0">
                <a:hlinkClick r:id="rId4"/>
              </a:rPr>
              <a:t>Smithsonian Science Education Center: National LASER</a:t>
            </a:r>
            <a:endParaRPr lang="en-US" dirty="0"/>
          </a:p>
        </p:txBody>
      </p:sp>
    </p:spTree>
    <p:extLst>
      <p:ext uri="{BB962C8B-B14F-4D97-AF65-F5344CB8AC3E}">
        <p14:creationId xmlns:p14="http://schemas.microsoft.com/office/powerpoint/2010/main" val="360852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50F7-EFD0-4F87-9AD6-7C8B61110F7B}"/>
              </a:ext>
            </a:extLst>
          </p:cNvPr>
          <p:cNvSpPr>
            <a:spLocks noGrp="1"/>
          </p:cNvSpPr>
          <p:nvPr>
            <p:ph type="title"/>
          </p:nvPr>
        </p:nvSpPr>
        <p:spPr>
          <a:xfrm>
            <a:off x="2430134" y="674061"/>
            <a:ext cx="7643764" cy="1450757"/>
          </a:xfrm>
        </p:spPr>
        <p:txBody>
          <a:bodyPr/>
          <a:lstStyle/>
          <a:p>
            <a:r>
              <a:rPr lang="en-US" dirty="0"/>
              <a:t>LASER Map Reflecting NACL Districts</a:t>
            </a:r>
          </a:p>
        </p:txBody>
      </p:sp>
      <p:pic>
        <p:nvPicPr>
          <p:cNvPr id="307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524000" y="0"/>
            <a:ext cx="8994098"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2">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5A0A0C"/>
      </a:accent6>
      <a:hlink>
        <a:srgbClr val="38819E"/>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PNNL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18904</TotalTime>
  <Words>1645</Words>
  <Application>Microsoft Office PowerPoint</Application>
  <PresentationFormat>Widescreen</PresentationFormat>
  <Paragraphs>127</Paragraphs>
  <Slides>21</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Calibri</vt:lpstr>
      <vt:lpstr>Cambria</vt:lpstr>
      <vt:lpstr>Segoe UI</vt:lpstr>
      <vt:lpstr>Times New Roman</vt:lpstr>
      <vt:lpstr>Wingdings</vt:lpstr>
      <vt:lpstr>Retrospect</vt:lpstr>
      <vt:lpstr>PNNL_PowerPoint_Template</vt:lpstr>
      <vt:lpstr>Blank Presentation</vt:lpstr>
      <vt:lpstr>1_Blank Presentation</vt:lpstr>
      <vt:lpstr>MBL Work Group Summer Retreat July 15-16, 2020</vt:lpstr>
      <vt:lpstr>Retreat Agenda </vt:lpstr>
      <vt:lpstr>Culturally Responsive MBL practices in the classroom Aira Jackson, ELA Director, OSPI Ellen Ebert, Science Director, OSPI; Mechelle LaLanne and Pranjali Upadhyay</vt:lpstr>
      <vt:lpstr>Diploma Framework Discussion: Part I</vt:lpstr>
      <vt:lpstr>Discussion Questions from Prework Presentations</vt:lpstr>
      <vt:lpstr>Supports for educators to deliver MBL: Example model from Washington State LASER</vt:lpstr>
      <vt:lpstr>LASER Background &amp; Context</vt:lpstr>
      <vt:lpstr>LASER Theory of Action</vt:lpstr>
      <vt:lpstr>LASER Map Reflecting NACL Districts</vt:lpstr>
      <vt:lpstr>Scaling Up Strategies</vt:lpstr>
      <vt:lpstr>National LASER: Research study results</vt:lpstr>
      <vt:lpstr>Washington State LASER: Present Day Support Structure </vt:lpstr>
      <vt:lpstr>What can we learn about possible MBL educator supports from the LASER Model?</vt:lpstr>
      <vt:lpstr>Debrief</vt:lpstr>
      <vt:lpstr>Retreat Day 2: July 16, 2020</vt:lpstr>
      <vt:lpstr>HSBP: Perspectives from Two Schools Kory Kalahar and Aurora Flores  </vt:lpstr>
      <vt:lpstr>Diploma Framework Discussion: Part II</vt:lpstr>
      <vt:lpstr>Lunch Break</vt:lpstr>
      <vt:lpstr>Report Recommendations</vt:lpstr>
      <vt:lpstr>Debrief</vt:lpstr>
      <vt:lpstr>SBE Contact Information &amp; MBL Webpage</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MBL Summer Retreat Presentation</dc:title>
  <dc:creator>State Board of Education</dc:creator>
  <cp:lastModifiedBy>Alissa Muller (SBE)</cp:lastModifiedBy>
  <cp:revision>331</cp:revision>
  <dcterms:created xsi:type="dcterms:W3CDTF">2018-05-08T20:06:58Z</dcterms:created>
  <dcterms:modified xsi:type="dcterms:W3CDTF">2020-07-24T15:03:48Z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