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8"/>
  </p:notesMasterIdLst>
  <p:sldIdLst>
    <p:sldId id="260" r:id="rId2"/>
    <p:sldId id="286" r:id="rId3"/>
    <p:sldId id="281" r:id="rId4"/>
    <p:sldId id="288" r:id="rId5"/>
    <p:sldId id="273" r:id="rId6"/>
    <p:sldId id="270" r:id="rId7"/>
    <p:sldId id="271" r:id="rId8"/>
    <p:sldId id="268" r:id="rId9"/>
    <p:sldId id="289" r:id="rId10"/>
    <p:sldId id="285" r:id="rId11"/>
    <p:sldId id="287" r:id="rId12"/>
    <p:sldId id="290" r:id="rId13"/>
    <p:sldId id="275" r:id="rId14"/>
    <p:sldId id="276" r:id="rId15"/>
    <p:sldId id="284" r:id="rId16"/>
    <p:sldId id="26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14" autoAdjust="0"/>
  </p:normalViewPr>
  <p:slideViewPr>
    <p:cSldViewPr>
      <p:cViewPr>
        <p:scale>
          <a:sx n="110" d="100"/>
          <a:sy n="110" d="100"/>
        </p:scale>
        <p:origin x="-164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F7B4FC-D06D-4988-8425-9D7B870D9311}" type="datetimeFigureOut">
              <a:rPr lang="en-US" smtClean="0"/>
              <a:t>10/27/2014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772DFB-E02C-4FBB-B823-3EDAD0776692}" type="slidenum">
              <a:rPr lang="en-US" smtClean="0"/>
              <a:t>‹#›</a:t>
            </a:fld>
            <a:endParaRPr lang="en-US" dirty="0"/>
          </a:p>
        </p:txBody>
      </p:sp>
    </p:spTree>
    <p:extLst>
      <p:ext uri="{BB962C8B-B14F-4D97-AF65-F5344CB8AC3E}">
        <p14:creationId xmlns:p14="http://schemas.microsoft.com/office/powerpoint/2010/main" val="184860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Thank you for</a:t>
            </a:r>
            <a:r>
              <a:rPr lang="en-US" baseline="0" smtClean="0"/>
              <a:t> service</a:t>
            </a:r>
            <a:endParaRPr lang="en-US"/>
          </a:p>
        </p:txBody>
      </p:sp>
      <p:sp>
        <p:nvSpPr>
          <p:cNvPr id="4" name="Slide Number Placeholder 3"/>
          <p:cNvSpPr>
            <a:spLocks noGrp="1"/>
          </p:cNvSpPr>
          <p:nvPr>
            <p:ph type="sldNum" sz="quarter" idx="10"/>
          </p:nvPr>
        </p:nvSpPr>
        <p:spPr/>
        <p:txBody>
          <a:bodyPr/>
          <a:lstStyle/>
          <a:p>
            <a:fld id="{F0772DFB-E02C-4FBB-B823-3EDAD0776692}" type="slidenum">
              <a:rPr lang="en-US" smtClean="0"/>
              <a:t>1</a:t>
            </a:fld>
            <a:endParaRPr lang="en-US" dirty="0"/>
          </a:p>
        </p:txBody>
      </p:sp>
    </p:spTree>
    <p:extLst>
      <p:ext uri="{BB962C8B-B14F-4D97-AF65-F5344CB8AC3E}">
        <p14:creationId xmlns:p14="http://schemas.microsoft.com/office/powerpoint/2010/main" val="2059547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dirty="0" smtClean="0"/>
              <a:t>Galvanize Support for System Needs.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t>Positive Peer Pressure.</a:t>
            </a:r>
          </a:p>
          <a:p>
            <a:pPr marL="171450" indent="-171450">
              <a:buFontTx/>
              <a:buChar char="-"/>
            </a:pPr>
            <a:r>
              <a:rPr lang="en-US" sz="1200" dirty="0" smtClean="0"/>
              <a:t>Set a Standard That Challenges Historical “Paths of Least Resistance” for Kids.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t>Spur Innovation by Clarifying What's Possible</a:t>
            </a:r>
            <a:r>
              <a:rPr lang="en-US" sz="1100" dirty="0" smtClean="0"/>
              <a:t>.</a:t>
            </a:r>
          </a:p>
          <a:p>
            <a:pPr marL="171450" indent="-171450">
              <a:buFontTx/>
              <a:buChar char="-"/>
            </a:pPr>
            <a:endParaRPr lang="en-US" sz="120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0772DFB-E02C-4FBB-B823-3EDAD0776692}" type="slidenum">
              <a:rPr lang="en-US" smtClean="0"/>
              <a:t>2</a:t>
            </a:fld>
            <a:endParaRPr lang="en-US" dirty="0"/>
          </a:p>
        </p:txBody>
      </p:sp>
    </p:spTree>
    <p:extLst>
      <p:ext uri="{BB962C8B-B14F-4D97-AF65-F5344CB8AC3E}">
        <p14:creationId xmlns:p14="http://schemas.microsoft.com/office/powerpoint/2010/main" val="366284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was thinking that Linda’s video could be a great “conversation” starter for you presentation, but it could be further augmented by your request for those present to engage and enable the college and career ready policies put in place by the SBE.  The LASER Advisory Committee representatives are mostly folks working at the program, practice and partnership levels.  As Executive Director, SBE, what would you request they do?  What feedback do you need from them that could help inform the SBE work going forward?  Is there anything that you think (or wonder about) that the SBE and LASER could do together that builds on the joint strengths and capabilities they represent.</a:t>
            </a:r>
          </a:p>
          <a:p>
            <a:endParaRPr lang="en-US" dirty="0"/>
          </a:p>
        </p:txBody>
      </p:sp>
      <p:sp>
        <p:nvSpPr>
          <p:cNvPr id="4" name="Slide Number Placeholder 3"/>
          <p:cNvSpPr>
            <a:spLocks noGrp="1"/>
          </p:cNvSpPr>
          <p:nvPr>
            <p:ph type="sldNum" sz="quarter" idx="10"/>
          </p:nvPr>
        </p:nvSpPr>
        <p:spPr/>
        <p:txBody>
          <a:bodyPr/>
          <a:lstStyle/>
          <a:p>
            <a:fld id="{F0772DFB-E02C-4FBB-B823-3EDAD0776692}" type="slidenum">
              <a:rPr lang="en-US" smtClean="0"/>
              <a:t>3</a:t>
            </a:fld>
            <a:endParaRPr lang="en-US" dirty="0"/>
          </a:p>
        </p:txBody>
      </p:sp>
    </p:spTree>
    <p:extLst>
      <p:ext uri="{BB962C8B-B14F-4D97-AF65-F5344CB8AC3E}">
        <p14:creationId xmlns:p14="http://schemas.microsoft.com/office/powerpoint/2010/main" val="1121946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dirty="0" smtClean="0"/>
              <a:t>Galvanize Support for System Needs.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t>Positive Peer Pressure.</a:t>
            </a:r>
          </a:p>
          <a:p>
            <a:pPr marL="171450" indent="-171450">
              <a:buFontTx/>
              <a:buChar char="-"/>
            </a:pPr>
            <a:r>
              <a:rPr lang="en-US" sz="1200" dirty="0" smtClean="0"/>
              <a:t>Set a Standard That Challenges Historical “Paths of Least Resistance” for Kids.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t>Spur Innovation by Clarifying What's Possible</a:t>
            </a:r>
            <a:r>
              <a:rPr lang="en-US" sz="1100" dirty="0" smtClean="0"/>
              <a:t>.</a:t>
            </a:r>
          </a:p>
          <a:p>
            <a:pPr marL="171450" indent="-171450">
              <a:buFontTx/>
              <a:buChar char="-"/>
            </a:pPr>
            <a:endParaRPr lang="en-US" sz="120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0772DFB-E02C-4FBB-B823-3EDAD0776692}" type="slidenum">
              <a:rPr lang="en-US" smtClean="0"/>
              <a:t>4</a:t>
            </a:fld>
            <a:endParaRPr lang="en-US" dirty="0"/>
          </a:p>
        </p:txBody>
      </p:sp>
    </p:spTree>
    <p:extLst>
      <p:ext uri="{BB962C8B-B14F-4D97-AF65-F5344CB8AC3E}">
        <p14:creationId xmlns:p14="http://schemas.microsoft.com/office/powerpoint/2010/main" val="3662845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120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0772DFB-E02C-4FBB-B823-3EDAD0776692}" type="slidenum">
              <a:rPr lang="en-US" smtClean="0"/>
              <a:t>9</a:t>
            </a:fld>
            <a:endParaRPr lang="en-US" dirty="0"/>
          </a:p>
        </p:txBody>
      </p:sp>
    </p:spTree>
    <p:extLst>
      <p:ext uri="{BB962C8B-B14F-4D97-AF65-F5344CB8AC3E}">
        <p14:creationId xmlns:p14="http://schemas.microsoft.com/office/powerpoint/2010/main" val="3662845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dirty="0" smtClean="0"/>
              <a:t>Galvanize Support for System Needs.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t>Positive Peer Pressure.</a:t>
            </a:r>
          </a:p>
          <a:p>
            <a:pPr marL="171450" indent="-171450">
              <a:buFontTx/>
              <a:buChar char="-"/>
            </a:pPr>
            <a:r>
              <a:rPr lang="en-US" sz="1200" dirty="0" smtClean="0"/>
              <a:t>Set a Standard That Challenges Historical “Paths of Least Resistance” for Kids.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t>Spur Innovation by Clarifying What's Possible</a:t>
            </a:r>
            <a:r>
              <a:rPr lang="en-US" sz="1100" dirty="0" smtClean="0"/>
              <a:t>.</a:t>
            </a:r>
          </a:p>
          <a:p>
            <a:pPr marL="171450" indent="-171450">
              <a:buFontTx/>
              <a:buChar char="-"/>
            </a:pPr>
            <a:endParaRPr lang="en-US" sz="120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0772DFB-E02C-4FBB-B823-3EDAD0776692}" type="slidenum">
              <a:rPr lang="en-US" smtClean="0"/>
              <a:t>11</a:t>
            </a:fld>
            <a:endParaRPr lang="en-US" dirty="0"/>
          </a:p>
        </p:txBody>
      </p:sp>
    </p:spTree>
    <p:extLst>
      <p:ext uri="{BB962C8B-B14F-4D97-AF65-F5344CB8AC3E}">
        <p14:creationId xmlns:p14="http://schemas.microsoft.com/office/powerpoint/2010/main" val="3662845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dirty="0" smtClean="0"/>
              <a:t>Galvanize Support for System Needs.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t>Positive Peer Pressure.</a:t>
            </a:r>
          </a:p>
          <a:p>
            <a:pPr marL="171450" indent="-171450">
              <a:buFontTx/>
              <a:buChar char="-"/>
            </a:pPr>
            <a:r>
              <a:rPr lang="en-US" sz="1200" dirty="0" smtClean="0"/>
              <a:t>Set a Standard That Challenges Historical “Paths of Least Resistance” for Kids.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t>Spur Innovation by Clarifying What's Possible</a:t>
            </a:r>
            <a:r>
              <a:rPr lang="en-US" sz="1100" dirty="0" smtClean="0"/>
              <a:t>.</a:t>
            </a:r>
          </a:p>
          <a:p>
            <a:pPr marL="171450" indent="-171450">
              <a:buFontTx/>
              <a:buChar char="-"/>
            </a:pPr>
            <a:endParaRPr lang="en-US" sz="120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0772DFB-E02C-4FBB-B823-3EDAD0776692}" type="slidenum">
              <a:rPr lang="en-US" smtClean="0"/>
              <a:t>12</a:t>
            </a:fld>
            <a:endParaRPr lang="en-US" dirty="0"/>
          </a:p>
        </p:txBody>
      </p:sp>
    </p:spTree>
    <p:extLst>
      <p:ext uri="{BB962C8B-B14F-4D97-AF65-F5344CB8AC3E}">
        <p14:creationId xmlns:p14="http://schemas.microsoft.com/office/powerpoint/2010/main" val="3662845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Index web-tool readily identifies low performing Targeted Subgroup.</a:t>
            </a:r>
            <a:endParaRPr lang="en-US" dirty="0"/>
          </a:p>
        </p:txBody>
      </p:sp>
      <p:sp>
        <p:nvSpPr>
          <p:cNvPr id="4" name="Slide Number Placeholder 3"/>
          <p:cNvSpPr>
            <a:spLocks noGrp="1"/>
          </p:cNvSpPr>
          <p:nvPr>
            <p:ph type="sldNum" sz="quarter" idx="10"/>
          </p:nvPr>
        </p:nvSpPr>
        <p:spPr/>
        <p:txBody>
          <a:bodyPr/>
          <a:lstStyle/>
          <a:p>
            <a:fld id="{F0772DFB-E02C-4FBB-B823-3EDAD0776692}" type="slidenum">
              <a:rPr lang="en-US" smtClean="0"/>
              <a:t>13</a:t>
            </a:fld>
            <a:endParaRPr lang="en-US" dirty="0"/>
          </a:p>
        </p:txBody>
      </p:sp>
    </p:spTree>
    <p:extLst>
      <p:ext uri="{BB962C8B-B14F-4D97-AF65-F5344CB8AC3E}">
        <p14:creationId xmlns:p14="http://schemas.microsoft.com/office/powerpoint/2010/main" val="1065397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TAKEAWAY – drill down allows you to identify the low performing</a:t>
            </a:r>
            <a:r>
              <a:rPr lang="en-US" baseline="0" dirty="0" smtClean="0"/>
              <a:t> subgroups.</a:t>
            </a:r>
            <a:endParaRPr lang="en-US" dirty="0" smtClean="0"/>
          </a:p>
          <a:p>
            <a:endParaRPr lang="en-US" dirty="0" smtClean="0"/>
          </a:p>
          <a:p>
            <a:r>
              <a:rPr lang="en-US" dirty="0" smtClean="0"/>
              <a:t>In</a:t>
            </a:r>
            <a:r>
              <a:rPr lang="en-US" baseline="0" dirty="0" smtClean="0"/>
              <a:t> this example we can see that all of the Targeted Subgroups had low index ratings for graduation. In fact, the posted 5-Year graduation rates for all of these subgroups were below 70 percent. A graduation rating of 3 means that the 5-year graduation rate was between 60 and 65 percent.</a:t>
            </a:r>
          </a:p>
          <a:p>
            <a:endParaRPr lang="en-US" baseline="0" dirty="0" smtClean="0"/>
          </a:p>
        </p:txBody>
      </p:sp>
      <p:sp>
        <p:nvSpPr>
          <p:cNvPr id="4" name="Slide Number Placeholder 3"/>
          <p:cNvSpPr>
            <a:spLocks noGrp="1"/>
          </p:cNvSpPr>
          <p:nvPr>
            <p:ph type="sldNum" sz="quarter" idx="10"/>
          </p:nvPr>
        </p:nvSpPr>
        <p:spPr/>
        <p:txBody>
          <a:bodyPr/>
          <a:lstStyle/>
          <a:p>
            <a:fld id="{F0772DFB-E02C-4FBB-B823-3EDAD0776692}" type="slidenum">
              <a:rPr lang="en-US" smtClean="0"/>
              <a:t>14</a:t>
            </a:fld>
            <a:endParaRPr lang="en-US" dirty="0"/>
          </a:p>
        </p:txBody>
      </p:sp>
    </p:spTree>
    <p:extLst>
      <p:ext uri="{BB962C8B-B14F-4D97-AF65-F5344CB8AC3E}">
        <p14:creationId xmlns:p14="http://schemas.microsoft.com/office/powerpoint/2010/main" val="2512861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71798"/>
            <a:ext cx="8833104" cy="33380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5EE0E6-99EE-4FE0-8594-1370775B1C28}"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dirty="0" smtClean="0"/>
              <a:t>Click to edit Master title style</a:t>
            </a:r>
            <a:endParaRPr kumimoji="0"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0" y="3657600"/>
            <a:ext cx="5486400" cy="4239491"/>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a:xfrm>
            <a:off x="914400" y="6410848"/>
            <a:ext cx="3581400" cy="365760"/>
          </a:xfrm>
        </p:spPr>
        <p:txBody>
          <a:bodyPr/>
          <a:lstStyle>
            <a:lvl1pPr>
              <a:defRPr>
                <a:solidFill>
                  <a:schemeClr val="accent1"/>
                </a:solidFill>
              </a:defRPr>
            </a:lvl1pPr>
          </a:lstStyle>
          <a:p>
            <a:r>
              <a:rPr lang="en-US" dirty="0" smtClean="0"/>
              <a:t>Washington State Board of Education</a:t>
            </a:r>
            <a:endParaRPr lang="en-US" dirty="0"/>
          </a:p>
        </p:txBody>
      </p:sp>
      <p:sp>
        <p:nvSpPr>
          <p:cNvPr id="6" name="Slide Number Placeholder 5"/>
          <p:cNvSpPr>
            <a:spLocks noGrp="1"/>
          </p:cNvSpPr>
          <p:nvPr>
            <p:ph type="sldNum" sz="quarter" idx="12"/>
          </p:nvPr>
        </p:nvSpPr>
        <p:spPr/>
        <p:txBody>
          <a:bodyPr/>
          <a:lstStyle/>
          <a:p>
            <a:fld id="{D75EE0E6-99EE-4FE0-8594-1370775B1C28}"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402778"/>
            <a:ext cx="271841" cy="271841"/>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D75EE0E6-99EE-4FE0-8594-1370775B1C28}"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a:xfrm>
            <a:off x="914400" y="6410848"/>
            <a:ext cx="3581400" cy="365760"/>
          </a:xfrm>
        </p:spPr>
        <p:txBody>
          <a:bodyPr/>
          <a:lstStyle>
            <a:lvl1pPr>
              <a:defRPr>
                <a:solidFill>
                  <a:schemeClr val="accent1"/>
                </a:solidFill>
              </a:defRPr>
            </a:lvl1pPr>
          </a:lstStyle>
          <a:p>
            <a:r>
              <a:rPr lang="en-US" dirty="0" smtClean="0"/>
              <a:t>Washington State Board of Education</a:t>
            </a:r>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402778"/>
            <a:ext cx="271841" cy="271841"/>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latin typeface="Arial" panose="020B0604020202020204" pitchFamily="34" charset="0"/>
                <a:cs typeface="Arial" panose="020B0604020202020204" pitchFamily="34" charset="0"/>
              </a:defRPr>
            </a:lvl1pPr>
          </a:lstStyle>
          <a:p>
            <a:r>
              <a:rPr kumimoji="0" lang="en-US" dirty="0" smtClean="0"/>
              <a:t>Click to edit Master title style</a:t>
            </a:r>
            <a:endParaRPr kumimoji="0" lang="en-US" dirty="0"/>
          </a:p>
        </p:txBody>
      </p:sp>
      <p:sp>
        <p:nvSpPr>
          <p:cNvPr id="5" name="Footer Placeholder 4"/>
          <p:cNvSpPr>
            <a:spLocks noGrp="1"/>
          </p:cNvSpPr>
          <p:nvPr>
            <p:ph type="ftr" sz="quarter" idx="11"/>
          </p:nvPr>
        </p:nvSpPr>
        <p:spPr>
          <a:xfrm>
            <a:off x="914400" y="6410848"/>
            <a:ext cx="3581400" cy="365760"/>
          </a:xfrm>
        </p:spPr>
        <p:txBody>
          <a:bodyPr/>
          <a:lstStyle>
            <a:lvl1pPr>
              <a:defRPr>
                <a:solidFill>
                  <a:schemeClr val="accent1"/>
                </a:solidFill>
              </a:defRPr>
            </a:lvl1pPr>
          </a:lstStyle>
          <a:p>
            <a:r>
              <a:rPr lang="en-US" dirty="0" smtClean="0"/>
              <a:t>Washington State Board of Education</a:t>
            </a:r>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D75EE0E6-99EE-4FE0-8594-1370775B1C28}"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402778"/>
            <a:ext cx="271841" cy="271841"/>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a:xfrm>
            <a:off x="914400" y="6410848"/>
            <a:ext cx="3581400" cy="365760"/>
          </a:xfrm>
        </p:spPr>
        <p:txBody>
          <a:bodyPr/>
          <a:lstStyle>
            <a:lvl1pPr>
              <a:defRPr>
                <a:solidFill>
                  <a:schemeClr val="accent1"/>
                </a:solidFill>
              </a:defRPr>
            </a:lvl1pPr>
          </a:lstStyle>
          <a:p>
            <a:r>
              <a:rPr lang="en-US" dirty="0" smtClean="0"/>
              <a:t>Washington State Board of Education</a:t>
            </a:r>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5EE0E6-99EE-4FE0-8594-1370775B1C28}"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dirty="0" smtClean="0"/>
              <a:t>Click to edit Master title style</a:t>
            </a:r>
            <a:endParaRPr kumimoji="0"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402778"/>
            <a:ext cx="271841" cy="271841"/>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6" name="Footer Placeholder 5"/>
          <p:cNvSpPr>
            <a:spLocks noGrp="1"/>
          </p:cNvSpPr>
          <p:nvPr>
            <p:ph type="ftr" sz="quarter" idx="11"/>
          </p:nvPr>
        </p:nvSpPr>
        <p:spPr>
          <a:xfrm>
            <a:off x="914400" y="6410848"/>
            <a:ext cx="3581400" cy="365760"/>
          </a:xfrm>
        </p:spPr>
        <p:txBody>
          <a:bodyPr/>
          <a:lstStyle>
            <a:lvl1pPr>
              <a:defRPr>
                <a:solidFill>
                  <a:schemeClr val="accent1"/>
                </a:solidFill>
              </a:defRPr>
            </a:lvl1pPr>
          </a:lstStyle>
          <a:p>
            <a:r>
              <a:rPr lang="en-US" dirty="0" smtClean="0"/>
              <a:t>Washington State Board of Education</a:t>
            </a:r>
            <a:endParaRPr lang="en-US" dirty="0"/>
          </a:p>
        </p:txBody>
      </p:sp>
      <p:sp>
        <p:nvSpPr>
          <p:cNvPr id="7" name="Slide Number Placeholder 6"/>
          <p:cNvSpPr>
            <a:spLocks noGrp="1"/>
          </p:cNvSpPr>
          <p:nvPr>
            <p:ph type="sldNum" sz="quarter" idx="12"/>
          </p:nvPr>
        </p:nvSpPr>
        <p:spPr/>
        <p:txBody>
          <a:bodyPr/>
          <a:lstStyle/>
          <a:p>
            <a:fld id="{D75EE0E6-99EE-4FE0-8594-1370775B1C28}"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402778"/>
            <a:ext cx="271841" cy="271841"/>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8" name="Footer Placeholder 7"/>
          <p:cNvSpPr>
            <a:spLocks noGrp="1"/>
          </p:cNvSpPr>
          <p:nvPr>
            <p:ph type="ftr" sz="quarter" idx="11"/>
          </p:nvPr>
        </p:nvSpPr>
        <p:spPr>
          <a:xfrm>
            <a:off x="914400" y="6409944"/>
            <a:ext cx="3581400" cy="365760"/>
          </a:xfrm>
        </p:spPr>
        <p:txBody>
          <a:bodyPr/>
          <a:lstStyle>
            <a:lvl1pPr>
              <a:defRPr>
                <a:solidFill>
                  <a:schemeClr val="accent1"/>
                </a:solidFill>
              </a:defRPr>
            </a:lvl1pPr>
          </a:lstStyle>
          <a:p>
            <a:r>
              <a:rPr lang="en-US" dirty="0" smtClean="0"/>
              <a:t>Washington State Board of Education</a:t>
            </a:r>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75EE0E6-99EE-4FE0-8594-1370775B1C28}"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402778"/>
            <a:ext cx="271841" cy="271841"/>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Footer Placeholder 3"/>
          <p:cNvSpPr>
            <a:spLocks noGrp="1"/>
          </p:cNvSpPr>
          <p:nvPr>
            <p:ph type="ftr" sz="quarter" idx="11"/>
          </p:nvPr>
        </p:nvSpPr>
        <p:spPr>
          <a:xfrm>
            <a:off x="914400" y="6410848"/>
            <a:ext cx="3581400" cy="365760"/>
          </a:xfrm>
        </p:spPr>
        <p:txBody>
          <a:bodyPr/>
          <a:lstStyle>
            <a:lvl1pPr>
              <a:defRPr>
                <a:solidFill>
                  <a:schemeClr val="accent1"/>
                </a:solidFill>
              </a:defRPr>
            </a:lvl1pPr>
          </a:lstStyle>
          <a:p>
            <a:r>
              <a:rPr lang="en-US" dirty="0" smtClean="0"/>
              <a:t>Washington State Board of Education</a:t>
            </a:r>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D75EE0E6-99EE-4FE0-8594-1370775B1C28}"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402778"/>
            <a:ext cx="271841" cy="271841"/>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Footer Placeholder 2"/>
          <p:cNvSpPr>
            <a:spLocks noGrp="1"/>
          </p:cNvSpPr>
          <p:nvPr>
            <p:ph type="ftr" sz="quarter" idx="11"/>
          </p:nvPr>
        </p:nvSpPr>
        <p:spPr>
          <a:xfrm>
            <a:off x="914400" y="6410848"/>
            <a:ext cx="3581400" cy="365760"/>
          </a:xfrm>
        </p:spPr>
        <p:txBody>
          <a:bodyPr/>
          <a:lstStyle>
            <a:lvl1pPr>
              <a:defRPr>
                <a:solidFill>
                  <a:schemeClr val="accent1"/>
                </a:solidFill>
              </a:defRPr>
            </a:lvl1pPr>
          </a:lstStyle>
          <a:p>
            <a:r>
              <a:rPr lang="en-US" dirty="0" smtClean="0"/>
              <a:t>Washington State Board of Education</a:t>
            </a:r>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75EE0E6-99EE-4FE0-8594-1370775B1C28}" type="slidenum">
              <a:rPr lang="en-US" smtClean="0"/>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402778"/>
            <a:ext cx="271841" cy="271841"/>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75EE0E6-99EE-4FE0-8594-1370775B1C28}"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Footer Placeholder 5"/>
          <p:cNvSpPr>
            <a:spLocks noGrp="1"/>
          </p:cNvSpPr>
          <p:nvPr>
            <p:ph type="ftr" sz="quarter" idx="11"/>
          </p:nvPr>
        </p:nvSpPr>
        <p:spPr>
          <a:xfrm>
            <a:off x="883920" y="6410848"/>
            <a:ext cx="3383280" cy="365760"/>
          </a:xfrm>
        </p:spPr>
        <p:txBody>
          <a:bodyPr/>
          <a:lstStyle>
            <a:lvl1pPr>
              <a:defRPr>
                <a:solidFill>
                  <a:schemeClr val="accent1"/>
                </a:solidFill>
              </a:defRPr>
            </a:lvl1pPr>
          </a:lstStyle>
          <a:p>
            <a:r>
              <a:rPr lang="en-US" dirty="0" smtClean="0"/>
              <a:t>Washington State Board of Education</a:t>
            </a: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402778"/>
            <a:ext cx="271841" cy="271841"/>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D75EE0E6-99EE-4FE0-8594-1370775B1C28}"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Footer Placeholder 5"/>
          <p:cNvSpPr>
            <a:spLocks noGrp="1"/>
          </p:cNvSpPr>
          <p:nvPr>
            <p:ph type="ftr" sz="quarter" idx="11"/>
          </p:nvPr>
        </p:nvSpPr>
        <p:spPr>
          <a:xfrm>
            <a:off x="911352" y="6410848"/>
            <a:ext cx="3584448" cy="365760"/>
          </a:xfrm>
        </p:spPr>
        <p:txBody>
          <a:bodyPr/>
          <a:lstStyle>
            <a:lvl1pPr>
              <a:defRPr>
                <a:solidFill>
                  <a:schemeClr val="accent1"/>
                </a:solidFill>
              </a:defRPr>
            </a:lvl1pPr>
          </a:lstStyle>
          <a:p>
            <a:r>
              <a:rPr lang="en-US" dirty="0" smtClean="0"/>
              <a:t>Washington State Board of Education</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402778"/>
            <a:ext cx="271841" cy="271841"/>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userDrawn="1"/>
        </p:nvSpPr>
        <p:spPr bwMode="auto">
          <a:xfrm>
            <a:off x="149352" y="6388385"/>
            <a:ext cx="8833104" cy="317215"/>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Footer Placeholder 2"/>
          <p:cNvSpPr>
            <a:spLocks noGrp="1"/>
          </p:cNvSpPr>
          <p:nvPr>
            <p:ph type="ftr" sz="quarter" idx="3"/>
          </p:nvPr>
        </p:nvSpPr>
        <p:spPr>
          <a:xfrm>
            <a:off x="914400" y="6410848"/>
            <a:ext cx="3581400" cy="365760"/>
          </a:xfrm>
          <a:prstGeom prst="rect">
            <a:avLst/>
          </a:prstGeom>
        </p:spPr>
        <p:txBody>
          <a:bodyPr vert="horz"/>
          <a:lstStyle>
            <a:lvl1pPr algn="l" eaLnBrk="1" latinLnBrk="0" hangingPunct="1">
              <a:defRPr kumimoji="0" sz="1200">
                <a:solidFill>
                  <a:schemeClr val="accent1"/>
                </a:solidFill>
              </a:defRPr>
            </a:lvl1pPr>
          </a:lstStyle>
          <a:p>
            <a:r>
              <a:rPr lang="en-US" dirty="0" smtClean="0"/>
              <a:t>Washington State Board of Education</a:t>
            </a:r>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5EE0E6-99EE-4FE0-8594-1370775B1C28}"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pic>
        <p:nvPicPr>
          <p:cNvPr id="20" name="Picture 1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3400" y="6402778"/>
            <a:ext cx="271841" cy="271841"/>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sldNum="0" hdr="0" dt="0"/>
  <p:txStyles>
    <p:titleStyle>
      <a:lvl1pPr algn="ctr" rtl="0" eaLnBrk="1" latinLnBrk="0" hangingPunct="1">
        <a:spcBef>
          <a:spcPct val="0"/>
        </a:spcBef>
        <a:buNone/>
        <a:defRPr kumimoji="0" sz="3300" kern="1200">
          <a:solidFill>
            <a:schemeClr val="accent3">
              <a:shade val="75000"/>
            </a:schemeClr>
          </a:solidFill>
          <a:latin typeface="Arial" panose="020B0604020202020204" pitchFamily="34" charset="0"/>
          <a:ea typeface="+mj-ea"/>
          <a:cs typeface="Arial" panose="020B0604020202020204" pitchFamily="34" charset="0"/>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Arial" panose="020B0604020202020204" pitchFamily="34" charset="0"/>
          <a:ea typeface="+mn-ea"/>
          <a:cs typeface="Arial" panose="020B0604020202020204" pitchFamily="34" charset="0"/>
        </a:defRPr>
      </a:lvl1pPr>
      <a:lvl2pPr marL="548640" indent="-274320" algn="l" rtl="0" eaLnBrk="1" latinLnBrk="0" hangingPunct="1">
        <a:spcBef>
          <a:spcPct val="20000"/>
        </a:spcBef>
        <a:buClr>
          <a:schemeClr val="accent3"/>
        </a:buClr>
        <a:buSzPct val="70000"/>
        <a:buFont typeface="Wingdings 2" panose="05020102010507070707" pitchFamily="18" charset="2"/>
        <a:buChar char=""/>
        <a:defRPr kumimoji="0" sz="2200" kern="1200">
          <a:solidFill>
            <a:schemeClr val="tx2"/>
          </a:solidFill>
          <a:latin typeface="Arial" panose="020B0604020202020204" pitchFamily="34" charset="0"/>
          <a:ea typeface="+mn-ea"/>
          <a:cs typeface="Arial" panose="020B0604020202020204" pitchFamily="34" charset="0"/>
        </a:defRPr>
      </a:lvl2pPr>
      <a:lvl3pPr marL="822960" indent="-228600" algn="l" rtl="0" eaLnBrk="1" latinLnBrk="0" hangingPunct="1">
        <a:spcBef>
          <a:spcPct val="20000"/>
        </a:spcBef>
        <a:buClr>
          <a:schemeClr val="accent6"/>
        </a:buClr>
        <a:buSzPct val="75000"/>
        <a:buFont typeface="Wingdings" panose="05000000000000000000" pitchFamily="2" charset="2"/>
        <a:buChar char="§"/>
        <a:defRPr kumimoji="0" sz="2000" kern="1200">
          <a:solidFill>
            <a:schemeClr val="tx1"/>
          </a:solidFill>
          <a:latin typeface="Arial" panose="020B0604020202020204" pitchFamily="34" charset="0"/>
          <a:ea typeface="+mn-ea"/>
          <a:cs typeface="Arial" panose="020B0604020202020204" pitchFamily="34" charset="0"/>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panose="020B0604020202020204" pitchFamily="34" charset="0"/>
          <a:ea typeface="+mn-ea"/>
          <a:cs typeface="Arial" panose="020B0604020202020204"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panose="020B0604020202020204" pitchFamily="34" charset="0"/>
          <a:ea typeface="+mn-ea"/>
          <a:cs typeface="Arial" panose="020B0604020202020204"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ds.ospi.k12.wa.us/WA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youtube.com/watch?v=qiMQckltv0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90600" y="2743200"/>
            <a:ext cx="7239000" cy="1371600"/>
          </a:xfrm>
        </p:spPr>
        <p:txBody>
          <a:bodyPr>
            <a:normAutofit fontScale="25000" lnSpcReduction="20000"/>
          </a:bodyPr>
          <a:lstStyle/>
          <a:p>
            <a:r>
              <a:rPr lang="en-US" sz="6400" dirty="0" smtClean="0"/>
              <a:t>WA </a:t>
            </a:r>
            <a:r>
              <a:rPr lang="en-US" sz="6400" dirty="0"/>
              <a:t>State Leadership and Assistance for Science Education Reform </a:t>
            </a:r>
            <a:r>
              <a:rPr lang="en-US" sz="6400" dirty="0" smtClean="0"/>
              <a:t>Advisory </a:t>
            </a:r>
            <a:r>
              <a:rPr lang="en-US" sz="6400" dirty="0"/>
              <a:t>Board</a:t>
            </a:r>
            <a:endParaRPr lang="en-US" sz="6400" dirty="0" smtClean="0"/>
          </a:p>
          <a:p>
            <a:endParaRPr lang="en-US" dirty="0"/>
          </a:p>
          <a:p>
            <a:endParaRPr lang="en-US" dirty="0" smtClean="0"/>
          </a:p>
          <a:p>
            <a:endParaRPr lang="en-US" dirty="0"/>
          </a:p>
          <a:p>
            <a:endParaRPr lang="en-US" sz="3600" dirty="0" smtClean="0"/>
          </a:p>
          <a:p>
            <a:r>
              <a:rPr lang="en-US" sz="6400" dirty="0" smtClean="0"/>
              <a:t>Ben </a:t>
            </a:r>
            <a:r>
              <a:rPr lang="en-US" sz="6400" dirty="0" smtClean="0"/>
              <a:t>Rarick</a:t>
            </a:r>
            <a:r>
              <a:rPr lang="en-US" sz="3600" dirty="0" smtClean="0"/>
              <a:t>,</a:t>
            </a:r>
          </a:p>
          <a:p>
            <a:r>
              <a:rPr lang="en-US" sz="3600" dirty="0" smtClean="0"/>
              <a:t>Executive </a:t>
            </a:r>
            <a:r>
              <a:rPr lang="en-US" sz="3600" dirty="0" smtClean="0"/>
              <a:t>Director</a:t>
            </a:r>
            <a:endParaRPr lang="en-US" sz="3600" dirty="0" smtClean="0"/>
          </a:p>
        </p:txBody>
      </p:sp>
      <p:sp>
        <p:nvSpPr>
          <p:cNvPr id="3" name="Title 2"/>
          <p:cNvSpPr>
            <a:spLocks noGrp="1"/>
          </p:cNvSpPr>
          <p:nvPr>
            <p:ph type="ctrTitle"/>
          </p:nvPr>
        </p:nvSpPr>
        <p:spPr>
          <a:xfrm>
            <a:off x="457200" y="381000"/>
            <a:ext cx="8229600" cy="1752600"/>
          </a:xfrm>
        </p:spPr>
        <p:txBody>
          <a:bodyPr anchor="ctr">
            <a:normAutofit/>
          </a:bodyPr>
          <a:lstStyle/>
          <a:p>
            <a:r>
              <a:rPr lang="en-US" sz="2800" dirty="0" smtClean="0"/>
              <a:t>Advancing Science Education through a College &amp; Career-Ready High School Diploma Framework</a:t>
            </a:r>
            <a:endParaRPr lang="en-US" sz="2800" dirty="0"/>
          </a:p>
        </p:txBody>
      </p:sp>
    </p:spTree>
    <p:extLst>
      <p:ext uri="{BB962C8B-B14F-4D97-AF65-F5344CB8AC3E}">
        <p14:creationId xmlns:p14="http://schemas.microsoft.com/office/powerpoint/2010/main" val="3131845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State Policy Leverage Local Change?</a:t>
            </a:r>
            <a:endParaRPr lang="en-US" dirty="0"/>
          </a:p>
        </p:txBody>
      </p:sp>
      <p:sp>
        <p:nvSpPr>
          <p:cNvPr id="3" name="Footer Placeholder 2"/>
          <p:cNvSpPr>
            <a:spLocks noGrp="1"/>
          </p:cNvSpPr>
          <p:nvPr>
            <p:ph type="ftr" sz="quarter" idx="11"/>
          </p:nvPr>
        </p:nvSpPr>
        <p:spPr/>
        <p:txBody>
          <a:bodyPr/>
          <a:lstStyle/>
          <a:p>
            <a:r>
              <a:rPr lang="en-US" smtClean="0"/>
              <a:t>Washington State Board of Education</a:t>
            </a:r>
            <a:endParaRPr lang="en-US" dirty="0"/>
          </a:p>
        </p:txBody>
      </p:sp>
      <p:pic>
        <p:nvPicPr>
          <p:cNvPr id="1027"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534400" cy="2072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4614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State Policy Leverage Local Change?</a:t>
            </a:r>
            <a:endParaRPr lang="en-US" dirty="0"/>
          </a:p>
        </p:txBody>
      </p:sp>
      <p:sp>
        <p:nvSpPr>
          <p:cNvPr id="3" name="Footer Placeholder 2"/>
          <p:cNvSpPr>
            <a:spLocks noGrp="1"/>
          </p:cNvSpPr>
          <p:nvPr>
            <p:ph type="ftr" sz="quarter" idx="11"/>
          </p:nvPr>
        </p:nvSpPr>
        <p:spPr/>
        <p:txBody>
          <a:bodyPr/>
          <a:lstStyle/>
          <a:p>
            <a:r>
              <a:rPr lang="en-US" dirty="0" smtClean="0"/>
              <a:t>Washington State Board of Education</a:t>
            </a:r>
            <a:endParaRPr lang="en-US" dirty="0"/>
          </a:p>
        </p:txBody>
      </p:sp>
      <p:sp>
        <p:nvSpPr>
          <p:cNvPr id="8" name="Title 1"/>
          <p:cNvSpPr txBox="1">
            <a:spLocks/>
          </p:cNvSpPr>
          <p:nvPr/>
        </p:nvSpPr>
        <p:spPr>
          <a:xfrm>
            <a:off x="304170" y="1752600"/>
            <a:ext cx="8534400" cy="2362200"/>
          </a:xfrm>
          <a:prstGeom prst="rect">
            <a:avLst/>
          </a:prstGeom>
        </p:spPr>
        <p:txBody>
          <a:bodyPr vert="horz" anchor="t">
            <a:noAutofit/>
          </a:bodyPr>
          <a:lstStyle>
            <a:lvl1pPr algn="ctr" rtl="0" eaLnBrk="1" latinLnBrk="0" hangingPunct="1">
              <a:spcBef>
                <a:spcPct val="0"/>
              </a:spcBef>
              <a:buNone/>
              <a:defRPr kumimoji="0" sz="3300" kern="1200">
                <a:solidFill>
                  <a:schemeClr val="accent3">
                    <a:shade val="75000"/>
                  </a:schemeClr>
                </a:solidFill>
                <a:latin typeface="Arial" panose="020B0604020202020204" pitchFamily="34" charset="0"/>
                <a:ea typeface="+mj-ea"/>
                <a:cs typeface="Arial" panose="020B0604020202020204" pitchFamily="34" charset="0"/>
              </a:defRPr>
            </a:lvl1pPr>
          </a:lstStyle>
          <a:p>
            <a:pPr marL="457200" indent="-457200" algn="l">
              <a:buFont typeface="Arial" panose="020B0604020202020204" pitchFamily="34" charset="0"/>
              <a:buChar char="•"/>
            </a:pPr>
            <a:r>
              <a:rPr lang="en-US" sz="2400" b="1" dirty="0" smtClean="0"/>
              <a:t>The Power of Advocacy</a:t>
            </a:r>
          </a:p>
          <a:p>
            <a:pPr marL="457200" indent="-457200" algn="l">
              <a:buFont typeface="Arial" panose="020B0604020202020204" pitchFamily="34" charset="0"/>
              <a:buChar char="•"/>
            </a:pPr>
            <a:endParaRPr lang="en-US" sz="2400" b="1" dirty="0" smtClean="0"/>
          </a:p>
          <a:p>
            <a:pPr marL="457200" indent="-457200" algn="l">
              <a:buFont typeface="Arial" panose="020B0604020202020204" pitchFamily="34" charset="0"/>
              <a:buChar char="•"/>
            </a:pPr>
            <a:r>
              <a:rPr lang="en-US" sz="2400" b="1" dirty="0" smtClean="0"/>
              <a:t>The Power of Measurement </a:t>
            </a:r>
          </a:p>
          <a:p>
            <a:pPr marL="457200" indent="-457200" algn="l">
              <a:buFont typeface="Arial" panose="020B0604020202020204" pitchFamily="34" charset="0"/>
              <a:buChar char="•"/>
            </a:pPr>
            <a:endParaRPr lang="en-US" sz="2400" b="1" dirty="0" smtClean="0"/>
          </a:p>
          <a:p>
            <a:pPr marL="457200" indent="-457200" algn="l">
              <a:buFont typeface="Arial" panose="020B0604020202020204" pitchFamily="34" charset="0"/>
              <a:buChar char="•"/>
            </a:pPr>
            <a:r>
              <a:rPr lang="en-US" sz="2400" b="1" dirty="0" smtClean="0"/>
              <a:t>The Power of Expectations</a:t>
            </a:r>
          </a:p>
          <a:p>
            <a:pPr marL="457200" indent="-457200" algn="l">
              <a:buFont typeface="Arial" panose="020B0604020202020204" pitchFamily="34" charset="0"/>
              <a:buChar char="•"/>
            </a:pPr>
            <a:endParaRPr lang="en-US" sz="2400" b="1" dirty="0" smtClean="0"/>
          </a:p>
          <a:p>
            <a:pPr marL="457200" indent="-457200" algn="l">
              <a:buFont typeface="Arial" panose="020B0604020202020204" pitchFamily="34" charset="0"/>
              <a:buChar char="•"/>
            </a:pPr>
            <a:r>
              <a:rPr lang="en-US" sz="2400" b="1" dirty="0" smtClean="0"/>
              <a:t>The Power of “Permission”</a:t>
            </a:r>
          </a:p>
          <a:p>
            <a:pPr marL="457200" indent="-457200" algn="l">
              <a:buFont typeface="Arial" panose="020B0604020202020204" pitchFamily="34" charset="0"/>
              <a:buChar char="•"/>
            </a:pPr>
            <a:endParaRPr lang="en-US" sz="2400" b="1" dirty="0"/>
          </a:p>
          <a:p>
            <a:pPr marL="457200" indent="-457200" algn="l">
              <a:buFont typeface="Arial" panose="020B0604020202020204" pitchFamily="34" charset="0"/>
              <a:buChar char="•"/>
            </a:pPr>
            <a:r>
              <a:rPr lang="en-US" sz="2400" b="1" dirty="0" smtClean="0"/>
              <a:t>The Power of Incentives</a:t>
            </a:r>
          </a:p>
        </p:txBody>
      </p:sp>
    </p:spTree>
    <p:extLst>
      <p:ext uri="{BB962C8B-B14F-4D97-AF65-F5344CB8AC3E}">
        <p14:creationId xmlns:p14="http://schemas.microsoft.com/office/powerpoint/2010/main" val="175847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Ask of You</a:t>
            </a:r>
            <a:endParaRPr lang="en-US" dirty="0"/>
          </a:p>
        </p:txBody>
      </p:sp>
      <p:sp>
        <p:nvSpPr>
          <p:cNvPr id="3" name="Footer Placeholder 2"/>
          <p:cNvSpPr>
            <a:spLocks noGrp="1"/>
          </p:cNvSpPr>
          <p:nvPr>
            <p:ph type="ftr" sz="quarter" idx="11"/>
          </p:nvPr>
        </p:nvSpPr>
        <p:spPr/>
        <p:txBody>
          <a:bodyPr/>
          <a:lstStyle/>
          <a:p>
            <a:r>
              <a:rPr lang="en-US" dirty="0" smtClean="0"/>
              <a:t>Washington State Board of Education</a:t>
            </a:r>
            <a:endParaRPr lang="en-US" dirty="0"/>
          </a:p>
        </p:txBody>
      </p:sp>
      <p:sp>
        <p:nvSpPr>
          <p:cNvPr id="8" name="Title 1"/>
          <p:cNvSpPr txBox="1">
            <a:spLocks/>
          </p:cNvSpPr>
          <p:nvPr/>
        </p:nvSpPr>
        <p:spPr>
          <a:xfrm>
            <a:off x="304170" y="1676400"/>
            <a:ext cx="8534400" cy="2362200"/>
          </a:xfrm>
          <a:prstGeom prst="rect">
            <a:avLst/>
          </a:prstGeom>
        </p:spPr>
        <p:txBody>
          <a:bodyPr vert="horz" anchor="t">
            <a:noAutofit/>
          </a:bodyPr>
          <a:lstStyle>
            <a:lvl1pPr algn="ctr" rtl="0" eaLnBrk="1" latinLnBrk="0" hangingPunct="1">
              <a:spcBef>
                <a:spcPct val="0"/>
              </a:spcBef>
              <a:buNone/>
              <a:defRPr kumimoji="0" sz="3300" kern="1200">
                <a:solidFill>
                  <a:schemeClr val="accent3">
                    <a:shade val="75000"/>
                  </a:schemeClr>
                </a:solidFill>
                <a:latin typeface="Arial" panose="020B0604020202020204" pitchFamily="34" charset="0"/>
                <a:ea typeface="+mj-ea"/>
                <a:cs typeface="Arial" panose="020B0604020202020204" pitchFamily="34" charset="0"/>
              </a:defRPr>
            </a:lvl1pPr>
          </a:lstStyle>
          <a:p>
            <a:pPr marL="457200" indent="-457200" algn="l">
              <a:buFont typeface="Arial" panose="020B0604020202020204" pitchFamily="34" charset="0"/>
              <a:buChar char="•"/>
            </a:pPr>
            <a:r>
              <a:rPr lang="en-US" sz="2400" b="1" dirty="0" smtClean="0"/>
              <a:t>Stick up for High Standards – Be a Vocal Advocate</a:t>
            </a:r>
          </a:p>
          <a:p>
            <a:pPr marL="457200" indent="-457200" algn="l">
              <a:buFont typeface="Arial" panose="020B0604020202020204" pitchFamily="34" charset="0"/>
              <a:buChar char="•"/>
            </a:pPr>
            <a:endParaRPr lang="en-US" sz="2400" b="1" dirty="0" smtClean="0"/>
          </a:p>
          <a:p>
            <a:pPr marL="457200" indent="-457200" algn="l">
              <a:buFont typeface="Arial" panose="020B0604020202020204" pitchFamily="34" charset="0"/>
              <a:buChar char="•"/>
            </a:pPr>
            <a:r>
              <a:rPr lang="en-US" sz="2400" b="1" dirty="0" smtClean="0"/>
              <a:t>Be Vigilante About How State Policies Are Applied Locally</a:t>
            </a:r>
          </a:p>
          <a:p>
            <a:pPr marL="914400" lvl="1" indent="-457200">
              <a:buFont typeface="Arial" panose="020B0604020202020204" pitchFamily="34" charset="0"/>
              <a:buChar char="•"/>
            </a:pPr>
            <a:r>
              <a:rPr lang="en-US" b="1" dirty="0">
                <a:solidFill>
                  <a:schemeClr val="accent3">
                    <a:shade val="75000"/>
                  </a:schemeClr>
                </a:solidFill>
                <a:latin typeface="Arial" panose="020B0604020202020204" pitchFamily="34" charset="0"/>
                <a:ea typeface="+mj-ea"/>
                <a:cs typeface="Arial" panose="020B0604020202020204" pitchFamily="34" charset="0"/>
              </a:rPr>
              <a:t>Are we maintaining fidelity to the mission?</a:t>
            </a:r>
          </a:p>
          <a:p>
            <a:pPr marL="914400" lvl="1" indent="-457200">
              <a:buFont typeface="Arial" panose="020B0604020202020204" pitchFamily="34" charset="0"/>
              <a:buChar char="•"/>
            </a:pPr>
            <a:r>
              <a:rPr lang="en-US" b="1" dirty="0">
                <a:solidFill>
                  <a:schemeClr val="accent3">
                    <a:shade val="75000"/>
                  </a:schemeClr>
                </a:solidFill>
                <a:latin typeface="Arial" panose="020B0604020202020204" pitchFamily="34" charset="0"/>
                <a:ea typeface="+mj-ea"/>
                <a:cs typeface="Arial" panose="020B0604020202020204" pitchFamily="34" charset="0"/>
              </a:rPr>
              <a:t>Are we exercising flexibility to help kids or accommodate adults?</a:t>
            </a:r>
          </a:p>
          <a:p>
            <a:pPr marL="457200" indent="-457200" algn="l">
              <a:buFont typeface="Arial" panose="020B0604020202020204" pitchFamily="34" charset="0"/>
              <a:buChar char="•"/>
            </a:pPr>
            <a:endParaRPr lang="en-US" sz="2400" b="1" dirty="0" smtClean="0"/>
          </a:p>
          <a:p>
            <a:pPr marL="457200" indent="-457200" algn="l">
              <a:buFont typeface="Arial" panose="020B0604020202020204" pitchFamily="34" charset="0"/>
              <a:buChar char="•"/>
            </a:pPr>
            <a:r>
              <a:rPr lang="en-US" sz="2400" b="1" dirty="0" smtClean="0"/>
              <a:t>Find ways to engage and galvanize parents – they are our best allies in this effort.</a:t>
            </a:r>
          </a:p>
          <a:p>
            <a:pPr marL="457200" indent="-457200" algn="l">
              <a:buFont typeface="Arial" panose="020B0604020202020204" pitchFamily="34" charset="0"/>
              <a:buChar char="•"/>
            </a:pPr>
            <a:endParaRPr lang="en-US" sz="2400" b="1" dirty="0"/>
          </a:p>
          <a:p>
            <a:pPr marL="457200" indent="-457200" algn="l">
              <a:buFont typeface="Arial" panose="020B0604020202020204" pitchFamily="34" charset="0"/>
              <a:buChar char="•"/>
            </a:pPr>
            <a:r>
              <a:rPr lang="en-US" sz="2400" b="1" dirty="0" smtClean="0"/>
              <a:t>Be patient through the transition to career and college-ready standards; don’t let perfect be the enemy of better.</a:t>
            </a:r>
          </a:p>
        </p:txBody>
      </p:sp>
    </p:spTree>
    <p:extLst>
      <p:ext uri="{BB962C8B-B14F-4D97-AF65-F5344CB8AC3E}">
        <p14:creationId xmlns:p14="http://schemas.microsoft.com/office/powerpoint/2010/main" val="3731579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988939" y="1524000"/>
            <a:ext cx="7089282" cy="479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8548" y="304800"/>
            <a:ext cx="8534400" cy="758952"/>
          </a:xfrm>
        </p:spPr>
        <p:txBody>
          <a:bodyPr>
            <a:normAutofit fontScale="90000"/>
          </a:bodyPr>
          <a:lstStyle/>
          <a:p>
            <a:r>
              <a:rPr lang="en-US" dirty="0" smtClean="0"/>
              <a:t>Achievement Index </a:t>
            </a:r>
            <a:br>
              <a:rPr lang="en-US" dirty="0" smtClean="0"/>
            </a:br>
            <a:r>
              <a:rPr lang="en-US" sz="2700" dirty="0" smtClean="0"/>
              <a:t>Includes Science Achievement</a:t>
            </a:r>
            <a:endParaRPr lang="en-US" sz="2700" dirty="0"/>
          </a:p>
        </p:txBody>
      </p:sp>
      <p:sp>
        <p:nvSpPr>
          <p:cNvPr id="3" name="Footer Placeholder 2"/>
          <p:cNvSpPr>
            <a:spLocks noGrp="1"/>
          </p:cNvSpPr>
          <p:nvPr>
            <p:ph type="ftr" sz="quarter" idx="11"/>
          </p:nvPr>
        </p:nvSpPr>
        <p:spPr/>
        <p:txBody>
          <a:bodyPr/>
          <a:lstStyle/>
          <a:p>
            <a:r>
              <a:rPr lang="en-US" dirty="0" smtClean="0"/>
              <a:t>Washington State Board of Education</a:t>
            </a:r>
            <a:endParaRPr lang="en-US" dirty="0"/>
          </a:p>
        </p:txBody>
      </p:sp>
      <p:sp>
        <p:nvSpPr>
          <p:cNvPr id="6" name="Rectangle 5"/>
          <p:cNvSpPr/>
          <p:nvPr/>
        </p:nvSpPr>
        <p:spPr>
          <a:xfrm>
            <a:off x="6477000" y="4648200"/>
            <a:ext cx="2362200" cy="533400"/>
          </a:xfrm>
          <a:prstGeom prst="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u="sng" dirty="0">
                <a:solidFill>
                  <a:srgbClr val="00B050"/>
                </a:solidFill>
                <a:hlinkClick r:id="rId4"/>
              </a:rPr>
              <a:t>https://eds.ospi.k12.wa.us/WAI</a:t>
            </a:r>
            <a:endParaRPr lang="en-US" sz="1200" dirty="0">
              <a:solidFill>
                <a:srgbClr val="00B050"/>
              </a:solidFill>
            </a:endParaRPr>
          </a:p>
        </p:txBody>
      </p:sp>
      <p:sp>
        <p:nvSpPr>
          <p:cNvPr id="5" name="Rectangle 4"/>
          <p:cNvSpPr/>
          <p:nvPr/>
        </p:nvSpPr>
        <p:spPr>
          <a:xfrm>
            <a:off x="4533580" y="2322499"/>
            <a:ext cx="1105220" cy="77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120333" y="2324100"/>
            <a:ext cx="914400" cy="76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667000" y="3048000"/>
            <a:ext cx="1219200" cy="7780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727192" y="2618652"/>
            <a:ext cx="1105220" cy="7780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743200" y="2742354"/>
            <a:ext cx="536602" cy="8732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4114800" y="4495800"/>
            <a:ext cx="1066800" cy="533400"/>
          </a:xfrm>
          <a:prstGeom prst="ellipse">
            <a:avLst/>
          </a:prstGeom>
          <a:no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4797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Disaggregated Subgroup </a:t>
            </a:r>
            <a:r>
              <a:rPr lang="en-US" dirty="0" smtClean="0"/>
              <a:t>Performance</a:t>
            </a:r>
            <a:br>
              <a:rPr lang="en-US" dirty="0" smtClean="0"/>
            </a:br>
            <a:r>
              <a:rPr lang="en-US" sz="2700" dirty="0" smtClean="0"/>
              <a:t>Where are our Achievement gaps in science?</a:t>
            </a:r>
            <a:endParaRPr lang="en-US" sz="2700" dirty="0"/>
          </a:p>
        </p:txBody>
      </p:sp>
      <p:sp>
        <p:nvSpPr>
          <p:cNvPr id="3" name="Footer Placeholder 2"/>
          <p:cNvSpPr>
            <a:spLocks noGrp="1"/>
          </p:cNvSpPr>
          <p:nvPr>
            <p:ph type="ftr" sz="quarter" idx="11"/>
          </p:nvPr>
        </p:nvSpPr>
        <p:spPr/>
        <p:txBody>
          <a:bodyPr/>
          <a:lstStyle/>
          <a:p>
            <a:r>
              <a:rPr lang="en-US" dirty="0" smtClean="0"/>
              <a:t>Washington State Board of Education</a:t>
            </a:r>
            <a:endParaRPr lang="en-US" dirty="0"/>
          </a:p>
        </p:txBody>
      </p:sp>
      <p:pic>
        <p:nvPicPr>
          <p:cNvPr id="5"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01625" y="1572406"/>
            <a:ext cx="8504238" cy="448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600200" y="3125801"/>
            <a:ext cx="1219200" cy="778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625600" y="2743200"/>
            <a:ext cx="1219200" cy="778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676400" y="2813050"/>
            <a:ext cx="533400" cy="1345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120333" y="2324100"/>
            <a:ext cx="9144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272733" y="2476500"/>
            <a:ext cx="9144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124200" y="2514600"/>
            <a:ext cx="9144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419600" y="2512737"/>
            <a:ext cx="9144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4876799" y="4572000"/>
            <a:ext cx="685801" cy="914400"/>
          </a:xfrm>
          <a:prstGeom prst="ellipse">
            <a:avLst/>
          </a:prstGeom>
          <a:no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136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Washington State Board of Education</a:t>
            </a:r>
            <a:endParaRPr lang="en-US" dirty="0"/>
          </a:p>
        </p:txBody>
      </p:sp>
      <p:pic>
        <p:nvPicPr>
          <p:cNvPr id="5" name="Picture 4"/>
          <p:cNvPicPr>
            <a:picLocks noChangeAspect="1"/>
          </p:cNvPicPr>
          <p:nvPr/>
        </p:nvPicPr>
        <p:blipFill>
          <a:blip r:embed="rId2"/>
          <a:stretch>
            <a:fillRect/>
          </a:stretch>
        </p:blipFill>
        <p:spPr>
          <a:xfrm>
            <a:off x="6248400" y="1527313"/>
            <a:ext cx="2581275" cy="2484709"/>
          </a:xfrm>
          <a:prstGeom prst="rect">
            <a:avLst/>
          </a:prstGeom>
        </p:spPr>
      </p:pic>
      <p:pic>
        <p:nvPicPr>
          <p:cNvPr id="6" name="Picture 5"/>
          <p:cNvPicPr>
            <a:picLocks noChangeAspect="1"/>
          </p:cNvPicPr>
          <p:nvPr/>
        </p:nvPicPr>
        <p:blipFill>
          <a:blip r:embed="rId3"/>
          <a:stretch>
            <a:fillRect/>
          </a:stretch>
        </p:blipFill>
        <p:spPr>
          <a:xfrm>
            <a:off x="457200" y="1527313"/>
            <a:ext cx="2646851" cy="2521153"/>
          </a:xfrm>
          <a:prstGeom prst="rect">
            <a:avLst/>
          </a:prstGeom>
        </p:spPr>
      </p:pic>
      <p:pic>
        <p:nvPicPr>
          <p:cNvPr id="7" name="Picture 6"/>
          <p:cNvPicPr>
            <a:picLocks noChangeAspect="1"/>
          </p:cNvPicPr>
          <p:nvPr/>
        </p:nvPicPr>
        <p:blipFill>
          <a:blip r:embed="rId4"/>
          <a:stretch>
            <a:fillRect/>
          </a:stretch>
        </p:blipFill>
        <p:spPr>
          <a:xfrm>
            <a:off x="1143000" y="4230510"/>
            <a:ext cx="7186612" cy="2071179"/>
          </a:xfrm>
          <a:prstGeom prst="rect">
            <a:avLst/>
          </a:prstGeom>
        </p:spPr>
      </p:pic>
      <p:pic>
        <p:nvPicPr>
          <p:cNvPr id="8" name="Picture 7"/>
          <p:cNvPicPr>
            <a:picLocks noChangeAspect="1"/>
          </p:cNvPicPr>
          <p:nvPr/>
        </p:nvPicPr>
        <p:blipFill>
          <a:blip r:embed="rId5"/>
          <a:stretch>
            <a:fillRect/>
          </a:stretch>
        </p:blipFill>
        <p:spPr>
          <a:xfrm>
            <a:off x="1600200" y="228600"/>
            <a:ext cx="6096000" cy="722244"/>
          </a:xfrm>
          <a:prstGeom prst="rect">
            <a:avLst/>
          </a:prstGeom>
        </p:spPr>
      </p:pic>
      <p:sp>
        <p:nvSpPr>
          <p:cNvPr id="10" name="TextBox 9"/>
          <p:cNvSpPr txBox="1"/>
          <p:nvPr/>
        </p:nvSpPr>
        <p:spPr>
          <a:xfrm rot="20406423">
            <a:off x="3429000" y="2055438"/>
            <a:ext cx="2438400" cy="1200329"/>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Bauhaus 93" panose="04030905020B02020C02" pitchFamily="82" charset="0"/>
              </a:rPr>
              <a:t>Web Site Resources Available to You</a:t>
            </a:r>
            <a:endParaRPr lang="en-US" sz="2400" dirty="0">
              <a:effectLst>
                <a:outerShdw blurRad="38100" dist="38100" dir="2700000" algn="tl">
                  <a:srgbClr val="000000">
                    <a:alpha val="43137"/>
                  </a:srgbClr>
                </a:outerShdw>
              </a:effectLst>
              <a:latin typeface="Bauhaus 93" panose="04030905020B02020C02" pitchFamily="82" charset="0"/>
            </a:endParaRPr>
          </a:p>
        </p:txBody>
      </p:sp>
    </p:spTree>
    <p:extLst>
      <p:ext uri="{BB962C8B-B14F-4D97-AF65-F5344CB8AC3E}">
        <p14:creationId xmlns:p14="http://schemas.microsoft.com/office/powerpoint/2010/main" val="101306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Footer Placeholder 2"/>
          <p:cNvSpPr>
            <a:spLocks noGrp="1"/>
          </p:cNvSpPr>
          <p:nvPr>
            <p:ph type="ftr" sz="quarter" idx="11"/>
          </p:nvPr>
        </p:nvSpPr>
        <p:spPr/>
        <p:txBody>
          <a:bodyPr/>
          <a:lstStyle/>
          <a:p>
            <a:r>
              <a:rPr lang="en-US" dirty="0" smtClean="0"/>
              <a:t>Washington State Board of Education</a:t>
            </a:r>
            <a:endParaRPr lang="en-US" dirty="0"/>
          </a:p>
        </p:txBody>
      </p:sp>
      <p:sp>
        <p:nvSpPr>
          <p:cNvPr id="4" name="Content Placeholder 3"/>
          <p:cNvSpPr>
            <a:spLocks noGrp="1"/>
          </p:cNvSpPr>
          <p:nvPr>
            <p:ph sz="quarter" idx="1"/>
          </p:nvPr>
        </p:nvSpPr>
        <p:spPr/>
        <p:txBody>
          <a:bodyPr>
            <a:normAutofit lnSpcReduction="10000"/>
          </a:bodyPr>
          <a:lstStyle/>
          <a:p>
            <a:endParaRPr lang="en-US" dirty="0" smtClean="0"/>
          </a:p>
          <a:p>
            <a:r>
              <a:rPr lang="en-US" dirty="0"/>
              <a:t>W</a:t>
            </a:r>
            <a:r>
              <a:rPr lang="en-US" dirty="0" smtClean="0"/>
              <a:t>ebsite:  </a:t>
            </a:r>
            <a:r>
              <a:rPr lang="en-US" dirty="0" smtClean="0">
                <a:solidFill>
                  <a:srgbClr val="0070C0"/>
                </a:solidFill>
              </a:rPr>
              <a:t>www.SBE.wa.gov</a:t>
            </a:r>
          </a:p>
          <a:p>
            <a:pPr lvl="8"/>
            <a:endParaRPr lang="en-US" dirty="0" smtClean="0">
              <a:solidFill>
                <a:srgbClr val="0070C0"/>
              </a:solidFill>
            </a:endParaRPr>
          </a:p>
          <a:p>
            <a:r>
              <a:rPr lang="en-US" dirty="0"/>
              <a:t>Blog:  </a:t>
            </a:r>
            <a:r>
              <a:rPr lang="en-US" dirty="0">
                <a:solidFill>
                  <a:srgbClr val="0070C0"/>
                </a:solidFill>
              </a:rPr>
              <a:t>w</a:t>
            </a:r>
            <a:r>
              <a:rPr lang="en-US" dirty="0" smtClean="0">
                <a:solidFill>
                  <a:srgbClr val="0070C0"/>
                </a:solidFill>
              </a:rPr>
              <a:t>ashingtonSBE.wordpress.com</a:t>
            </a:r>
          </a:p>
          <a:p>
            <a:pPr lvl="8"/>
            <a:endParaRPr lang="en-US" dirty="0">
              <a:solidFill>
                <a:srgbClr val="0070C0"/>
              </a:solidFill>
            </a:endParaRPr>
          </a:p>
          <a:p>
            <a:r>
              <a:rPr lang="en-US" dirty="0" smtClean="0"/>
              <a:t>Facebook:  </a:t>
            </a:r>
            <a:r>
              <a:rPr lang="en-US" dirty="0" smtClean="0">
                <a:solidFill>
                  <a:srgbClr val="0070C0"/>
                </a:solidFill>
              </a:rPr>
              <a:t>www.facebook.com/washingtonSBE</a:t>
            </a:r>
            <a:r>
              <a:rPr lang="en-US" dirty="0" smtClean="0"/>
              <a:t> </a:t>
            </a:r>
          </a:p>
          <a:p>
            <a:pPr lvl="8"/>
            <a:endParaRPr lang="en-US" dirty="0" smtClean="0"/>
          </a:p>
          <a:p>
            <a:r>
              <a:rPr lang="en-US" dirty="0" smtClean="0"/>
              <a:t>Twitter:  </a:t>
            </a:r>
            <a:r>
              <a:rPr lang="en-US" dirty="0" smtClean="0">
                <a:solidFill>
                  <a:srgbClr val="0070C0"/>
                </a:solidFill>
              </a:rPr>
              <a:t>www.twitter.com/wa_SBE</a:t>
            </a:r>
            <a:r>
              <a:rPr lang="en-US" dirty="0" smtClean="0"/>
              <a:t> </a:t>
            </a:r>
          </a:p>
          <a:p>
            <a:pPr lvl="8"/>
            <a:endParaRPr lang="en-US" dirty="0" smtClean="0"/>
          </a:p>
          <a:p>
            <a:r>
              <a:rPr lang="en-US" dirty="0" smtClean="0"/>
              <a:t>Email: </a:t>
            </a:r>
            <a:r>
              <a:rPr lang="en-US" dirty="0" smtClean="0">
                <a:solidFill>
                  <a:srgbClr val="0070C0"/>
                </a:solidFill>
              </a:rPr>
              <a:t>sbe@sbe.wa.gov</a:t>
            </a:r>
          </a:p>
          <a:p>
            <a:pPr marL="2194560" lvl="8" indent="0">
              <a:buNone/>
            </a:pPr>
            <a:endParaRPr lang="en-US" dirty="0">
              <a:solidFill>
                <a:srgbClr val="0070C0"/>
              </a:solidFill>
            </a:endParaRPr>
          </a:p>
          <a:p>
            <a:r>
              <a:rPr lang="en-US" dirty="0" smtClean="0"/>
              <a:t>Phone: 360-725-6025</a:t>
            </a:r>
            <a:endParaRPr lang="en-US" dirty="0"/>
          </a:p>
        </p:txBody>
      </p:sp>
    </p:spTree>
    <p:extLst>
      <p:ext uri="{BB962C8B-B14F-4D97-AF65-F5344CB8AC3E}">
        <p14:creationId xmlns:p14="http://schemas.microsoft.com/office/powerpoint/2010/main" val="2116753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Goals for Today</a:t>
            </a:r>
            <a:endParaRPr lang="en-US" dirty="0"/>
          </a:p>
        </p:txBody>
      </p:sp>
      <p:sp>
        <p:nvSpPr>
          <p:cNvPr id="3" name="Footer Placeholder 2"/>
          <p:cNvSpPr>
            <a:spLocks noGrp="1"/>
          </p:cNvSpPr>
          <p:nvPr>
            <p:ph type="ftr" sz="quarter" idx="11"/>
          </p:nvPr>
        </p:nvSpPr>
        <p:spPr/>
        <p:txBody>
          <a:bodyPr/>
          <a:lstStyle/>
          <a:p>
            <a:r>
              <a:rPr lang="en-US" dirty="0" smtClean="0"/>
              <a:t>Washington State Board of Education</a:t>
            </a:r>
            <a:endParaRPr lang="en-US" dirty="0"/>
          </a:p>
        </p:txBody>
      </p:sp>
      <p:sp>
        <p:nvSpPr>
          <p:cNvPr id="8" name="Title 1"/>
          <p:cNvSpPr txBox="1">
            <a:spLocks/>
          </p:cNvSpPr>
          <p:nvPr/>
        </p:nvSpPr>
        <p:spPr>
          <a:xfrm>
            <a:off x="304170" y="1752600"/>
            <a:ext cx="8534400" cy="2362200"/>
          </a:xfrm>
          <a:prstGeom prst="rect">
            <a:avLst/>
          </a:prstGeom>
        </p:spPr>
        <p:txBody>
          <a:bodyPr vert="horz" anchor="t">
            <a:noAutofit/>
          </a:bodyPr>
          <a:lstStyle>
            <a:lvl1pPr algn="ctr" rtl="0" eaLnBrk="1" latinLnBrk="0" hangingPunct="1">
              <a:spcBef>
                <a:spcPct val="0"/>
              </a:spcBef>
              <a:buNone/>
              <a:defRPr kumimoji="0" sz="3300" kern="1200">
                <a:solidFill>
                  <a:schemeClr val="accent3">
                    <a:shade val="75000"/>
                  </a:schemeClr>
                </a:solidFill>
                <a:latin typeface="Arial" panose="020B0604020202020204" pitchFamily="34" charset="0"/>
                <a:ea typeface="+mj-ea"/>
                <a:cs typeface="Arial" panose="020B0604020202020204" pitchFamily="34" charset="0"/>
              </a:defRPr>
            </a:lvl1pPr>
          </a:lstStyle>
          <a:p>
            <a:pPr marL="342900" indent="-342900" algn="l">
              <a:buFont typeface="Arial" panose="020B0604020202020204" pitchFamily="34" charset="0"/>
              <a:buChar char="•"/>
            </a:pPr>
            <a:r>
              <a:rPr lang="en-US" sz="2400" dirty="0" smtClean="0"/>
              <a:t>Provide overview of some on-going efforts by SBE to strengthen course-taking and post-secondary planning.</a:t>
            </a:r>
          </a:p>
          <a:p>
            <a:pPr marL="342900" indent="-342900" algn="l">
              <a:buFont typeface="Arial" panose="020B0604020202020204" pitchFamily="34" charset="0"/>
              <a:buChar char="•"/>
            </a:pPr>
            <a:endParaRPr lang="en-US" sz="2400" dirty="0"/>
          </a:p>
          <a:p>
            <a:pPr marL="342900" indent="-342900" algn="l">
              <a:buFont typeface="Arial" panose="020B0604020202020204" pitchFamily="34" charset="0"/>
              <a:buChar char="•"/>
            </a:pPr>
            <a:r>
              <a:rPr lang="en-US" sz="2400" dirty="0" smtClean="0"/>
              <a:t>Discuss how science education fits into that larger agenda.</a:t>
            </a:r>
          </a:p>
          <a:p>
            <a:pPr marL="342900" indent="-342900" algn="l">
              <a:buFont typeface="Arial" panose="020B0604020202020204" pitchFamily="34" charset="0"/>
              <a:buChar char="•"/>
            </a:pPr>
            <a:endParaRPr lang="en-US" sz="2400" dirty="0" smtClean="0"/>
          </a:p>
          <a:p>
            <a:pPr marL="342900" indent="-342900" algn="l">
              <a:buFont typeface="Arial" panose="020B0604020202020204" pitchFamily="34" charset="0"/>
              <a:buChar char="•"/>
            </a:pPr>
            <a:r>
              <a:rPr lang="en-US" sz="2400" dirty="0" smtClean="0"/>
              <a:t>Engage in a discussion about how we can work together to advance common goals.</a:t>
            </a:r>
          </a:p>
        </p:txBody>
      </p:sp>
    </p:spTree>
    <p:extLst>
      <p:ext uri="{BB962C8B-B14F-4D97-AF65-F5344CB8AC3E}">
        <p14:creationId xmlns:p14="http://schemas.microsoft.com/office/powerpoint/2010/main" val="3427255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2800" dirty="0" smtClean="0"/>
              <a:t>Preparin</a:t>
            </a:r>
            <a:r>
              <a:rPr lang="en-US" sz="2800" dirty="0" smtClean="0"/>
              <a:t>g for a Transition in </a:t>
            </a:r>
            <a:br>
              <a:rPr lang="en-US" sz="2800" dirty="0" smtClean="0"/>
            </a:br>
            <a:r>
              <a:rPr lang="en-US" sz="2800" dirty="0" smtClean="0"/>
              <a:t>Standards &amp; Assessments</a:t>
            </a:r>
            <a:endParaRPr lang="en-US" sz="2800" dirty="0"/>
          </a:p>
        </p:txBody>
      </p:sp>
      <p:sp>
        <p:nvSpPr>
          <p:cNvPr id="3" name="Footer Placeholder 2"/>
          <p:cNvSpPr>
            <a:spLocks noGrp="1"/>
          </p:cNvSpPr>
          <p:nvPr>
            <p:ph type="ftr" sz="quarter" idx="11"/>
          </p:nvPr>
        </p:nvSpPr>
        <p:spPr/>
        <p:txBody>
          <a:bodyPr/>
          <a:lstStyle/>
          <a:p>
            <a:r>
              <a:rPr lang="en-US" smtClean="0"/>
              <a:t>Washington State Board of Education</a:t>
            </a:r>
            <a:endParaRPr lang="en-US" dirty="0"/>
          </a:p>
        </p:txBody>
      </p:sp>
      <p:pic>
        <p:nvPicPr>
          <p:cNvPr id="2050"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133600" y="1676400"/>
            <a:ext cx="487680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1"/>
          <p:cNvSpPr txBox="1">
            <a:spLocks/>
          </p:cNvSpPr>
          <p:nvPr/>
        </p:nvSpPr>
        <p:spPr>
          <a:xfrm>
            <a:off x="1219200" y="5105400"/>
            <a:ext cx="7239000" cy="13716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Arial" panose="020B0604020202020204" pitchFamily="34" charset="0"/>
                <a:ea typeface="+mn-ea"/>
                <a:cs typeface="Arial" panose="020B0604020202020204" pitchFamily="34" charset="0"/>
              </a:defRPr>
            </a:lvl1pPr>
            <a:lvl2pPr marL="548640" indent="-274320" algn="l" rtl="0" eaLnBrk="1" latinLnBrk="0" hangingPunct="1">
              <a:spcBef>
                <a:spcPct val="20000"/>
              </a:spcBef>
              <a:buClr>
                <a:schemeClr val="accent3"/>
              </a:buClr>
              <a:buSzPct val="70000"/>
              <a:buFont typeface="Wingdings 2" panose="05020102010507070707" pitchFamily="18" charset="2"/>
              <a:buChar char=""/>
              <a:defRPr kumimoji="0" sz="2200" kern="1200">
                <a:solidFill>
                  <a:schemeClr val="tx2"/>
                </a:solidFill>
                <a:latin typeface="Arial" panose="020B0604020202020204" pitchFamily="34" charset="0"/>
                <a:ea typeface="+mn-ea"/>
                <a:cs typeface="Arial" panose="020B0604020202020204" pitchFamily="34" charset="0"/>
              </a:defRPr>
            </a:lvl2pPr>
            <a:lvl3pPr marL="822960" indent="-228600" algn="l" rtl="0" eaLnBrk="1" latinLnBrk="0" hangingPunct="1">
              <a:spcBef>
                <a:spcPct val="20000"/>
              </a:spcBef>
              <a:buClr>
                <a:schemeClr val="accent6"/>
              </a:buClr>
              <a:buSzPct val="75000"/>
              <a:buFont typeface="Wingdings" panose="05000000000000000000" pitchFamily="2" charset="2"/>
              <a:buChar char="§"/>
              <a:defRPr kumimoji="0" sz="2000" kern="1200">
                <a:solidFill>
                  <a:schemeClr val="tx1"/>
                </a:solidFill>
                <a:latin typeface="Arial" panose="020B0604020202020204" pitchFamily="34" charset="0"/>
                <a:ea typeface="+mn-ea"/>
                <a:cs typeface="Arial" panose="020B0604020202020204" pitchFamily="34" charset="0"/>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panose="020B0604020202020204" pitchFamily="34" charset="0"/>
                <a:ea typeface="+mn-ea"/>
                <a:cs typeface="Arial" panose="020B0604020202020204"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panose="020B0604020202020204" pitchFamily="34" charset="0"/>
                <a:ea typeface="+mn-ea"/>
                <a:cs typeface="Arial" panose="020B0604020202020204"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endParaRPr lang="en-US" sz="3600" dirty="0" smtClean="0"/>
          </a:p>
        </p:txBody>
      </p:sp>
      <p:sp>
        <p:nvSpPr>
          <p:cNvPr id="7" name="Subtitle 1"/>
          <p:cNvSpPr txBox="1">
            <a:spLocks/>
          </p:cNvSpPr>
          <p:nvPr/>
        </p:nvSpPr>
        <p:spPr>
          <a:xfrm>
            <a:off x="990600" y="5562600"/>
            <a:ext cx="7239000" cy="6858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Arial" panose="020B0604020202020204" pitchFamily="34" charset="0"/>
                <a:ea typeface="+mn-ea"/>
                <a:cs typeface="Arial" panose="020B0604020202020204" pitchFamily="34" charset="0"/>
              </a:defRPr>
            </a:lvl1pPr>
            <a:lvl2pPr marL="548640" indent="-274320" algn="l" rtl="0" eaLnBrk="1" latinLnBrk="0" hangingPunct="1">
              <a:spcBef>
                <a:spcPct val="20000"/>
              </a:spcBef>
              <a:buClr>
                <a:schemeClr val="accent3"/>
              </a:buClr>
              <a:buSzPct val="70000"/>
              <a:buFont typeface="Wingdings 2" panose="05020102010507070707" pitchFamily="18" charset="2"/>
              <a:buChar char=""/>
              <a:defRPr kumimoji="0" sz="2200" kern="1200">
                <a:solidFill>
                  <a:schemeClr val="tx2"/>
                </a:solidFill>
                <a:latin typeface="Arial" panose="020B0604020202020204" pitchFamily="34" charset="0"/>
                <a:ea typeface="+mn-ea"/>
                <a:cs typeface="Arial" panose="020B0604020202020204" pitchFamily="34" charset="0"/>
              </a:defRPr>
            </a:lvl2pPr>
            <a:lvl3pPr marL="822960" indent="-228600" algn="l" rtl="0" eaLnBrk="1" latinLnBrk="0" hangingPunct="1">
              <a:spcBef>
                <a:spcPct val="20000"/>
              </a:spcBef>
              <a:buClr>
                <a:schemeClr val="accent6"/>
              </a:buClr>
              <a:buSzPct val="75000"/>
              <a:buFont typeface="Wingdings" panose="05000000000000000000" pitchFamily="2" charset="2"/>
              <a:buChar char="§"/>
              <a:defRPr kumimoji="0" sz="2000" kern="1200">
                <a:solidFill>
                  <a:schemeClr val="tx1"/>
                </a:solidFill>
                <a:latin typeface="Arial" panose="020B0604020202020204" pitchFamily="34" charset="0"/>
                <a:ea typeface="+mn-ea"/>
                <a:cs typeface="Arial" panose="020B0604020202020204" pitchFamily="34" charset="0"/>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panose="020B0604020202020204" pitchFamily="34" charset="0"/>
                <a:ea typeface="+mn-ea"/>
                <a:cs typeface="Arial" panose="020B0604020202020204"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panose="020B0604020202020204" pitchFamily="34" charset="0"/>
                <a:ea typeface="+mn-ea"/>
                <a:cs typeface="Arial" panose="020B0604020202020204"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3200" dirty="0" smtClean="0"/>
              <a:t>Transition Overview </a:t>
            </a:r>
            <a:r>
              <a:rPr lang="en-US" sz="3200" dirty="0" smtClean="0">
                <a:hlinkClick r:id="rId4"/>
              </a:rPr>
              <a:t>Video </a:t>
            </a:r>
            <a:endParaRPr lang="en-US" sz="3200" dirty="0" smtClean="0"/>
          </a:p>
        </p:txBody>
      </p:sp>
    </p:spTree>
    <p:extLst>
      <p:ext uri="{BB962C8B-B14F-4D97-AF65-F5344CB8AC3E}">
        <p14:creationId xmlns:p14="http://schemas.microsoft.com/office/powerpoint/2010/main" val="1371213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925" y="381000"/>
            <a:ext cx="8534400" cy="758952"/>
          </a:xfrm>
        </p:spPr>
        <p:txBody>
          <a:bodyPr>
            <a:normAutofit fontScale="90000"/>
          </a:bodyPr>
          <a:lstStyle/>
          <a:p>
            <a:r>
              <a:rPr lang="en-US" dirty="0" smtClean="0"/>
              <a:t>4 Science Policy Issues as Part of the Career and College-Readiness Agenda</a:t>
            </a:r>
            <a:endParaRPr lang="en-US" dirty="0"/>
          </a:p>
        </p:txBody>
      </p:sp>
      <p:sp>
        <p:nvSpPr>
          <p:cNvPr id="3" name="Footer Placeholder 2"/>
          <p:cNvSpPr>
            <a:spLocks noGrp="1"/>
          </p:cNvSpPr>
          <p:nvPr>
            <p:ph type="ftr" sz="quarter" idx="11"/>
          </p:nvPr>
        </p:nvSpPr>
        <p:spPr/>
        <p:txBody>
          <a:bodyPr/>
          <a:lstStyle/>
          <a:p>
            <a:r>
              <a:rPr lang="en-US" dirty="0" smtClean="0"/>
              <a:t>Washington State Board of Education</a:t>
            </a:r>
            <a:endParaRPr lang="en-US" dirty="0"/>
          </a:p>
        </p:txBody>
      </p:sp>
      <p:sp>
        <p:nvSpPr>
          <p:cNvPr id="8" name="Title 1"/>
          <p:cNvSpPr txBox="1">
            <a:spLocks/>
          </p:cNvSpPr>
          <p:nvPr/>
        </p:nvSpPr>
        <p:spPr>
          <a:xfrm>
            <a:off x="304170" y="1600200"/>
            <a:ext cx="8534400" cy="2362200"/>
          </a:xfrm>
          <a:prstGeom prst="rect">
            <a:avLst/>
          </a:prstGeom>
        </p:spPr>
        <p:txBody>
          <a:bodyPr vert="horz" anchor="t">
            <a:noAutofit/>
          </a:bodyPr>
          <a:lstStyle>
            <a:lvl1pPr algn="ctr" rtl="0" eaLnBrk="1" latinLnBrk="0" hangingPunct="1">
              <a:spcBef>
                <a:spcPct val="0"/>
              </a:spcBef>
              <a:buNone/>
              <a:defRPr kumimoji="0" sz="3300" kern="1200">
                <a:solidFill>
                  <a:schemeClr val="accent3">
                    <a:shade val="75000"/>
                  </a:schemeClr>
                </a:solidFill>
                <a:latin typeface="Arial" panose="020B0604020202020204" pitchFamily="34" charset="0"/>
                <a:ea typeface="+mj-ea"/>
                <a:cs typeface="Arial" panose="020B0604020202020204" pitchFamily="34" charset="0"/>
              </a:defRPr>
            </a:lvl1pPr>
          </a:lstStyle>
          <a:p>
            <a:pPr marL="457200" indent="-457200" algn="l">
              <a:buFont typeface="Arial" panose="020B0604020202020204" pitchFamily="34" charset="0"/>
              <a:buChar char="•"/>
            </a:pPr>
            <a:r>
              <a:rPr lang="en-US" sz="2400" dirty="0" smtClean="0"/>
              <a:t>Rethinking the vision for science assessment and grad </a:t>
            </a:r>
            <a:r>
              <a:rPr lang="en-US" sz="2400" dirty="0" err="1" smtClean="0"/>
              <a:t>req’s</a:t>
            </a:r>
            <a:r>
              <a:rPr lang="en-US" sz="2400" dirty="0" smtClean="0"/>
              <a:t> going forward (E.g. the future of Biology EOC)</a:t>
            </a:r>
            <a:endParaRPr lang="en-US" sz="900" dirty="0" smtClean="0"/>
          </a:p>
          <a:p>
            <a:pPr marL="457200" indent="-457200" algn="l">
              <a:buFont typeface="Arial" panose="020B0604020202020204" pitchFamily="34" charset="0"/>
              <a:buChar char="•"/>
            </a:pPr>
            <a:endParaRPr lang="en-US" sz="2400" dirty="0" smtClean="0"/>
          </a:p>
          <a:p>
            <a:pPr marL="457200" indent="-457200" algn="l">
              <a:buFont typeface="Arial" panose="020B0604020202020204" pitchFamily="34" charset="0"/>
              <a:buChar char="•"/>
            </a:pPr>
            <a:r>
              <a:rPr lang="en-US" sz="2400" dirty="0" smtClean="0"/>
              <a:t>Rethinking the role of Career/technical education in delivering math and science content to students.</a:t>
            </a:r>
          </a:p>
          <a:p>
            <a:pPr marL="457200" indent="-457200" algn="l">
              <a:buFont typeface="Arial" panose="020B0604020202020204" pitchFamily="34" charset="0"/>
              <a:buChar char="•"/>
            </a:pPr>
            <a:endParaRPr lang="en-US" sz="2400" dirty="0" smtClean="0"/>
          </a:p>
          <a:p>
            <a:pPr marL="457200" indent="-457200" algn="l">
              <a:buFont typeface="Arial" panose="020B0604020202020204" pitchFamily="34" charset="0"/>
              <a:buChar char="•"/>
            </a:pPr>
            <a:r>
              <a:rPr lang="en-US" sz="2400" dirty="0" smtClean="0"/>
              <a:t>Implementing the third credit of science – and the second lab requirement -- in the context of NGSS.  </a:t>
            </a:r>
          </a:p>
          <a:p>
            <a:pPr marL="914400" lvl="1" indent="-457200">
              <a:buFont typeface="Arial" panose="020B0604020202020204" pitchFamily="34" charset="0"/>
              <a:buChar char="•"/>
            </a:pPr>
            <a:r>
              <a:rPr lang="en-US" dirty="0">
                <a:solidFill>
                  <a:schemeClr val="accent3">
                    <a:shade val="75000"/>
                  </a:schemeClr>
                </a:solidFill>
                <a:latin typeface="Arial" panose="020B0604020202020204" pitchFamily="34" charset="0"/>
                <a:ea typeface="+mj-ea"/>
                <a:cs typeface="Arial" panose="020B0604020202020204" pitchFamily="34" charset="0"/>
              </a:rPr>
              <a:t>Professional development is </a:t>
            </a:r>
            <a:r>
              <a:rPr lang="en-US" dirty="0" smtClean="0">
                <a:solidFill>
                  <a:schemeClr val="accent3">
                    <a:shade val="75000"/>
                  </a:schemeClr>
                </a:solidFill>
                <a:latin typeface="Arial" panose="020B0604020202020204" pitchFamily="34" charset="0"/>
                <a:ea typeface="+mj-ea"/>
                <a:cs typeface="Arial" panose="020B0604020202020204" pitchFamily="34" charset="0"/>
              </a:rPr>
              <a:t>essential, yet </a:t>
            </a:r>
            <a:r>
              <a:rPr lang="en-US" u="sng" dirty="0" smtClean="0">
                <a:solidFill>
                  <a:schemeClr val="accent3">
                    <a:shade val="75000"/>
                  </a:schemeClr>
                </a:solidFill>
                <a:latin typeface="Arial" panose="020B0604020202020204" pitchFamily="34" charset="0"/>
                <a:ea typeface="+mj-ea"/>
                <a:cs typeface="Arial" panose="020B0604020202020204" pitchFamily="34" charset="0"/>
              </a:rPr>
              <a:t>non-existent</a:t>
            </a:r>
            <a:r>
              <a:rPr lang="en-US" dirty="0" smtClean="0">
                <a:solidFill>
                  <a:schemeClr val="accent3">
                    <a:shade val="75000"/>
                  </a:schemeClr>
                </a:solidFill>
                <a:latin typeface="Arial" panose="020B0604020202020204" pitchFamily="34" charset="0"/>
                <a:ea typeface="+mj-ea"/>
                <a:cs typeface="Arial" panose="020B0604020202020204" pitchFamily="34" charset="0"/>
              </a:rPr>
              <a:t> </a:t>
            </a:r>
            <a:r>
              <a:rPr lang="en-US" dirty="0">
                <a:solidFill>
                  <a:schemeClr val="accent3">
                    <a:shade val="75000"/>
                  </a:schemeClr>
                </a:solidFill>
                <a:latin typeface="Arial" panose="020B0604020202020204" pitchFamily="34" charset="0"/>
                <a:ea typeface="+mj-ea"/>
                <a:cs typeface="Arial" panose="020B0604020202020204" pitchFamily="34" charset="0"/>
              </a:rPr>
              <a:t>in basic education funding.</a:t>
            </a:r>
          </a:p>
          <a:p>
            <a:pPr marL="457200" indent="-457200" algn="l">
              <a:buFont typeface="Arial" panose="020B0604020202020204" pitchFamily="34" charset="0"/>
              <a:buChar char="•"/>
            </a:pPr>
            <a:endParaRPr lang="en-US" sz="2400" dirty="0"/>
          </a:p>
          <a:p>
            <a:pPr marL="457200" indent="-457200" algn="l">
              <a:buFont typeface="Arial" panose="020B0604020202020204" pitchFamily="34" charset="0"/>
              <a:buChar char="•"/>
            </a:pPr>
            <a:r>
              <a:rPr lang="en-US" sz="2400" dirty="0" smtClean="0"/>
              <a:t>Rethinking what is science… computer science, “Big History”, Etc.</a:t>
            </a:r>
          </a:p>
          <a:p>
            <a:pPr marL="457200" indent="-457200" algn="l">
              <a:buFont typeface="Arial" panose="020B0604020202020204" pitchFamily="34" charset="0"/>
              <a:buChar char="•"/>
            </a:pPr>
            <a:endParaRPr lang="en-US" sz="2400" dirty="0" smtClean="0"/>
          </a:p>
          <a:p>
            <a:pPr marL="457200" indent="-457200" algn="l">
              <a:buFont typeface="Arial" panose="020B0604020202020204" pitchFamily="34" charset="0"/>
              <a:buChar char="•"/>
            </a:pPr>
            <a:endParaRPr lang="en-US" sz="2400" dirty="0" smtClean="0"/>
          </a:p>
          <a:p>
            <a:pPr marL="457200" indent="-457200" algn="l">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4105826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76200"/>
            <a:ext cx="3124200" cy="6195706"/>
          </a:xfrm>
          <a:solidFill>
            <a:schemeClr val="bg2"/>
          </a:solidFill>
        </p:spPr>
        <p:txBody>
          <a:bodyPr anchor="ctr">
            <a:noAutofit/>
          </a:bodyPr>
          <a:lstStyle/>
          <a:p>
            <a:r>
              <a:rPr lang="en-US" sz="2400" smtClean="0"/>
              <a:t>A Personalized Pathway Approach to the 24-Credit High School Diploma</a:t>
            </a:r>
            <a:endParaRPr lang="en-US" sz="2400" dirty="0"/>
          </a:p>
        </p:txBody>
      </p:sp>
      <p:sp>
        <p:nvSpPr>
          <p:cNvPr id="3" name="Footer Placeholder 2"/>
          <p:cNvSpPr>
            <a:spLocks noGrp="1"/>
          </p:cNvSpPr>
          <p:nvPr>
            <p:ph type="ftr" sz="quarter" idx="11"/>
          </p:nvPr>
        </p:nvSpPr>
        <p:spPr/>
        <p:txBody>
          <a:bodyPr/>
          <a:lstStyle/>
          <a:p>
            <a:r>
              <a:rPr lang="en-US" dirty="0" smtClean="0"/>
              <a:t>Washington State Board of Education</a:t>
            </a:r>
            <a:endParaRPr lang="en-US" dirty="0"/>
          </a:p>
        </p:txBody>
      </p:sp>
      <p:pic>
        <p:nvPicPr>
          <p:cNvPr id="10" name="Picture 9"/>
          <p:cNvPicPr>
            <a:picLocks noChangeAspect="1"/>
          </p:cNvPicPr>
          <p:nvPr/>
        </p:nvPicPr>
        <p:blipFill>
          <a:blip r:embed="rId2"/>
          <a:stretch>
            <a:fillRect/>
          </a:stretch>
        </p:blipFill>
        <p:spPr>
          <a:xfrm>
            <a:off x="14530" y="135944"/>
            <a:ext cx="5852870" cy="6248400"/>
          </a:xfrm>
          <a:prstGeom prst="rect">
            <a:avLst/>
          </a:prstGeom>
        </p:spPr>
      </p:pic>
      <p:sp>
        <p:nvSpPr>
          <p:cNvPr id="4" name="5-Point Star 3"/>
          <p:cNvSpPr/>
          <p:nvPr/>
        </p:nvSpPr>
        <p:spPr>
          <a:xfrm>
            <a:off x="2313709" y="24384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381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How Much Student Choice?</a:t>
            </a:r>
            <a:endParaRPr lang="en-US" sz="2400" dirty="0"/>
          </a:p>
        </p:txBody>
      </p:sp>
      <p:sp>
        <p:nvSpPr>
          <p:cNvPr id="3" name="Footer Placeholder 2"/>
          <p:cNvSpPr>
            <a:spLocks noGrp="1"/>
          </p:cNvSpPr>
          <p:nvPr>
            <p:ph type="ftr" sz="quarter" idx="11"/>
          </p:nvPr>
        </p:nvSpPr>
        <p:spPr/>
        <p:txBody>
          <a:bodyPr/>
          <a:lstStyle/>
          <a:p>
            <a:r>
              <a:rPr lang="en-US" dirty="0" smtClean="0"/>
              <a:t>Washington State Board of Education</a:t>
            </a:r>
            <a:endParaRPr lang="en-US" dirty="0"/>
          </a:p>
        </p:txBody>
      </p:sp>
      <p:pic>
        <p:nvPicPr>
          <p:cNvPr id="5" name="Picture 4"/>
          <p:cNvPicPr>
            <a:picLocks noChangeAspect="1"/>
          </p:cNvPicPr>
          <p:nvPr/>
        </p:nvPicPr>
        <p:blipFill>
          <a:blip r:embed="rId2"/>
          <a:stretch>
            <a:fillRect/>
          </a:stretch>
        </p:blipFill>
        <p:spPr>
          <a:xfrm>
            <a:off x="685800" y="1600200"/>
            <a:ext cx="6172200" cy="4716430"/>
          </a:xfrm>
          <a:prstGeom prst="rect">
            <a:avLst/>
          </a:prstGeom>
        </p:spPr>
      </p:pic>
      <p:sp>
        <p:nvSpPr>
          <p:cNvPr id="6" name="Title 1"/>
          <p:cNvSpPr txBox="1">
            <a:spLocks/>
          </p:cNvSpPr>
          <p:nvPr/>
        </p:nvSpPr>
        <p:spPr>
          <a:xfrm>
            <a:off x="7215809" y="2286000"/>
            <a:ext cx="1597152" cy="2971800"/>
          </a:xfrm>
          <a:prstGeom prst="rect">
            <a:avLst/>
          </a:prstGeom>
        </p:spPr>
        <p:txBody>
          <a:bodyPr vert="horz" anchor="b">
            <a:normAutofit fontScale="92500" lnSpcReduction="10000"/>
          </a:bodyPr>
          <a:lstStyle>
            <a:lvl1pPr algn="ctr" rtl="0" eaLnBrk="1" latinLnBrk="0" hangingPunct="1">
              <a:spcBef>
                <a:spcPct val="0"/>
              </a:spcBef>
              <a:buNone/>
              <a:defRPr kumimoji="0" sz="3300" kern="1200">
                <a:solidFill>
                  <a:schemeClr val="accent3">
                    <a:shade val="75000"/>
                  </a:schemeClr>
                </a:solidFill>
                <a:latin typeface="Arial" panose="020B0604020202020204" pitchFamily="34" charset="0"/>
                <a:ea typeface="+mj-ea"/>
                <a:cs typeface="Arial" panose="020B0604020202020204" pitchFamily="34" charset="0"/>
              </a:defRPr>
            </a:lvl1pPr>
          </a:lstStyle>
          <a:p>
            <a:pPr algn="l"/>
            <a:r>
              <a:rPr lang="en-US" sz="1600" u="sng" smtClean="0"/>
              <a:t>Highlights:</a:t>
            </a:r>
          </a:p>
          <a:p>
            <a:pPr algn="l"/>
            <a:endParaRPr lang="en-US" sz="1600"/>
          </a:p>
          <a:p>
            <a:pPr algn="l"/>
            <a:r>
              <a:rPr lang="en-US" sz="1600" smtClean="0"/>
              <a:t>2 for 1 crediting</a:t>
            </a:r>
          </a:p>
          <a:p>
            <a:pPr algn="l"/>
            <a:endParaRPr lang="en-US" sz="1600" smtClean="0"/>
          </a:p>
          <a:p>
            <a:pPr algn="l"/>
            <a:r>
              <a:rPr lang="en-US" sz="1600" smtClean="0"/>
              <a:t>Competency-based crediting</a:t>
            </a:r>
          </a:p>
          <a:p>
            <a:pPr algn="l"/>
            <a:endParaRPr lang="en-US" sz="1600" dirty="0" smtClean="0"/>
          </a:p>
          <a:p>
            <a:pPr algn="l"/>
            <a:r>
              <a:rPr lang="en-US" sz="1600" smtClean="0"/>
              <a:t>CTE course equivalencies</a:t>
            </a:r>
          </a:p>
          <a:p>
            <a:pPr algn="l"/>
            <a:endParaRPr lang="en-US" sz="1600"/>
          </a:p>
          <a:p>
            <a:pPr algn="l"/>
            <a:r>
              <a:rPr lang="en-US" sz="1600" smtClean="0"/>
              <a:t>Algebra II no longer default 3</a:t>
            </a:r>
            <a:r>
              <a:rPr lang="en-US" sz="1600" baseline="30000" smtClean="0"/>
              <a:t>rd</a:t>
            </a:r>
            <a:r>
              <a:rPr lang="en-US" sz="1600" smtClean="0"/>
              <a:t> credit of math</a:t>
            </a:r>
            <a:endParaRPr lang="en-US" sz="1600"/>
          </a:p>
        </p:txBody>
      </p:sp>
    </p:spTree>
    <p:extLst>
      <p:ext uri="{BB962C8B-B14F-4D97-AF65-F5344CB8AC3E}">
        <p14:creationId xmlns:p14="http://schemas.microsoft.com/office/powerpoint/2010/main" val="609358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Washington State Board of Education</a:t>
            </a:r>
            <a:endParaRPr lang="en-US" dirty="0"/>
          </a:p>
        </p:txBody>
      </p:sp>
      <p:pic>
        <p:nvPicPr>
          <p:cNvPr id="5" name="Picture 4"/>
          <p:cNvPicPr>
            <a:picLocks noChangeAspect="1"/>
          </p:cNvPicPr>
          <p:nvPr/>
        </p:nvPicPr>
        <p:blipFill>
          <a:blip r:embed="rId2"/>
          <a:stretch>
            <a:fillRect/>
          </a:stretch>
        </p:blipFill>
        <p:spPr>
          <a:xfrm>
            <a:off x="152400" y="152401"/>
            <a:ext cx="6177911" cy="6172200"/>
          </a:xfrm>
          <a:prstGeom prst="rect">
            <a:avLst/>
          </a:prstGeom>
        </p:spPr>
      </p:pic>
      <p:sp>
        <p:nvSpPr>
          <p:cNvPr id="6" name="Title 1"/>
          <p:cNvSpPr>
            <a:spLocks noGrp="1"/>
          </p:cNvSpPr>
          <p:nvPr>
            <p:ph type="title"/>
          </p:nvPr>
        </p:nvSpPr>
        <p:spPr>
          <a:xfrm>
            <a:off x="6330310" y="76200"/>
            <a:ext cx="2661289" cy="6195706"/>
          </a:xfrm>
          <a:solidFill>
            <a:schemeClr val="bg2"/>
          </a:solidFill>
        </p:spPr>
        <p:txBody>
          <a:bodyPr anchor="ctr">
            <a:noAutofit/>
          </a:bodyPr>
          <a:lstStyle/>
          <a:p>
            <a:r>
              <a:rPr lang="en-US" sz="2400" dirty="0" smtClean="0"/>
              <a:t>What Flexibility is There for Districts?</a:t>
            </a:r>
            <a:endParaRPr lang="en-US" sz="2400" dirty="0"/>
          </a:p>
        </p:txBody>
      </p:sp>
    </p:spTree>
    <p:extLst>
      <p:ext uri="{BB962C8B-B14F-4D97-AF65-F5344CB8AC3E}">
        <p14:creationId xmlns:p14="http://schemas.microsoft.com/office/powerpoint/2010/main" val="3245782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High School and Beyond Plan</a:t>
            </a:r>
            <a:endParaRPr lang="en-US" dirty="0"/>
          </a:p>
        </p:txBody>
      </p:sp>
      <p:sp>
        <p:nvSpPr>
          <p:cNvPr id="3" name="Footer Placeholder 2"/>
          <p:cNvSpPr>
            <a:spLocks noGrp="1"/>
          </p:cNvSpPr>
          <p:nvPr>
            <p:ph type="ftr" sz="quarter" idx="11"/>
          </p:nvPr>
        </p:nvSpPr>
        <p:spPr/>
        <p:txBody>
          <a:bodyPr/>
          <a:lstStyle/>
          <a:p>
            <a:r>
              <a:rPr lang="en-US" dirty="0" smtClean="0"/>
              <a:t>Washington State Board of Education</a:t>
            </a:r>
            <a:endParaRPr lang="en-US" dirty="0"/>
          </a:p>
        </p:txBody>
      </p:sp>
      <p:sp>
        <p:nvSpPr>
          <p:cNvPr id="4" name="Content Placeholder 3"/>
          <p:cNvSpPr>
            <a:spLocks noGrp="1"/>
          </p:cNvSpPr>
          <p:nvPr>
            <p:ph sz="half" idx="1"/>
          </p:nvPr>
        </p:nvSpPr>
        <p:spPr>
          <a:xfrm>
            <a:off x="301752" y="1719072"/>
            <a:ext cx="4038600" cy="4681728"/>
          </a:xfrm>
        </p:spPr>
        <p:txBody>
          <a:bodyPr>
            <a:normAutofit fontScale="92500" lnSpcReduction="10000"/>
          </a:bodyPr>
          <a:lstStyle/>
          <a:p>
            <a:r>
              <a:rPr lang="en-US" smtClean="0"/>
              <a:t>Renewed importance - will </a:t>
            </a:r>
            <a:r>
              <a:rPr lang="en-US" dirty="0" smtClean="0"/>
              <a:t>guide students’ personalized pathway and third credit of math and science choices</a:t>
            </a:r>
            <a:br>
              <a:rPr lang="en-US" dirty="0" smtClean="0"/>
            </a:br>
            <a:endParaRPr lang="en-US" dirty="0" smtClean="0"/>
          </a:p>
          <a:p>
            <a:r>
              <a:rPr lang="en-US" smtClean="0"/>
              <a:t>Wide latitude to local decisionmakers</a:t>
            </a:r>
          </a:p>
          <a:p>
            <a:endParaRPr lang="en-US"/>
          </a:p>
          <a:p>
            <a:r>
              <a:rPr lang="en-US" smtClean="0"/>
              <a:t>SBE </a:t>
            </a:r>
            <a:r>
              <a:rPr lang="en-US" dirty="0" smtClean="0"/>
              <a:t>working with partners to ensure students have access to high-quality, </a:t>
            </a:r>
            <a:r>
              <a:rPr lang="en-US" smtClean="0"/>
              <a:t>meaningful HSBP tools.</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24400" y="2027963"/>
            <a:ext cx="4038600" cy="3534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66657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266" y="304800"/>
            <a:ext cx="8534400" cy="758952"/>
          </a:xfrm>
        </p:spPr>
        <p:txBody>
          <a:bodyPr>
            <a:normAutofit fontScale="90000"/>
          </a:bodyPr>
          <a:lstStyle/>
          <a:p>
            <a:r>
              <a:rPr lang="en-US" dirty="0" smtClean="0"/>
              <a:t>How to Responsibly Transition to Career &amp; College-Ready Standards in a Transition?</a:t>
            </a:r>
            <a:endParaRPr lang="en-US" dirty="0"/>
          </a:p>
        </p:txBody>
      </p:sp>
      <p:sp>
        <p:nvSpPr>
          <p:cNvPr id="3" name="Footer Placeholder 2"/>
          <p:cNvSpPr>
            <a:spLocks noGrp="1"/>
          </p:cNvSpPr>
          <p:nvPr>
            <p:ph type="ftr" sz="quarter" idx="11"/>
          </p:nvPr>
        </p:nvSpPr>
        <p:spPr/>
        <p:txBody>
          <a:bodyPr/>
          <a:lstStyle/>
          <a:p>
            <a:r>
              <a:rPr lang="en-US" dirty="0" smtClean="0"/>
              <a:t>Washington State Board of Education</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754" y="1676400"/>
            <a:ext cx="7591425" cy="448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88955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282</TotalTime>
  <Words>739</Words>
  <Application>Microsoft Office PowerPoint</Application>
  <PresentationFormat>On-screen Show (4:3)</PresentationFormat>
  <Paragraphs>128</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Civic</vt:lpstr>
      <vt:lpstr>Advancing Science Education through a College &amp; Career-Ready High School Diploma Framework</vt:lpstr>
      <vt:lpstr>Goals for Today</vt:lpstr>
      <vt:lpstr>Preparing for a Transition in  Standards &amp; Assessments</vt:lpstr>
      <vt:lpstr>4 Science Policy Issues as Part of the Career and College-Readiness Agenda</vt:lpstr>
      <vt:lpstr>A Personalized Pathway Approach to the 24-Credit High School Diploma</vt:lpstr>
      <vt:lpstr>How Much Student Choice?</vt:lpstr>
      <vt:lpstr>What Flexibility is There for Districts?</vt:lpstr>
      <vt:lpstr>The High School and Beyond Plan</vt:lpstr>
      <vt:lpstr>How to Responsibly Transition to Career &amp; College-Ready Standards in a Transition?</vt:lpstr>
      <vt:lpstr>How Does State Policy Leverage Local Change?</vt:lpstr>
      <vt:lpstr>How Does State Policy Leverage Local Change?</vt:lpstr>
      <vt:lpstr>Our Ask of You</vt:lpstr>
      <vt:lpstr>Achievement Index  Includes Science Achievement</vt:lpstr>
      <vt:lpstr>Disaggregated Subgroup Performance Where are our Achievement gaps in science?</vt:lpstr>
      <vt:lpstr>PowerPoint Presentation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Sarah Lane</dc:creator>
  <cp:lastModifiedBy>Ben Rarick</cp:lastModifiedBy>
  <cp:revision>44</cp:revision>
  <dcterms:created xsi:type="dcterms:W3CDTF">2013-09-18T20:20:03Z</dcterms:created>
  <dcterms:modified xsi:type="dcterms:W3CDTF">2014-10-28T00:27:36Z</dcterms:modified>
</cp:coreProperties>
</file>