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handoutMasterIdLst>
    <p:handoutMasterId r:id="rId23"/>
  </p:handoutMasterIdLst>
  <p:sldIdLst>
    <p:sldId id="260" r:id="rId5"/>
    <p:sldId id="310" r:id="rId6"/>
    <p:sldId id="311" r:id="rId7"/>
    <p:sldId id="312" r:id="rId8"/>
    <p:sldId id="319" r:id="rId9"/>
    <p:sldId id="302" r:id="rId10"/>
    <p:sldId id="304" r:id="rId11"/>
    <p:sldId id="313" r:id="rId12"/>
    <p:sldId id="298" r:id="rId13"/>
    <p:sldId id="281" r:id="rId14"/>
    <p:sldId id="308" r:id="rId15"/>
    <p:sldId id="283" r:id="rId16"/>
    <p:sldId id="282" r:id="rId17"/>
    <p:sldId id="299" r:id="rId18"/>
    <p:sldId id="307" r:id="rId19"/>
    <p:sldId id="261" r:id="rId20"/>
    <p:sldId id="315" r:id="rId21"/>
  </p:sldIdLst>
  <p:sldSz cx="9144000" cy="6858000" type="screen4x3"/>
  <p:notesSz cx="69977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994" autoAdjust="0"/>
  </p:normalViewPr>
  <p:slideViewPr>
    <p:cSldViewPr>
      <p:cViewPr>
        <p:scale>
          <a:sx n="77" d="100"/>
          <a:sy n="77" d="100"/>
        </p:scale>
        <p:origin x="-1968" y="-156"/>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1829"/>
    </p:cViewPr>
  </p:sorterViewPr>
  <p:notesViewPr>
    <p:cSldViewPr>
      <p:cViewPr varScale="1">
        <p:scale>
          <a:sx n="77" d="100"/>
          <a:sy n="77" d="100"/>
        </p:scale>
        <p:origin x="2904" y="8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337" cy="465797"/>
          </a:xfrm>
          <a:prstGeom prst="rect">
            <a:avLst/>
          </a:prstGeom>
        </p:spPr>
        <p:txBody>
          <a:bodyPr vert="horz" lIns="93031" tIns="46516" rIns="93031" bIns="46516" rtlCol="0"/>
          <a:lstStyle>
            <a:lvl1pPr algn="l">
              <a:defRPr sz="1200"/>
            </a:lvl1pPr>
          </a:lstStyle>
          <a:p>
            <a:endParaRPr lang="en-US"/>
          </a:p>
        </p:txBody>
      </p:sp>
      <p:sp>
        <p:nvSpPr>
          <p:cNvPr id="3" name="Date Placeholder 2"/>
          <p:cNvSpPr>
            <a:spLocks noGrp="1"/>
          </p:cNvSpPr>
          <p:nvPr>
            <p:ph type="dt" sz="quarter" idx="1"/>
          </p:nvPr>
        </p:nvSpPr>
        <p:spPr>
          <a:xfrm>
            <a:off x="3963744" y="0"/>
            <a:ext cx="3032337" cy="465797"/>
          </a:xfrm>
          <a:prstGeom prst="rect">
            <a:avLst/>
          </a:prstGeom>
        </p:spPr>
        <p:txBody>
          <a:bodyPr vert="horz" lIns="93031" tIns="46516" rIns="93031" bIns="46516" rtlCol="0"/>
          <a:lstStyle>
            <a:lvl1pPr algn="r">
              <a:defRPr sz="1200"/>
            </a:lvl1pPr>
          </a:lstStyle>
          <a:p>
            <a:fld id="{0A14A33F-CF96-4581-9727-8232E3A56A99}" type="datetimeFigureOut">
              <a:rPr lang="en-US" smtClean="0"/>
              <a:t>11/4/2014</a:t>
            </a:fld>
            <a:endParaRPr lang="en-US"/>
          </a:p>
        </p:txBody>
      </p:sp>
      <p:sp>
        <p:nvSpPr>
          <p:cNvPr id="4" name="Footer Placeholder 3"/>
          <p:cNvSpPr>
            <a:spLocks noGrp="1"/>
          </p:cNvSpPr>
          <p:nvPr>
            <p:ph type="ftr" sz="quarter" idx="2"/>
          </p:nvPr>
        </p:nvSpPr>
        <p:spPr>
          <a:xfrm>
            <a:off x="0" y="8817904"/>
            <a:ext cx="3032337" cy="465796"/>
          </a:xfrm>
          <a:prstGeom prst="rect">
            <a:avLst/>
          </a:prstGeom>
        </p:spPr>
        <p:txBody>
          <a:bodyPr vert="horz" lIns="93031" tIns="46516" rIns="93031" bIns="46516" rtlCol="0" anchor="b"/>
          <a:lstStyle>
            <a:lvl1pPr algn="l">
              <a:defRPr sz="1200"/>
            </a:lvl1pPr>
          </a:lstStyle>
          <a:p>
            <a:endParaRPr lang="en-US"/>
          </a:p>
        </p:txBody>
      </p:sp>
      <p:sp>
        <p:nvSpPr>
          <p:cNvPr id="5" name="Slide Number Placeholder 4"/>
          <p:cNvSpPr>
            <a:spLocks noGrp="1"/>
          </p:cNvSpPr>
          <p:nvPr>
            <p:ph type="sldNum" sz="quarter" idx="3"/>
          </p:nvPr>
        </p:nvSpPr>
        <p:spPr>
          <a:xfrm>
            <a:off x="3963744" y="8817904"/>
            <a:ext cx="3032337" cy="465796"/>
          </a:xfrm>
          <a:prstGeom prst="rect">
            <a:avLst/>
          </a:prstGeom>
        </p:spPr>
        <p:txBody>
          <a:bodyPr vert="horz" lIns="93031" tIns="46516" rIns="93031" bIns="46516" rtlCol="0" anchor="b"/>
          <a:lstStyle>
            <a:lvl1pPr algn="r">
              <a:defRPr sz="1200"/>
            </a:lvl1pPr>
          </a:lstStyle>
          <a:p>
            <a:fld id="{2F3D8F6F-807A-4472-9CA4-FEE389333922}" type="slidenum">
              <a:rPr lang="en-US" smtClean="0"/>
              <a:t>‹#›</a:t>
            </a:fld>
            <a:endParaRPr lang="en-US"/>
          </a:p>
        </p:txBody>
      </p:sp>
    </p:spTree>
    <p:extLst>
      <p:ext uri="{BB962C8B-B14F-4D97-AF65-F5344CB8AC3E}">
        <p14:creationId xmlns:p14="http://schemas.microsoft.com/office/powerpoint/2010/main" val="3669217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337" cy="464185"/>
          </a:xfrm>
          <a:prstGeom prst="rect">
            <a:avLst/>
          </a:prstGeom>
        </p:spPr>
        <p:txBody>
          <a:bodyPr vert="horz" lIns="93031" tIns="46516" rIns="93031" bIns="46516" rtlCol="0"/>
          <a:lstStyle>
            <a:lvl1pPr algn="l">
              <a:defRPr sz="1200"/>
            </a:lvl1pPr>
          </a:lstStyle>
          <a:p>
            <a:endParaRPr lang="en-US"/>
          </a:p>
        </p:txBody>
      </p:sp>
      <p:sp>
        <p:nvSpPr>
          <p:cNvPr id="3" name="Date Placeholder 2"/>
          <p:cNvSpPr>
            <a:spLocks noGrp="1"/>
          </p:cNvSpPr>
          <p:nvPr>
            <p:ph type="dt" idx="1"/>
          </p:nvPr>
        </p:nvSpPr>
        <p:spPr>
          <a:xfrm>
            <a:off x="3963744" y="0"/>
            <a:ext cx="3032337" cy="464185"/>
          </a:xfrm>
          <a:prstGeom prst="rect">
            <a:avLst/>
          </a:prstGeom>
        </p:spPr>
        <p:txBody>
          <a:bodyPr vert="horz" lIns="93031" tIns="46516" rIns="93031" bIns="46516" rtlCol="0"/>
          <a:lstStyle>
            <a:lvl1pPr algn="r">
              <a:defRPr sz="1200"/>
            </a:lvl1pPr>
          </a:lstStyle>
          <a:p>
            <a:fld id="{B4F7B4FC-D06D-4988-8425-9D7B870D9311}" type="datetimeFigureOut">
              <a:rPr lang="en-US" smtClean="0"/>
              <a:t>11/4/2014</a:t>
            </a:fld>
            <a:endParaRPr lang="en-US"/>
          </a:p>
        </p:txBody>
      </p:sp>
      <p:sp>
        <p:nvSpPr>
          <p:cNvPr id="4" name="Slide Image Placeholder 3"/>
          <p:cNvSpPr>
            <a:spLocks noGrp="1" noRot="1" noChangeAspect="1"/>
          </p:cNvSpPr>
          <p:nvPr>
            <p:ph type="sldImg" idx="2"/>
          </p:nvPr>
        </p:nvSpPr>
        <p:spPr>
          <a:xfrm>
            <a:off x="1177925" y="696913"/>
            <a:ext cx="4641850" cy="3481387"/>
          </a:xfrm>
          <a:prstGeom prst="rect">
            <a:avLst/>
          </a:prstGeom>
          <a:noFill/>
          <a:ln w="12700">
            <a:solidFill>
              <a:prstClr val="black"/>
            </a:solidFill>
          </a:ln>
        </p:spPr>
        <p:txBody>
          <a:bodyPr vert="horz" lIns="93031" tIns="46516" rIns="93031" bIns="46516" rtlCol="0" anchor="ctr"/>
          <a:lstStyle/>
          <a:p>
            <a:endParaRPr lang="en-US"/>
          </a:p>
        </p:txBody>
      </p:sp>
      <p:sp>
        <p:nvSpPr>
          <p:cNvPr id="5" name="Notes Placeholder 4"/>
          <p:cNvSpPr>
            <a:spLocks noGrp="1"/>
          </p:cNvSpPr>
          <p:nvPr>
            <p:ph type="body" sz="quarter" idx="3"/>
          </p:nvPr>
        </p:nvSpPr>
        <p:spPr>
          <a:xfrm>
            <a:off x="699770" y="4409758"/>
            <a:ext cx="5598160" cy="4177665"/>
          </a:xfrm>
          <a:prstGeom prst="rect">
            <a:avLst/>
          </a:prstGeom>
        </p:spPr>
        <p:txBody>
          <a:bodyPr vert="horz" lIns="93031" tIns="46516" rIns="93031" bIns="4651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32337" cy="464185"/>
          </a:xfrm>
          <a:prstGeom prst="rect">
            <a:avLst/>
          </a:prstGeom>
        </p:spPr>
        <p:txBody>
          <a:bodyPr vert="horz" lIns="93031" tIns="46516" rIns="93031" bIns="46516" rtlCol="0" anchor="b"/>
          <a:lstStyle>
            <a:lvl1pPr algn="l">
              <a:defRPr sz="1200"/>
            </a:lvl1pPr>
          </a:lstStyle>
          <a:p>
            <a:endParaRPr lang="en-US"/>
          </a:p>
        </p:txBody>
      </p:sp>
      <p:sp>
        <p:nvSpPr>
          <p:cNvPr id="7" name="Slide Number Placeholder 6"/>
          <p:cNvSpPr>
            <a:spLocks noGrp="1"/>
          </p:cNvSpPr>
          <p:nvPr>
            <p:ph type="sldNum" sz="quarter" idx="5"/>
          </p:nvPr>
        </p:nvSpPr>
        <p:spPr>
          <a:xfrm>
            <a:off x="3963744" y="8817904"/>
            <a:ext cx="3032337" cy="464185"/>
          </a:xfrm>
          <a:prstGeom prst="rect">
            <a:avLst/>
          </a:prstGeom>
        </p:spPr>
        <p:txBody>
          <a:bodyPr vert="horz" lIns="93031" tIns="46516" rIns="93031" bIns="46516" rtlCol="0" anchor="b"/>
          <a:lstStyle>
            <a:lvl1pPr algn="r">
              <a:defRPr sz="1200"/>
            </a:lvl1pPr>
          </a:lstStyle>
          <a:p>
            <a:fld id="{F0772DFB-E02C-4FBB-B823-3EDAD0776692}" type="slidenum">
              <a:rPr lang="en-US" smtClean="0"/>
              <a:t>‹#›</a:t>
            </a:fld>
            <a:endParaRPr lang="en-US"/>
          </a:p>
        </p:txBody>
      </p:sp>
    </p:spTree>
    <p:extLst>
      <p:ext uri="{BB962C8B-B14F-4D97-AF65-F5344CB8AC3E}">
        <p14:creationId xmlns:p14="http://schemas.microsoft.com/office/powerpoint/2010/main" val="1848609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0772DFB-E02C-4FBB-B823-3EDAD0776692}" type="slidenum">
              <a:rPr lang="en-US" smtClean="0"/>
              <a:t>1</a:t>
            </a:fld>
            <a:endParaRPr lang="en-US"/>
          </a:p>
        </p:txBody>
      </p:sp>
    </p:spTree>
    <p:extLst>
      <p:ext uri="{BB962C8B-B14F-4D97-AF65-F5344CB8AC3E}">
        <p14:creationId xmlns:p14="http://schemas.microsoft.com/office/powerpoint/2010/main" val="11918909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a:t>
            </a:r>
            <a:r>
              <a:rPr lang="en-US" baseline="0" dirty="0" smtClean="0"/>
              <a:t> is a lot on this page: 17 core classes, three personal pathway requirements, which, for a 4 year college bound student would include a World Language, and four electives.  </a:t>
            </a:r>
          </a:p>
          <a:p>
            <a:endParaRPr lang="en-US" baseline="0" dirty="0" smtClean="0"/>
          </a:p>
          <a:p>
            <a:r>
              <a:rPr lang="en-US" baseline="0" dirty="0" smtClean="0"/>
              <a:t>Up to two non-core credits can be waived, based on District policy, for students with unusual circumstances.  I called this the Grace provision when we were developing the framework.</a:t>
            </a:r>
          </a:p>
        </p:txBody>
      </p:sp>
      <p:sp>
        <p:nvSpPr>
          <p:cNvPr id="4" name="Slide Number Placeholder 3"/>
          <p:cNvSpPr>
            <a:spLocks noGrp="1"/>
          </p:cNvSpPr>
          <p:nvPr>
            <p:ph type="sldNum" sz="quarter" idx="10"/>
          </p:nvPr>
        </p:nvSpPr>
        <p:spPr/>
        <p:txBody>
          <a:bodyPr/>
          <a:lstStyle/>
          <a:p>
            <a:fld id="{F0772DFB-E02C-4FBB-B823-3EDAD0776692}" type="slidenum">
              <a:rPr lang="en-US" smtClean="0"/>
              <a:t>10</a:t>
            </a:fld>
            <a:endParaRPr lang="en-US"/>
          </a:p>
        </p:txBody>
      </p:sp>
    </p:spTree>
    <p:extLst>
      <p:ext uri="{BB962C8B-B14F-4D97-AF65-F5344CB8AC3E}">
        <p14:creationId xmlns:p14="http://schemas.microsoft.com/office/powerpoint/2010/main" val="17739422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772DFB-E02C-4FBB-B823-3EDAD0776692}" type="slidenum">
              <a:rPr lang="en-US" smtClean="0"/>
              <a:t>11</a:t>
            </a:fld>
            <a:endParaRPr lang="en-US"/>
          </a:p>
        </p:txBody>
      </p:sp>
    </p:spTree>
    <p:extLst>
      <p:ext uri="{BB962C8B-B14F-4D97-AF65-F5344CB8AC3E}">
        <p14:creationId xmlns:p14="http://schemas.microsoft.com/office/powerpoint/2010/main" val="17541499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772DFB-E02C-4FBB-B823-3EDAD0776692}" type="slidenum">
              <a:rPr lang="en-US" smtClean="0"/>
              <a:t>12</a:t>
            </a:fld>
            <a:endParaRPr lang="en-US"/>
          </a:p>
        </p:txBody>
      </p:sp>
    </p:spTree>
    <p:extLst>
      <p:ext uri="{BB962C8B-B14F-4D97-AF65-F5344CB8AC3E}">
        <p14:creationId xmlns:p14="http://schemas.microsoft.com/office/powerpoint/2010/main" val="15945712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is additional flexibility</a:t>
            </a:r>
            <a:r>
              <a:rPr lang="en-US" baseline="0" dirty="0" smtClean="0"/>
              <a:t> built into the math requirements.  When we began the development of the Career and College Ready requirements, it was believed that Algebra II was the gateway course to many professions. We now know more about actual math requirements for many professions and another may be more appropriate for a students career goals.</a:t>
            </a:r>
            <a:endParaRPr lang="en-US" dirty="0"/>
          </a:p>
        </p:txBody>
      </p:sp>
      <p:sp>
        <p:nvSpPr>
          <p:cNvPr id="4" name="Slide Number Placeholder 3"/>
          <p:cNvSpPr>
            <a:spLocks noGrp="1"/>
          </p:cNvSpPr>
          <p:nvPr>
            <p:ph type="sldNum" sz="quarter" idx="10"/>
          </p:nvPr>
        </p:nvSpPr>
        <p:spPr/>
        <p:txBody>
          <a:bodyPr/>
          <a:lstStyle/>
          <a:p>
            <a:fld id="{F0772DFB-E02C-4FBB-B823-3EDAD0776692}" type="slidenum">
              <a:rPr lang="en-US" smtClean="0"/>
              <a:t>13</a:t>
            </a:fld>
            <a:endParaRPr lang="en-US"/>
          </a:p>
        </p:txBody>
      </p:sp>
    </p:spTree>
    <p:extLst>
      <p:ext uri="{BB962C8B-B14F-4D97-AF65-F5344CB8AC3E}">
        <p14:creationId xmlns:p14="http://schemas.microsoft.com/office/powerpoint/2010/main" val="37588230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solid High School and Beyond</a:t>
            </a:r>
            <a:r>
              <a:rPr lang="en-US" baseline="0" dirty="0" smtClean="0"/>
              <a:t> Plan, preferably starting in middle school is very important. As parents you play a vital role in helping your child explore career options and choosing appropriate high school courses.  </a:t>
            </a:r>
            <a:endParaRPr lang="en-US" dirty="0"/>
          </a:p>
        </p:txBody>
      </p:sp>
      <p:sp>
        <p:nvSpPr>
          <p:cNvPr id="4" name="Slide Number Placeholder 3"/>
          <p:cNvSpPr>
            <a:spLocks noGrp="1"/>
          </p:cNvSpPr>
          <p:nvPr>
            <p:ph type="sldNum" sz="quarter" idx="10"/>
          </p:nvPr>
        </p:nvSpPr>
        <p:spPr/>
        <p:txBody>
          <a:bodyPr/>
          <a:lstStyle/>
          <a:p>
            <a:fld id="{F0772DFB-E02C-4FBB-B823-3EDAD0776692}" type="slidenum">
              <a:rPr lang="en-US" smtClean="0"/>
              <a:t>14</a:t>
            </a:fld>
            <a:endParaRPr lang="en-US"/>
          </a:p>
        </p:txBody>
      </p:sp>
    </p:spTree>
    <p:extLst>
      <p:ext uri="{BB962C8B-B14F-4D97-AF65-F5344CB8AC3E}">
        <p14:creationId xmlns:p14="http://schemas.microsoft.com/office/powerpoint/2010/main" val="20629722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SBE is also encouraging the competency or proficiency based crediting that will allow students who have attained mastery in a subject to get high school credit for it.   For example,  students raised with a primary language other than English can take a test and get world language credits, depending on their level of proficiency. This frees up time in their schedule they may need to gain mastery in English or another subject.</a:t>
            </a:r>
            <a:endParaRPr lang="en-US" dirty="0"/>
          </a:p>
        </p:txBody>
      </p:sp>
      <p:sp>
        <p:nvSpPr>
          <p:cNvPr id="4" name="Slide Number Placeholder 3"/>
          <p:cNvSpPr>
            <a:spLocks noGrp="1"/>
          </p:cNvSpPr>
          <p:nvPr>
            <p:ph type="sldNum" sz="quarter" idx="10"/>
          </p:nvPr>
        </p:nvSpPr>
        <p:spPr/>
        <p:txBody>
          <a:bodyPr/>
          <a:lstStyle/>
          <a:p>
            <a:fld id="{F0772DFB-E02C-4FBB-B823-3EDAD0776692}" type="slidenum">
              <a:rPr lang="en-US" smtClean="0"/>
              <a:t>15</a:t>
            </a:fld>
            <a:endParaRPr lang="en-US"/>
          </a:p>
        </p:txBody>
      </p:sp>
    </p:spTree>
    <p:extLst>
      <p:ext uri="{BB962C8B-B14F-4D97-AF65-F5344CB8AC3E}">
        <p14:creationId xmlns:p14="http://schemas.microsoft.com/office/powerpoint/2010/main" val="34442149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r>
              <a:rPr lang="en-US" baseline="0" dirty="0" smtClean="0"/>
              <a:t>.</a:t>
            </a:r>
            <a:endParaRPr lang="en-US" dirty="0" smtClean="0"/>
          </a:p>
          <a:p>
            <a:endParaRPr lang="en-US" dirty="0"/>
          </a:p>
        </p:txBody>
      </p:sp>
      <p:sp>
        <p:nvSpPr>
          <p:cNvPr id="4" name="Slide Number Placeholder 3"/>
          <p:cNvSpPr>
            <a:spLocks noGrp="1"/>
          </p:cNvSpPr>
          <p:nvPr>
            <p:ph type="sldNum" sz="quarter" idx="10"/>
          </p:nvPr>
        </p:nvSpPr>
        <p:spPr/>
        <p:txBody>
          <a:bodyPr/>
          <a:lstStyle/>
          <a:p>
            <a:fld id="{F0772DFB-E02C-4FBB-B823-3EDAD0776692}" type="slidenum">
              <a:rPr lang="en-US" smtClean="0"/>
              <a:t>16</a:t>
            </a:fld>
            <a:endParaRPr lang="en-US"/>
          </a:p>
        </p:txBody>
      </p:sp>
    </p:spTree>
    <p:extLst>
      <p:ext uri="{BB962C8B-B14F-4D97-AF65-F5344CB8AC3E}">
        <p14:creationId xmlns:p14="http://schemas.microsoft.com/office/powerpoint/2010/main" val="19745700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772DFB-E02C-4FBB-B823-3EDAD0776692}" type="slidenum">
              <a:rPr lang="en-US" smtClean="0"/>
              <a:t>17</a:t>
            </a:fld>
            <a:endParaRPr lang="en-US"/>
          </a:p>
        </p:txBody>
      </p:sp>
    </p:spTree>
    <p:extLst>
      <p:ext uri="{BB962C8B-B14F-4D97-AF65-F5344CB8AC3E}">
        <p14:creationId xmlns:p14="http://schemas.microsoft.com/office/powerpoint/2010/main" val="3489261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Equity:</a:t>
            </a:r>
            <a:r>
              <a:rPr lang="en-US" sz="1200" kern="1200" dirty="0" smtClean="0">
                <a:solidFill>
                  <a:schemeClr val="tx1"/>
                </a:solidFill>
                <a:effectLst/>
                <a:latin typeface="+mn-lt"/>
                <a:ea typeface="+mn-ea"/>
                <a:cs typeface="+mn-cs"/>
              </a:rPr>
              <a:t> State graduation requirements establish credit standards for </a:t>
            </a:r>
            <a:r>
              <a:rPr lang="en-US" sz="1200" b="1" kern="1200" dirty="0" smtClean="0">
                <a:solidFill>
                  <a:schemeClr val="tx1"/>
                </a:solidFill>
                <a:effectLst/>
                <a:latin typeface="+mn-lt"/>
                <a:ea typeface="+mn-ea"/>
                <a:cs typeface="+mn-cs"/>
              </a:rPr>
              <a:t>all </a:t>
            </a:r>
            <a:r>
              <a:rPr lang="en-US" sz="1200" kern="1200" dirty="0" smtClean="0">
                <a:solidFill>
                  <a:schemeClr val="tx1"/>
                </a:solidFill>
                <a:effectLst/>
                <a:latin typeface="+mn-lt"/>
                <a:ea typeface="+mn-ea"/>
                <a:cs typeface="+mn-cs"/>
              </a:rPr>
              <a:t>Washington students. All our students need the opportunity and the access to choose among a full range of postsecondary pathways, including career and technical certificates and degrees and four-year and post-baccalaureate degrees. Without uniform standards, some students in the state will have access and others will not.</a:t>
            </a:r>
            <a:r>
              <a:rPr lang="en-US" sz="1200" i="1"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Preparation:</a:t>
            </a:r>
            <a:r>
              <a:rPr lang="en-US" sz="1200" kern="1200" dirty="0" smtClean="0">
                <a:solidFill>
                  <a:schemeClr val="tx1"/>
                </a:solidFill>
                <a:effectLst/>
                <a:latin typeface="+mn-lt"/>
                <a:ea typeface="+mn-ea"/>
                <a:cs typeface="+mn-cs"/>
              </a:rPr>
              <a:t> Washington is one of the top five states in the percentage of jobs requiring a postsecondary education; if we want our students to be prepared for the jobs in our own workforce, they must be ready for postsecondary education when they exit high school. </a:t>
            </a:r>
            <a:r>
              <a:rPr lang="en-US" sz="1200" b="1" i="1" kern="1200" dirty="0" smtClean="0">
                <a:solidFill>
                  <a:schemeClr val="tx1"/>
                </a:solidFill>
                <a:effectLst/>
                <a:latin typeface="+mn-lt"/>
                <a:ea typeface="+mn-ea"/>
                <a:cs typeface="+mn-cs"/>
              </a:rPr>
              <a:t>Competition</a:t>
            </a:r>
            <a:r>
              <a:rPr lang="en-US" sz="1200" b="1"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 Other states and countries have more rigorous credit and course standards. Washington students will be competing for jobs in a global economy; our students should have equal opportunities as students from other states and countries.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0772DFB-E02C-4FBB-B823-3EDAD0776692}" type="slidenum">
              <a:rPr lang="en-US" smtClean="0"/>
              <a:t>2</a:t>
            </a:fld>
            <a:endParaRPr lang="en-US"/>
          </a:p>
        </p:txBody>
      </p:sp>
    </p:spTree>
    <p:extLst>
      <p:ext uri="{BB962C8B-B14F-4D97-AF65-F5344CB8AC3E}">
        <p14:creationId xmlns:p14="http://schemas.microsoft.com/office/powerpoint/2010/main" val="20642949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All students should earn certain foundational high school course credits to meet the intent of basic education. </a:t>
            </a:r>
          </a:p>
          <a:p>
            <a:r>
              <a:rPr lang="en-US" sz="1200" kern="1200" dirty="0" smtClean="0">
                <a:solidFill>
                  <a:schemeClr val="tx1"/>
                </a:solidFill>
                <a:effectLst/>
                <a:latin typeface="+mn-lt"/>
                <a:ea typeface="+mn-ea"/>
                <a:cs typeface="+mn-cs"/>
              </a:rPr>
              <a:t> In the 21st century, all students need Science, Technology, Engineering, and Math (STEM) skills. Three credits of math and three credits of science are foundational course credits. </a:t>
            </a:r>
          </a:p>
          <a:p>
            <a:r>
              <a:rPr lang="en-US" sz="1200" kern="1200" dirty="0" smtClean="0">
                <a:solidFill>
                  <a:schemeClr val="tx1"/>
                </a:solidFill>
                <a:effectLst/>
                <a:latin typeface="+mn-lt"/>
                <a:ea typeface="+mn-ea"/>
                <a:cs typeface="+mn-cs"/>
              </a:rPr>
              <a:t> High school electives are important, allowing choice in course-taking, and providing the opportunity to explore a range of fields of knowledge and pursue particular postsecondary pathways.  </a:t>
            </a:r>
          </a:p>
          <a:p>
            <a:r>
              <a:rPr lang="en-US" sz="1200" kern="1200" dirty="0" smtClean="0">
                <a:solidFill>
                  <a:schemeClr val="tx1"/>
                </a:solidFill>
                <a:effectLst/>
                <a:latin typeface="+mn-lt"/>
                <a:ea typeface="+mn-ea"/>
                <a:cs typeface="+mn-cs"/>
              </a:rPr>
              <a:t> Every student should have a High School and Beyond Plan by ninth grade or earlier, upon which all course-taking decisions will be based; the plan may evolve if the student’s interest and goals change. </a:t>
            </a:r>
          </a:p>
          <a:p>
            <a:r>
              <a:rPr lang="en-US" sz="1200" kern="1200" dirty="0" smtClean="0">
                <a:solidFill>
                  <a:schemeClr val="tx1"/>
                </a:solidFill>
                <a:effectLst/>
                <a:latin typeface="+mn-lt"/>
                <a:ea typeface="+mn-ea"/>
                <a:cs typeface="+mn-cs"/>
              </a:rPr>
              <a:t> All students should be preparing for their lives after high school. Each student’s High School and Beyond Plan should identify a postsecondary pathway.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F0772DFB-E02C-4FBB-B823-3EDAD0776692}" type="slidenum">
              <a:rPr lang="en-US" smtClean="0"/>
              <a:t>3</a:t>
            </a:fld>
            <a:endParaRPr lang="en-US"/>
          </a:p>
        </p:txBody>
      </p:sp>
    </p:spTree>
    <p:extLst>
      <p:ext uri="{BB962C8B-B14F-4D97-AF65-F5344CB8AC3E}">
        <p14:creationId xmlns:p14="http://schemas.microsoft.com/office/powerpoint/2010/main" val="182643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Personalized postsecondary pathways are locally determined, but should include, at least, the opportunity to:  </a:t>
            </a:r>
          </a:p>
          <a:p>
            <a:r>
              <a:rPr lang="en-US" sz="1200" kern="1200" dirty="0" smtClean="0">
                <a:solidFill>
                  <a:schemeClr val="tx1"/>
                </a:solidFill>
                <a:effectLst/>
                <a:latin typeface="+mn-lt"/>
                <a:ea typeface="+mn-ea"/>
                <a:cs typeface="+mn-cs"/>
              </a:rPr>
              <a:t> To pursue a professional/technical certificate or degree at a community or technical college. </a:t>
            </a:r>
          </a:p>
          <a:p>
            <a:r>
              <a:rPr lang="en-US" sz="1200" kern="1200" dirty="0" smtClean="0">
                <a:solidFill>
                  <a:schemeClr val="tx1"/>
                </a:solidFill>
                <a:effectLst/>
                <a:latin typeface="+mn-lt"/>
                <a:ea typeface="+mn-ea"/>
                <a:cs typeface="+mn-cs"/>
              </a:rPr>
              <a:t> To pursue a four-year degree at a college, university, or college transfer program. </a:t>
            </a:r>
            <a:r>
              <a:rPr lang="en-US" sz="1200" b="1" kern="1200" dirty="0" smtClean="0">
                <a:solidFill>
                  <a:schemeClr val="tx1"/>
                </a:solidFill>
                <a:effectLst/>
                <a:latin typeface="+mn-lt"/>
                <a:ea typeface="+mn-ea"/>
                <a:cs typeface="+mn-cs"/>
              </a:rPr>
              <a:t>Students’ high school classes should align with the Washington Student Achievement Council’s College Admission Standards. </a:t>
            </a:r>
            <a:endParaRPr lang="en-US"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0772DFB-E02C-4FBB-B823-3EDAD0776692}" type="slidenum">
              <a:rPr lang="en-US" smtClean="0"/>
              <a:t>4</a:t>
            </a:fld>
            <a:endParaRPr lang="en-US"/>
          </a:p>
        </p:txBody>
      </p:sp>
    </p:spTree>
    <p:extLst>
      <p:ext uri="{BB962C8B-B14F-4D97-AF65-F5344CB8AC3E}">
        <p14:creationId xmlns:p14="http://schemas.microsoft.com/office/powerpoint/2010/main" val="434372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772DFB-E02C-4FBB-B823-3EDAD0776692}" type="slidenum">
              <a:rPr lang="en-US" smtClean="0"/>
              <a:t>5</a:t>
            </a:fld>
            <a:endParaRPr lang="en-US"/>
          </a:p>
        </p:txBody>
      </p:sp>
    </p:spTree>
    <p:extLst>
      <p:ext uri="{BB962C8B-B14F-4D97-AF65-F5344CB8AC3E}">
        <p14:creationId xmlns:p14="http://schemas.microsoft.com/office/powerpoint/2010/main" val="19258279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Why</a:t>
            </a:r>
            <a:r>
              <a:rPr lang="en-US" baseline="0" dirty="0" smtClean="0"/>
              <a:t> did the State Board of Education increase the number of credits to 24?  </a:t>
            </a:r>
          </a:p>
          <a:p>
            <a:r>
              <a:rPr lang="en-US" baseline="0" dirty="0" smtClean="0"/>
              <a:t>Given the high percentage of students having to take non-credit bearing classes at 2 year or 4 year colleges before they can start accumulating college credits, we had to take a hard look at how students were using this precious resource: a free public education.  We found that over a third of the students were not taking full advantage of this opportunity by taking a full load.  </a:t>
            </a:r>
            <a:endParaRPr lang="en-US" dirty="0"/>
          </a:p>
        </p:txBody>
      </p:sp>
      <p:sp>
        <p:nvSpPr>
          <p:cNvPr id="4" name="Slide Number Placeholder 3"/>
          <p:cNvSpPr>
            <a:spLocks noGrp="1"/>
          </p:cNvSpPr>
          <p:nvPr>
            <p:ph type="sldNum" sz="quarter" idx="10"/>
          </p:nvPr>
        </p:nvSpPr>
        <p:spPr/>
        <p:txBody>
          <a:bodyPr/>
          <a:lstStyle/>
          <a:p>
            <a:fld id="{F0772DFB-E02C-4FBB-B823-3EDAD0776692}" type="slidenum">
              <a:rPr lang="en-US" smtClean="0"/>
              <a:t>6</a:t>
            </a:fld>
            <a:endParaRPr lang="en-US"/>
          </a:p>
        </p:txBody>
      </p:sp>
    </p:spTree>
    <p:extLst>
      <p:ext uri="{BB962C8B-B14F-4D97-AF65-F5344CB8AC3E}">
        <p14:creationId xmlns:p14="http://schemas.microsoft.com/office/powerpoint/2010/main" val="32816177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Fewer</a:t>
            </a:r>
            <a:r>
              <a:rPr lang="en-US" baseline="0" dirty="0" smtClean="0"/>
              <a:t> than half of all students graduating had the credits they needed to be admitted to a four year college.  While college is not for everyone, students often change they minds about attending college, sometimes too late to take the two credits of world language or extra credit of English or math that were required. </a:t>
            </a:r>
            <a:endParaRPr lang="en-US" dirty="0"/>
          </a:p>
        </p:txBody>
      </p:sp>
      <p:sp>
        <p:nvSpPr>
          <p:cNvPr id="4" name="Slide Number Placeholder 3"/>
          <p:cNvSpPr>
            <a:spLocks noGrp="1"/>
          </p:cNvSpPr>
          <p:nvPr>
            <p:ph type="sldNum" sz="quarter" idx="10"/>
          </p:nvPr>
        </p:nvSpPr>
        <p:spPr/>
        <p:txBody>
          <a:bodyPr/>
          <a:lstStyle/>
          <a:p>
            <a:fld id="{F0772DFB-E02C-4FBB-B823-3EDAD0776692}" type="slidenum">
              <a:rPr lang="en-US" smtClean="0"/>
              <a:t>7</a:t>
            </a:fld>
            <a:endParaRPr lang="en-US"/>
          </a:p>
        </p:txBody>
      </p:sp>
    </p:spTree>
    <p:extLst>
      <p:ext uri="{BB962C8B-B14F-4D97-AF65-F5344CB8AC3E}">
        <p14:creationId xmlns:p14="http://schemas.microsoft.com/office/powerpoint/2010/main" val="35344269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new Career</a:t>
            </a:r>
            <a:r>
              <a:rPr lang="en-US" baseline="0" dirty="0" smtClean="0"/>
              <a:t> and College Ready Graduation Requirements were developed so that all graduates would have as many opportunities open to them as possible.  It prepares them to be admitted to a two year or four year college, while giving them the flexibility to use their credits to pursue a career or technical credential while in high school.  </a:t>
            </a:r>
          </a:p>
          <a:p>
            <a:endParaRPr lang="en-US" baseline="0" dirty="0" smtClean="0"/>
          </a:p>
        </p:txBody>
      </p:sp>
      <p:sp>
        <p:nvSpPr>
          <p:cNvPr id="4" name="Slide Number Placeholder 3"/>
          <p:cNvSpPr>
            <a:spLocks noGrp="1"/>
          </p:cNvSpPr>
          <p:nvPr>
            <p:ph type="sldNum" sz="quarter" idx="10"/>
          </p:nvPr>
        </p:nvSpPr>
        <p:spPr/>
        <p:txBody>
          <a:bodyPr/>
          <a:lstStyle/>
          <a:p>
            <a:fld id="{F0772DFB-E02C-4FBB-B823-3EDAD0776692}" type="slidenum">
              <a:rPr lang="en-US" smtClean="0"/>
              <a:t>8</a:t>
            </a:fld>
            <a:endParaRPr lang="en-US"/>
          </a:p>
        </p:txBody>
      </p:sp>
    </p:spTree>
    <p:extLst>
      <p:ext uri="{BB962C8B-B14F-4D97-AF65-F5344CB8AC3E}">
        <p14:creationId xmlns:p14="http://schemas.microsoft.com/office/powerpoint/2010/main" val="9096844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In the 2013 legislative session, the number of hours required by districts for high school students was increased to 1080 to accommodate the 24 credits.  </a:t>
            </a:r>
            <a:r>
              <a:rPr lang="en-US" baseline="0" dirty="0" smtClean="0"/>
              <a:t>In 6552, the </a:t>
            </a:r>
            <a:r>
              <a:rPr lang="en-US" baseline="0" dirty="0" smtClean="0"/>
              <a:t>legislature adopted the </a:t>
            </a:r>
            <a:r>
              <a:rPr lang="en-US" baseline="0" dirty="0" smtClean="0"/>
              <a:t>24 credit </a:t>
            </a:r>
            <a:r>
              <a:rPr lang="en-US" baseline="0" dirty="0" smtClean="0"/>
              <a:t>requirements during the 2014 session. The full implement is timed to coincide with the full funding of basic education by the legislature, and as mandated by the Supreme Court under the </a:t>
            </a:r>
            <a:r>
              <a:rPr lang="en-US" baseline="0" dirty="0" err="1" smtClean="0"/>
              <a:t>McCleary</a:t>
            </a:r>
            <a:r>
              <a:rPr lang="en-US" baseline="0" dirty="0" smtClean="0"/>
              <a:t> decision.  </a:t>
            </a:r>
          </a:p>
        </p:txBody>
      </p:sp>
      <p:sp>
        <p:nvSpPr>
          <p:cNvPr id="4" name="Slide Number Placeholder 3"/>
          <p:cNvSpPr>
            <a:spLocks noGrp="1"/>
          </p:cNvSpPr>
          <p:nvPr>
            <p:ph type="sldNum" sz="quarter" idx="10"/>
          </p:nvPr>
        </p:nvSpPr>
        <p:spPr/>
        <p:txBody>
          <a:bodyPr/>
          <a:lstStyle/>
          <a:p>
            <a:fld id="{F0772DFB-E02C-4FBB-B823-3EDAD0776692}" type="slidenum">
              <a:rPr lang="en-US" smtClean="0"/>
              <a:t>9</a:t>
            </a:fld>
            <a:endParaRPr lang="en-US" dirty="0"/>
          </a:p>
        </p:txBody>
      </p:sp>
    </p:spTree>
    <p:extLst>
      <p:ext uri="{BB962C8B-B14F-4D97-AF65-F5344CB8AC3E}">
        <p14:creationId xmlns:p14="http://schemas.microsoft.com/office/powerpoint/2010/main" val="17448228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71798"/>
            <a:ext cx="8833104" cy="33380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75EE0E6-99EE-4FE0-8594-1370775B1C28}"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dirty="0" smtClean="0"/>
              <a:t>Click to edit Master title style</a:t>
            </a:r>
            <a:endParaRPr kumimoji="0" lang="en-US" dirty="0"/>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28800" y="3657600"/>
            <a:ext cx="5486400" cy="4239491"/>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Footer Placeholder 4"/>
          <p:cNvSpPr>
            <a:spLocks noGrp="1"/>
          </p:cNvSpPr>
          <p:nvPr>
            <p:ph type="ftr" sz="quarter" idx="11"/>
          </p:nvPr>
        </p:nvSpPr>
        <p:spPr>
          <a:xfrm>
            <a:off x="914400" y="6410848"/>
            <a:ext cx="3581400" cy="365760"/>
          </a:xfrm>
        </p:spPr>
        <p:txBody>
          <a:bodyPr/>
          <a:lstStyle>
            <a:lvl1pPr>
              <a:defRPr>
                <a:solidFill>
                  <a:schemeClr val="accent1"/>
                </a:solidFill>
              </a:defRPr>
            </a:lvl1pPr>
          </a:lstStyle>
          <a:p>
            <a:r>
              <a:rPr lang="en-US" dirty="0" smtClean="0"/>
              <a:t>Washington State Board of Education</a:t>
            </a:r>
            <a:endParaRPr lang="en-US" dirty="0"/>
          </a:p>
        </p:txBody>
      </p:sp>
      <p:sp>
        <p:nvSpPr>
          <p:cNvPr id="6" name="Slide Number Placeholder 5"/>
          <p:cNvSpPr>
            <a:spLocks noGrp="1"/>
          </p:cNvSpPr>
          <p:nvPr>
            <p:ph type="sldNum" sz="quarter" idx="12"/>
          </p:nvPr>
        </p:nvSpPr>
        <p:spPr/>
        <p:txBody>
          <a:bodyPr/>
          <a:lstStyle/>
          <a:p>
            <a:fld id="{D75EE0E6-99EE-4FE0-8594-1370775B1C28}"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3400" y="6402778"/>
            <a:ext cx="271841" cy="271841"/>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75EE0E6-99EE-4FE0-8594-1370775B1C28}"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Footer Placeholder 4"/>
          <p:cNvSpPr>
            <a:spLocks noGrp="1"/>
          </p:cNvSpPr>
          <p:nvPr>
            <p:ph type="ftr" sz="quarter" idx="11"/>
          </p:nvPr>
        </p:nvSpPr>
        <p:spPr>
          <a:xfrm>
            <a:off x="914400" y="6410848"/>
            <a:ext cx="3581400" cy="365760"/>
          </a:xfrm>
        </p:spPr>
        <p:txBody>
          <a:bodyPr/>
          <a:lstStyle>
            <a:lvl1pPr>
              <a:defRPr>
                <a:solidFill>
                  <a:schemeClr val="accent1"/>
                </a:solidFill>
              </a:defRPr>
            </a:lvl1pPr>
          </a:lstStyle>
          <a:p>
            <a:r>
              <a:rPr lang="en-US" dirty="0" smtClean="0"/>
              <a:t>Washington State Board of Education</a:t>
            </a:r>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3400" y="6402778"/>
            <a:ext cx="271841" cy="271841"/>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latin typeface="Arial" panose="020B0604020202020204" pitchFamily="34" charset="0"/>
                <a:cs typeface="Arial" panose="020B0604020202020204" pitchFamily="34" charset="0"/>
              </a:defRPr>
            </a:lvl1pPr>
          </a:lstStyle>
          <a:p>
            <a:r>
              <a:rPr kumimoji="0" lang="en-US" dirty="0" smtClean="0"/>
              <a:t>Click to edit Master title style</a:t>
            </a:r>
            <a:endParaRPr kumimoji="0" lang="en-US" dirty="0"/>
          </a:p>
        </p:txBody>
      </p:sp>
      <p:sp>
        <p:nvSpPr>
          <p:cNvPr id="5" name="Footer Placeholder 4"/>
          <p:cNvSpPr>
            <a:spLocks noGrp="1"/>
          </p:cNvSpPr>
          <p:nvPr>
            <p:ph type="ftr" sz="quarter" idx="11"/>
          </p:nvPr>
        </p:nvSpPr>
        <p:spPr>
          <a:xfrm>
            <a:off x="914400" y="6410848"/>
            <a:ext cx="3581400" cy="365760"/>
          </a:xfrm>
        </p:spPr>
        <p:txBody>
          <a:bodyPr/>
          <a:lstStyle>
            <a:lvl1pPr>
              <a:defRPr>
                <a:solidFill>
                  <a:schemeClr val="accent1"/>
                </a:solidFill>
              </a:defRPr>
            </a:lvl1pPr>
          </a:lstStyle>
          <a:p>
            <a:r>
              <a:rPr lang="en-US" dirty="0" smtClean="0"/>
              <a:t>Washington State Board of Education</a:t>
            </a:r>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D75EE0E6-99EE-4FE0-8594-1370775B1C28}"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3400" y="6402778"/>
            <a:ext cx="271841" cy="271841"/>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a:xfrm>
            <a:off x="914400" y="6410848"/>
            <a:ext cx="3581400" cy="365760"/>
          </a:xfrm>
        </p:spPr>
        <p:txBody>
          <a:bodyPr/>
          <a:lstStyle>
            <a:lvl1pPr>
              <a:defRPr>
                <a:solidFill>
                  <a:schemeClr val="accent1"/>
                </a:solidFill>
              </a:defRPr>
            </a:lvl1pPr>
          </a:lstStyle>
          <a:p>
            <a:r>
              <a:rPr lang="en-US" dirty="0" smtClean="0"/>
              <a:t>Washington State Board of Education</a:t>
            </a:r>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75EE0E6-99EE-4FE0-8594-1370775B1C28}"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dirty="0" smtClean="0"/>
              <a:t>Click to edit Master title style</a:t>
            </a:r>
            <a:endParaRPr kumimoji="0" lang="en-US" dirty="0"/>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3400" y="6402778"/>
            <a:ext cx="271841" cy="271841"/>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6" name="Footer Placeholder 5"/>
          <p:cNvSpPr>
            <a:spLocks noGrp="1"/>
          </p:cNvSpPr>
          <p:nvPr>
            <p:ph type="ftr" sz="quarter" idx="11"/>
          </p:nvPr>
        </p:nvSpPr>
        <p:spPr>
          <a:xfrm>
            <a:off x="914400" y="6410848"/>
            <a:ext cx="3581400" cy="365760"/>
          </a:xfrm>
        </p:spPr>
        <p:txBody>
          <a:bodyPr/>
          <a:lstStyle>
            <a:lvl1pPr>
              <a:defRPr>
                <a:solidFill>
                  <a:schemeClr val="accent1"/>
                </a:solidFill>
              </a:defRPr>
            </a:lvl1pPr>
          </a:lstStyle>
          <a:p>
            <a:r>
              <a:rPr lang="en-US" dirty="0" smtClean="0"/>
              <a:t>Washington State Board of Education</a:t>
            </a:r>
            <a:endParaRPr lang="en-US" dirty="0"/>
          </a:p>
        </p:txBody>
      </p:sp>
      <p:sp>
        <p:nvSpPr>
          <p:cNvPr id="7" name="Slide Number Placeholder 6"/>
          <p:cNvSpPr>
            <a:spLocks noGrp="1"/>
          </p:cNvSpPr>
          <p:nvPr>
            <p:ph type="sldNum" sz="quarter" idx="12"/>
          </p:nvPr>
        </p:nvSpPr>
        <p:spPr/>
        <p:txBody>
          <a:bodyPr/>
          <a:lstStyle/>
          <a:p>
            <a:fld id="{D75EE0E6-99EE-4FE0-8594-1370775B1C28}"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3400" y="6402778"/>
            <a:ext cx="271841" cy="271841"/>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8" name="Footer Placeholder 7"/>
          <p:cNvSpPr>
            <a:spLocks noGrp="1"/>
          </p:cNvSpPr>
          <p:nvPr>
            <p:ph type="ftr" sz="quarter" idx="11"/>
          </p:nvPr>
        </p:nvSpPr>
        <p:spPr>
          <a:xfrm>
            <a:off x="914400" y="6409944"/>
            <a:ext cx="3581400" cy="365760"/>
          </a:xfrm>
        </p:spPr>
        <p:txBody>
          <a:bodyPr/>
          <a:lstStyle>
            <a:lvl1pPr>
              <a:defRPr>
                <a:solidFill>
                  <a:schemeClr val="accent1"/>
                </a:solidFill>
              </a:defRPr>
            </a:lvl1pPr>
          </a:lstStyle>
          <a:p>
            <a:r>
              <a:rPr lang="en-US" dirty="0" smtClean="0"/>
              <a:t>Washington State Board of Education</a:t>
            </a:r>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75EE0E6-99EE-4FE0-8594-1370775B1C28}"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pic>
        <p:nvPicPr>
          <p:cNvPr id="28" name="Picture 2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3400" y="6402778"/>
            <a:ext cx="271841" cy="271841"/>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Footer Placeholder 3"/>
          <p:cNvSpPr>
            <a:spLocks noGrp="1"/>
          </p:cNvSpPr>
          <p:nvPr>
            <p:ph type="ftr" sz="quarter" idx="11"/>
          </p:nvPr>
        </p:nvSpPr>
        <p:spPr>
          <a:xfrm>
            <a:off x="914400" y="6410848"/>
            <a:ext cx="3581400" cy="365760"/>
          </a:xfrm>
        </p:spPr>
        <p:txBody>
          <a:bodyPr/>
          <a:lstStyle>
            <a:lvl1pPr>
              <a:defRPr>
                <a:solidFill>
                  <a:schemeClr val="accent1"/>
                </a:solidFill>
              </a:defRPr>
            </a:lvl1pPr>
          </a:lstStyle>
          <a:p>
            <a:r>
              <a:rPr lang="en-US" dirty="0" smtClean="0"/>
              <a:t>Washington State Board of Education</a:t>
            </a:r>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D75EE0E6-99EE-4FE0-8594-1370775B1C28}" type="slidenum">
              <a:rPr lang="en-US" smtClean="0"/>
              <a:t>‹#›</a:t>
            </a:fld>
            <a:endParaRPr lang="en-US"/>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3400" y="6402778"/>
            <a:ext cx="271841" cy="271841"/>
          </a:xfrm>
          <a:prstGeom prst="rect">
            <a:avLst/>
          </a:prstGeom>
        </p:spPr>
      </p:pic>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Footer Placeholder 2"/>
          <p:cNvSpPr>
            <a:spLocks noGrp="1"/>
          </p:cNvSpPr>
          <p:nvPr>
            <p:ph type="ftr" sz="quarter" idx="11"/>
          </p:nvPr>
        </p:nvSpPr>
        <p:spPr>
          <a:xfrm>
            <a:off x="914400" y="6410848"/>
            <a:ext cx="3581400" cy="365760"/>
          </a:xfrm>
        </p:spPr>
        <p:txBody>
          <a:bodyPr/>
          <a:lstStyle>
            <a:lvl1pPr>
              <a:defRPr>
                <a:solidFill>
                  <a:schemeClr val="accent1"/>
                </a:solidFill>
              </a:defRPr>
            </a:lvl1pPr>
          </a:lstStyle>
          <a:p>
            <a:r>
              <a:rPr lang="en-US" dirty="0" smtClean="0"/>
              <a:t>Washington State Board of Education</a:t>
            </a:r>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75EE0E6-99EE-4FE0-8594-1370775B1C28}" type="slidenum">
              <a:rPr lang="en-US" smtClean="0"/>
              <a:t>‹#›</a:t>
            </a:fld>
            <a:endParaRPr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3400" y="6402778"/>
            <a:ext cx="271841" cy="271841"/>
          </a:xfrm>
          <a:prstGeom prst="rect">
            <a:avLst/>
          </a:prstGeom>
        </p:spPr>
      </p:pic>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75EE0E6-99EE-4FE0-8594-1370775B1C28}"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Footer Placeholder 5"/>
          <p:cNvSpPr>
            <a:spLocks noGrp="1"/>
          </p:cNvSpPr>
          <p:nvPr>
            <p:ph type="ftr" sz="quarter" idx="11"/>
          </p:nvPr>
        </p:nvSpPr>
        <p:spPr>
          <a:xfrm>
            <a:off x="883920" y="6410848"/>
            <a:ext cx="3383280" cy="365760"/>
          </a:xfrm>
        </p:spPr>
        <p:txBody>
          <a:bodyPr/>
          <a:lstStyle>
            <a:lvl1pPr>
              <a:defRPr>
                <a:solidFill>
                  <a:schemeClr val="accent1"/>
                </a:solidFill>
              </a:defRPr>
            </a:lvl1pPr>
          </a:lstStyle>
          <a:p>
            <a:r>
              <a:rPr lang="en-US" dirty="0" smtClean="0"/>
              <a:t>Washington State Board of Education</a:t>
            </a:r>
            <a:endParaRPr lang="en-US" dirty="0"/>
          </a:p>
        </p:txBody>
      </p:sp>
      <p:pic>
        <p:nvPicPr>
          <p:cNvPr id="22" name="Picture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3400" y="6402778"/>
            <a:ext cx="271841" cy="271841"/>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75EE0E6-99EE-4FE0-8594-1370775B1C28}"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Footer Placeholder 5"/>
          <p:cNvSpPr>
            <a:spLocks noGrp="1"/>
          </p:cNvSpPr>
          <p:nvPr>
            <p:ph type="ftr" sz="quarter" idx="11"/>
          </p:nvPr>
        </p:nvSpPr>
        <p:spPr>
          <a:xfrm>
            <a:off x="911352" y="6410848"/>
            <a:ext cx="3584448" cy="365760"/>
          </a:xfrm>
        </p:spPr>
        <p:txBody>
          <a:bodyPr/>
          <a:lstStyle>
            <a:lvl1pPr>
              <a:defRPr>
                <a:solidFill>
                  <a:schemeClr val="accent1"/>
                </a:solidFill>
              </a:defRPr>
            </a:lvl1pPr>
          </a:lstStyle>
          <a:p>
            <a:r>
              <a:rPr lang="en-US" dirty="0" smtClean="0"/>
              <a:t>Washington State Board of Education</a:t>
            </a:r>
            <a:endParaRPr lang="en-US" dirty="0"/>
          </a:p>
        </p:txBody>
      </p:sp>
      <p:pic>
        <p:nvPicPr>
          <p:cNvPr id="23" name="Picture 2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3400" y="6402778"/>
            <a:ext cx="271841" cy="271841"/>
          </a:xfrm>
          <a:prstGeom prst="rect">
            <a:avLst/>
          </a:prstGeom>
        </p:spPr>
      </p:pic>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userDrawn="1"/>
        </p:nvSpPr>
        <p:spPr bwMode="auto">
          <a:xfrm>
            <a:off x="149352" y="6388385"/>
            <a:ext cx="8833104" cy="317215"/>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Footer Placeholder 2"/>
          <p:cNvSpPr>
            <a:spLocks noGrp="1"/>
          </p:cNvSpPr>
          <p:nvPr>
            <p:ph type="ftr" sz="quarter" idx="3"/>
          </p:nvPr>
        </p:nvSpPr>
        <p:spPr>
          <a:xfrm>
            <a:off x="914400" y="6410848"/>
            <a:ext cx="3581400" cy="365760"/>
          </a:xfrm>
          <a:prstGeom prst="rect">
            <a:avLst/>
          </a:prstGeom>
        </p:spPr>
        <p:txBody>
          <a:bodyPr vert="horz"/>
          <a:lstStyle>
            <a:lvl1pPr algn="l" eaLnBrk="1" latinLnBrk="0" hangingPunct="1">
              <a:defRPr kumimoji="0" sz="1200">
                <a:solidFill>
                  <a:schemeClr val="accent1"/>
                </a:solidFill>
              </a:defRPr>
            </a:lvl1pPr>
          </a:lstStyle>
          <a:p>
            <a:r>
              <a:rPr lang="en-US" dirty="0" smtClean="0"/>
              <a:t>Washington State Board of Education</a:t>
            </a:r>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75EE0E6-99EE-4FE0-8594-1370775B1C28}"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pic>
        <p:nvPicPr>
          <p:cNvPr id="20" name="Picture 1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33400" y="6402778"/>
            <a:ext cx="271841" cy="271841"/>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hf sldNum="0" hdr="0" dt="0"/>
  <p:txStyles>
    <p:titleStyle>
      <a:lvl1pPr algn="ctr" rtl="0" eaLnBrk="1" latinLnBrk="0" hangingPunct="1">
        <a:spcBef>
          <a:spcPct val="0"/>
        </a:spcBef>
        <a:buNone/>
        <a:defRPr kumimoji="0" sz="3300" kern="1200">
          <a:solidFill>
            <a:schemeClr val="accent3">
              <a:shade val="75000"/>
            </a:schemeClr>
          </a:solidFill>
          <a:latin typeface="Arial" panose="020B0604020202020204" pitchFamily="34" charset="0"/>
          <a:ea typeface="+mj-ea"/>
          <a:cs typeface="Arial" panose="020B0604020202020204" pitchFamily="34" charset="0"/>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Arial" panose="020B0604020202020204" pitchFamily="34" charset="0"/>
          <a:ea typeface="+mn-ea"/>
          <a:cs typeface="Arial" panose="020B0604020202020204" pitchFamily="34" charset="0"/>
        </a:defRPr>
      </a:lvl1pPr>
      <a:lvl2pPr marL="548640" indent="-274320" algn="l" rtl="0" eaLnBrk="1" latinLnBrk="0" hangingPunct="1">
        <a:spcBef>
          <a:spcPct val="20000"/>
        </a:spcBef>
        <a:buClr>
          <a:schemeClr val="accent3"/>
        </a:buClr>
        <a:buSzPct val="70000"/>
        <a:buFont typeface="Wingdings 2" panose="05020102010507070707" pitchFamily="18" charset="2"/>
        <a:buChar char=""/>
        <a:defRPr kumimoji="0" sz="2200" kern="1200">
          <a:solidFill>
            <a:schemeClr val="tx2"/>
          </a:solidFill>
          <a:latin typeface="Arial" panose="020B0604020202020204" pitchFamily="34" charset="0"/>
          <a:ea typeface="+mn-ea"/>
          <a:cs typeface="Arial" panose="020B0604020202020204" pitchFamily="34" charset="0"/>
        </a:defRPr>
      </a:lvl2pPr>
      <a:lvl3pPr marL="822960" indent="-228600" algn="l" rtl="0" eaLnBrk="1" latinLnBrk="0" hangingPunct="1">
        <a:spcBef>
          <a:spcPct val="20000"/>
        </a:spcBef>
        <a:buClr>
          <a:schemeClr val="accent6"/>
        </a:buClr>
        <a:buSzPct val="75000"/>
        <a:buFont typeface="Wingdings" panose="05000000000000000000" pitchFamily="2" charset="2"/>
        <a:buChar char="§"/>
        <a:defRPr kumimoji="0" sz="2000" kern="1200">
          <a:solidFill>
            <a:schemeClr val="tx1"/>
          </a:solidFill>
          <a:latin typeface="Arial" panose="020B0604020202020204" pitchFamily="34" charset="0"/>
          <a:ea typeface="+mn-ea"/>
          <a:cs typeface="Arial" panose="020B0604020202020204" pitchFamily="34" charset="0"/>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Arial" panose="020B0604020202020204" pitchFamily="34" charset="0"/>
          <a:ea typeface="+mn-ea"/>
          <a:cs typeface="Arial" panose="020B0604020202020204" pitchFamily="34" charset="0"/>
        </a:defRPr>
      </a:lvl4pPr>
      <a:lvl5pPr marL="1371600" indent="-228600" algn="l" rtl="0" eaLnBrk="1" latinLnBrk="0" hangingPunct="1">
        <a:spcBef>
          <a:spcPct val="20000"/>
        </a:spcBef>
        <a:buClr>
          <a:schemeClr val="accent5"/>
        </a:buClr>
        <a:buFontTx/>
        <a:buChar char="•"/>
        <a:defRPr kumimoji="0" sz="1800" kern="1200">
          <a:solidFill>
            <a:schemeClr val="tx1"/>
          </a:solidFill>
          <a:latin typeface="Arial" panose="020B0604020202020204" pitchFamily="34" charset="0"/>
          <a:ea typeface="+mn-ea"/>
          <a:cs typeface="Arial" panose="020B0604020202020204" pitchFamily="34" charset="0"/>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11.JP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15.JPG"/></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November 2014</a:t>
            </a:r>
            <a:endParaRPr lang="en-US" dirty="0"/>
          </a:p>
        </p:txBody>
      </p:sp>
      <p:sp>
        <p:nvSpPr>
          <p:cNvPr id="3" name="Title 2"/>
          <p:cNvSpPr>
            <a:spLocks noGrp="1"/>
          </p:cNvSpPr>
          <p:nvPr>
            <p:ph type="ctrTitle"/>
          </p:nvPr>
        </p:nvSpPr>
        <p:spPr/>
        <p:txBody>
          <a:bodyPr>
            <a:normAutofit fontScale="90000"/>
          </a:bodyPr>
          <a:lstStyle/>
          <a:p>
            <a:r>
              <a:rPr lang="en-US" dirty="0" smtClean="0"/>
              <a:t>24-Credit Graduation Requirements </a:t>
            </a:r>
            <a:br>
              <a:rPr lang="en-US" dirty="0" smtClean="0"/>
            </a:br>
            <a:r>
              <a:rPr lang="en-US" dirty="0" smtClean="0"/>
              <a:t>Pathways to Postsecondary</a:t>
            </a:r>
            <a:endParaRPr lang="en-US" dirty="0"/>
          </a:p>
        </p:txBody>
      </p:sp>
    </p:spTree>
    <p:extLst>
      <p:ext uri="{BB962C8B-B14F-4D97-AF65-F5344CB8AC3E}">
        <p14:creationId xmlns:p14="http://schemas.microsoft.com/office/powerpoint/2010/main" val="31318458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Washington State Board of Education</a:t>
            </a:r>
            <a:endParaRPr lang="en-US" dirty="0"/>
          </a:p>
        </p:txBody>
      </p:sp>
      <p:pic>
        <p:nvPicPr>
          <p:cNvPr id="3" name="Picture 2"/>
          <p:cNvPicPr>
            <a:picLocks noChangeAspect="1"/>
          </p:cNvPicPr>
          <p:nvPr/>
        </p:nvPicPr>
        <p:blipFill>
          <a:blip r:embed="rId3"/>
          <a:stretch>
            <a:fillRect/>
          </a:stretch>
        </p:blipFill>
        <p:spPr>
          <a:xfrm>
            <a:off x="381000" y="249141"/>
            <a:ext cx="5678458" cy="6062202"/>
          </a:xfrm>
          <a:prstGeom prst="rect">
            <a:avLst/>
          </a:prstGeom>
        </p:spPr>
      </p:pic>
      <p:sp>
        <p:nvSpPr>
          <p:cNvPr id="4" name="Title 1"/>
          <p:cNvSpPr txBox="1">
            <a:spLocks/>
          </p:cNvSpPr>
          <p:nvPr/>
        </p:nvSpPr>
        <p:spPr>
          <a:xfrm>
            <a:off x="6172200" y="228600"/>
            <a:ext cx="2678771" cy="6062202"/>
          </a:xfrm>
          <a:prstGeom prst="rect">
            <a:avLst/>
          </a:prstGeom>
          <a:solidFill>
            <a:schemeClr val="bg2"/>
          </a:solidFill>
        </p:spPr>
        <p:txBody>
          <a:bodyPr anchor="t">
            <a:noAutofit/>
          </a:bodyPr>
          <a:lstStyle>
            <a:lvl1pPr algn="ctr" rtl="0" eaLnBrk="1" latinLnBrk="0" hangingPunct="1">
              <a:spcBef>
                <a:spcPct val="0"/>
              </a:spcBef>
              <a:buNone/>
              <a:defRPr kumimoji="0" sz="3300" kern="1200">
                <a:solidFill>
                  <a:schemeClr val="accent3">
                    <a:shade val="75000"/>
                  </a:schemeClr>
                </a:solidFill>
                <a:latin typeface="Arial" panose="020B0604020202020204" pitchFamily="34" charset="0"/>
                <a:ea typeface="+mj-ea"/>
                <a:cs typeface="Arial" panose="020B0604020202020204" pitchFamily="34" charset="0"/>
              </a:defRPr>
            </a:lvl1pPr>
          </a:lstStyle>
          <a:p>
            <a:endParaRPr lang="en-US" sz="2400" dirty="0" smtClean="0"/>
          </a:p>
          <a:p>
            <a:endParaRPr lang="en-US" sz="2400" dirty="0"/>
          </a:p>
          <a:p>
            <a:endParaRPr lang="en-US" sz="2400" dirty="0" smtClean="0"/>
          </a:p>
          <a:p>
            <a:endParaRPr lang="en-US" sz="2400" dirty="0"/>
          </a:p>
          <a:p>
            <a:r>
              <a:rPr lang="en-US" sz="2400" dirty="0" smtClean="0"/>
              <a:t>How Do the </a:t>
            </a:r>
            <a:br>
              <a:rPr lang="en-US" sz="2400" dirty="0" smtClean="0"/>
            </a:br>
            <a:r>
              <a:rPr lang="en-US" sz="2400" dirty="0" smtClean="0"/>
              <a:t>24-Credit </a:t>
            </a:r>
            <a:br>
              <a:rPr lang="en-US" sz="2400" dirty="0" smtClean="0"/>
            </a:br>
            <a:r>
              <a:rPr lang="en-US" sz="2400" dirty="0" smtClean="0"/>
              <a:t>Graduation Requirements </a:t>
            </a:r>
            <a:br>
              <a:rPr lang="en-US" sz="2400" dirty="0" smtClean="0"/>
            </a:br>
            <a:r>
              <a:rPr lang="en-US" sz="2400" dirty="0" smtClean="0"/>
              <a:t>Add Up?</a:t>
            </a:r>
            <a:endParaRPr lang="en-US" sz="2400"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97929" y="4937760"/>
            <a:ext cx="1353042" cy="1353042"/>
          </a:xfrm>
          <a:prstGeom prst="rect">
            <a:avLst/>
          </a:prstGeom>
        </p:spPr>
      </p:pic>
    </p:spTree>
    <p:extLst>
      <p:ext uri="{BB962C8B-B14F-4D97-AF65-F5344CB8AC3E}">
        <p14:creationId xmlns:p14="http://schemas.microsoft.com/office/powerpoint/2010/main" val="1015140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H</a:t>
            </a:r>
            <a:r>
              <a:rPr lang="en-US" sz="2400" dirty="0" smtClean="0"/>
              <a:t>ow Much Student Choice?</a:t>
            </a:r>
            <a:endParaRPr lang="en-US" sz="2400" dirty="0"/>
          </a:p>
        </p:txBody>
      </p:sp>
      <p:pic>
        <p:nvPicPr>
          <p:cNvPr id="5" name="Picture 4"/>
          <p:cNvPicPr>
            <a:picLocks noChangeAspect="1"/>
          </p:cNvPicPr>
          <p:nvPr/>
        </p:nvPicPr>
        <p:blipFill>
          <a:blip r:embed="rId3"/>
          <a:stretch>
            <a:fillRect/>
          </a:stretch>
        </p:blipFill>
        <p:spPr>
          <a:xfrm>
            <a:off x="1482852" y="1676400"/>
            <a:ext cx="6172200" cy="4716430"/>
          </a:xfrm>
          <a:prstGeom prst="rect">
            <a:avLst/>
          </a:prstGeom>
        </p:spPr>
      </p:pic>
      <p:sp>
        <p:nvSpPr>
          <p:cNvPr id="3" name="Slide Number Placeholder 2"/>
          <p:cNvSpPr>
            <a:spLocks noGrp="1"/>
          </p:cNvSpPr>
          <p:nvPr>
            <p:ph type="sldNum" sz="quarter" idx="12"/>
          </p:nvPr>
        </p:nvSpPr>
        <p:spPr>
          <a:xfrm>
            <a:off x="8099055" y="6301369"/>
            <a:ext cx="770468" cy="365125"/>
          </a:xfrm>
        </p:spPr>
        <p:txBody>
          <a:bodyPr/>
          <a:lstStyle/>
          <a:p>
            <a:fld id="{B25BA0F8-137B-425C-97F4-0529CEBC479B}" type="slidenum">
              <a:rPr lang="en-US" smtClean="0"/>
              <a:t>11</a:t>
            </a:fld>
            <a:endParaRPr lang="en-US" dirty="0"/>
          </a:p>
        </p:txBody>
      </p:sp>
    </p:spTree>
    <p:extLst>
      <p:ext uri="{BB962C8B-B14F-4D97-AF65-F5344CB8AC3E}">
        <p14:creationId xmlns:p14="http://schemas.microsoft.com/office/powerpoint/2010/main" val="31920680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Washington State Board of Education</a:t>
            </a:r>
            <a:endParaRPr lang="en-US" dirty="0"/>
          </a:p>
        </p:txBody>
      </p:sp>
      <p:pic>
        <p:nvPicPr>
          <p:cNvPr id="3" name="Picture 2"/>
          <p:cNvPicPr>
            <a:picLocks noChangeAspect="1"/>
          </p:cNvPicPr>
          <p:nvPr/>
        </p:nvPicPr>
        <p:blipFill>
          <a:blip r:embed="rId3"/>
          <a:stretch>
            <a:fillRect/>
          </a:stretch>
        </p:blipFill>
        <p:spPr>
          <a:xfrm>
            <a:off x="228600" y="319818"/>
            <a:ext cx="6172200" cy="5935635"/>
          </a:xfrm>
          <a:prstGeom prst="rect">
            <a:avLst/>
          </a:prstGeom>
        </p:spPr>
      </p:pic>
      <p:sp>
        <p:nvSpPr>
          <p:cNvPr id="4" name="Title 1"/>
          <p:cNvSpPr txBox="1">
            <a:spLocks/>
          </p:cNvSpPr>
          <p:nvPr/>
        </p:nvSpPr>
        <p:spPr>
          <a:xfrm>
            <a:off x="6324600" y="228600"/>
            <a:ext cx="2514600" cy="6062202"/>
          </a:xfrm>
          <a:prstGeom prst="rect">
            <a:avLst/>
          </a:prstGeom>
          <a:solidFill>
            <a:schemeClr val="bg2"/>
          </a:solidFill>
        </p:spPr>
        <p:txBody>
          <a:bodyPr anchor="ctr">
            <a:noAutofit/>
          </a:bodyPr>
          <a:lstStyle>
            <a:lvl1pPr algn="ctr" rtl="0" eaLnBrk="1" latinLnBrk="0" hangingPunct="1">
              <a:spcBef>
                <a:spcPct val="0"/>
              </a:spcBef>
              <a:buNone/>
              <a:defRPr kumimoji="0" sz="3300" kern="1200">
                <a:solidFill>
                  <a:schemeClr val="accent3">
                    <a:shade val="75000"/>
                  </a:schemeClr>
                </a:solidFill>
                <a:latin typeface="Arial" panose="020B0604020202020204" pitchFamily="34" charset="0"/>
                <a:ea typeface="+mj-ea"/>
                <a:cs typeface="Arial" panose="020B0604020202020204" pitchFamily="34" charset="0"/>
              </a:defRPr>
            </a:lvl1pPr>
          </a:lstStyle>
          <a:p>
            <a:r>
              <a:rPr lang="en-US" sz="2400" dirty="0" smtClean="0"/>
              <a:t>How Are Science Requirements Changing?</a:t>
            </a:r>
            <a:endParaRPr lang="en-US" sz="2400" dirty="0"/>
          </a:p>
        </p:txBody>
      </p:sp>
    </p:spTree>
    <p:extLst>
      <p:ext uri="{BB962C8B-B14F-4D97-AF65-F5344CB8AC3E}">
        <p14:creationId xmlns:p14="http://schemas.microsoft.com/office/powerpoint/2010/main" val="6161524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Washington State Board of Education</a:t>
            </a:r>
            <a:endParaRPr lang="en-US" dirty="0"/>
          </a:p>
        </p:txBody>
      </p:sp>
      <p:pic>
        <p:nvPicPr>
          <p:cNvPr id="3" name="Picture 2"/>
          <p:cNvPicPr>
            <a:picLocks noChangeAspect="1"/>
          </p:cNvPicPr>
          <p:nvPr/>
        </p:nvPicPr>
        <p:blipFill>
          <a:blip r:embed="rId3"/>
          <a:stretch>
            <a:fillRect/>
          </a:stretch>
        </p:blipFill>
        <p:spPr>
          <a:xfrm>
            <a:off x="228600" y="457200"/>
            <a:ext cx="6106816" cy="5791200"/>
          </a:xfrm>
          <a:prstGeom prst="rect">
            <a:avLst/>
          </a:prstGeom>
        </p:spPr>
      </p:pic>
      <p:sp>
        <p:nvSpPr>
          <p:cNvPr id="4" name="Title 1"/>
          <p:cNvSpPr txBox="1">
            <a:spLocks/>
          </p:cNvSpPr>
          <p:nvPr/>
        </p:nvSpPr>
        <p:spPr>
          <a:xfrm>
            <a:off x="6248400" y="228600"/>
            <a:ext cx="2590800" cy="6062202"/>
          </a:xfrm>
          <a:prstGeom prst="rect">
            <a:avLst/>
          </a:prstGeom>
          <a:solidFill>
            <a:schemeClr val="bg2"/>
          </a:solidFill>
        </p:spPr>
        <p:txBody>
          <a:bodyPr anchor="t">
            <a:noAutofit/>
          </a:bodyPr>
          <a:lstStyle>
            <a:lvl1pPr algn="ctr" rtl="0" eaLnBrk="1" latinLnBrk="0" hangingPunct="1">
              <a:spcBef>
                <a:spcPct val="0"/>
              </a:spcBef>
              <a:buNone/>
              <a:defRPr kumimoji="0" sz="3300" kern="1200">
                <a:solidFill>
                  <a:schemeClr val="accent3">
                    <a:shade val="75000"/>
                  </a:schemeClr>
                </a:solidFill>
                <a:latin typeface="Arial" panose="020B0604020202020204" pitchFamily="34" charset="0"/>
                <a:ea typeface="+mj-ea"/>
                <a:cs typeface="Arial" panose="020B0604020202020204" pitchFamily="34" charset="0"/>
              </a:defRPr>
            </a:lvl1pPr>
          </a:lstStyle>
          <a:p>
            <a:endParaRPr lang="en-US" sz="2400" dirty="0" smtClean="0"/>
          </a:p>
          <a:p>
            <a:endParaRPr lang="en-US" sz="2400" dirty="0"/>
          </a:p>
          <a:p>
            <a:endParaRPr lang="en-US" sz="2400" dirty="0" smtClean="0"/>
          </a:p>
          <a:p>
            <a:endParaRPr lang="en-US" sz="2400" dirty="0"/>
          </a:p>
          <a:p>
            <a:r>
              <a:rPr lang="en-US" sz="2400" dirty="0" smtClean="0"/>
              <a:t>How Are Math Requirements Changing?</a:t>
            </a:r>
            <a:endParaRPr lang="en-US" sz="2400"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88564" y="5029200"/>
            <a:ext cx="1950636" cy="1300424"/>
          </a:xfrm>
          <a:prstGeom prst="rect">
            <a:avLst/>
          </a:prstGeom>
        </p:spPr>
      </p:pic>
    </p:spTree>
    <p:extLst>
      <p:ext uri="{BB962C8B-B14F-4D97-AF65-F5344CB8AC3E}">
        <p14:creationId xmlns:p14="http://schemas.microsoft.com/office/powerpoint/2010/main" val="34631360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Washington State Board of Education</a:t>
            </a:r>
            <a:endParaRPr lang="en-US" dirty="0"/>
          </a:p>
        </p:txBody>
      </p:sp>
      <p:sp>
        <p:nvSpPr>
          <p:cNvPr id="4" name="Title 1"/>
          <p:cNvSpPr txBox="1">
            <a:spLocks/>
          </p:cNvSpPr>
          <p:nvPr/>
        </p:nvSpPr>
        <p:spPr>
          <a:xfrm>
            <a:off x="6400800" y="228600"/>
            <a:ext cx="2514600" cy="6062202"/>
          </a:xfrm>
          <a:prstGeom prst="rect">
            <a:avLst/>
          </a:prstGeom>
          <a:solidFill>
            <a:schemeClr val="bg2"/>
          </a:solidFill>
        </p:spPr>
        <p:txBody>
          <a:bodyPr anchor="ctr">
            <a:noAutofit/>
          </a:bodyPr>
          <a:lstStyle>
            <a:lvl1pPr algn="ctr" rtl="0" eaLnBrk="1" latinLnBrk="0" hangingPunct="1">
              <a:spcBef>
                <a:spcPct val="0"/>
              </a:spcBef>
              <a:buNone/>
              <a:defRPr kumimoji="0" sz="3300" kern="1200">
                <a:solidFill>
                  <a:schemeClr val="accent3">
                    <a:shade val="75000"/>
                  </a:schemeClr>
                </a:solidFill>
                <a:latin typeface="Arial" panose="020B0604020202020204" pitchFamily="34" charset="0"/>
                <a:ea typeface="+mj-ea"/>
                <a:cs typeface="Arial" panose="020B0604020202020204" pitchFamily="34" charset="0"/>
              </a:defRPr>
            </a:lvl1pPr>
          </a:lstStyle>
          <a:p>
            <a:r>
              <a:rPr lang="en-US" sz="2400" dirty="0" smtClean="0"/>
              <a:t>How Do Personalized Pathway Requirements Relate to the High School and Beyond Plan?</a:t>
            </a:r>
            <a:endParaRPr lang="en-US" sz="2400" dirty="0"/>
          </a:p>
        </p:txBody>
      </p:sp>
      <p:pic>
        <p:nvPicPr>
          <p:cNvPr id="5" name="Picture 4"/>
          <p:cNvPicPr>
            <a:picLocks noChangeAspect="1"/>
          </p:cNvPicPr>
          <p:nvPr/>
        </p:nvPicPr>
        <p:blipFill>
          <a:blip r:embed="rId3"/>
          <a:stretch>
            <a:fillRect/>
          </a:stretch>
        </p:blipFill>
        <p:spPr>
          <a:xfrm>
            <a:off x="685800" y="353028"/>
            <a:ext cx="4953000" cy="5946634"/>
          </a:xfrm>
          <a:prstGeom prst="rect">
            <a:avLst/>
          </a:prstGeom>
        </p:spPr>
      </p:pic>
    </p:spTree>
    <p:extLst>
      <p:ext uri="{BB962C8B-B14F-4D97-AF65-F5344CB8AC3E}">
        <p14:creationId xmlns:p14="http://schemas.microsoft.com/office/powerpoint/2010/main" val="22363844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1752" y="304800"/>
            <a:ext cx="8534400" cy="758952"/>
          </a:xfrm>
        </p:spPr>
        <p:txBody>
          <a:bodyPr>
            <a:noAutofit/>
          </a:bodyPr>
          <a:lstStyle/>
          <a:p>
            <a:r>
              <a:rPr lang="en-US" sz="2800" dirty="0" smtClean="0"/>
              <a:t>WAC 180-51-050 also allows for </a:t>
            </a:r>
            <a:br>
              <a:rPr lang="en-US" sz="2800" dirty="0" smtClean="0"/>
            </a:br>
            <a:r>
              <a:rPr lang="en-US" sz="2800" dirty="0" smtClean="0"/>
              <a:t>competency-based crediting</a:t>
            </a:r>
            <a:endParaRPr lang="en-US" sz="2800" dirty="0"/>
          </a:p>
        </p:txBody>
      </p:sp>
      <p:sp>
        <p:nvSpPr>
          <p:cNvPr id="2" name="Footer Placeholder 1"/>
          <p:cNvSpPr>
            <a:spLocks noGrp="1"/>
          </p:cNvSpPr>
          <p:nvPr>
            <p:ph type="ftr" sz="quarter" idx="11"/>
          </p:nvPr>
        </p:nvSpPr>
        <p:spPr/>
        <p:txBody>
          <a:bodyPr/>
          <a:lstStyle/>
          <a:p>
            <a:r>
              <a:rPr lang="en-US" smtClean="0"/>
              <a:t>Washington State Board of Education</a:t>
            </a:r>
            <a:endParaRPr lang="en-US" dirty="0"/>
          </a:p>
        </p:txBody>
      </p:sp>
      <p:sp>
        <p:nvSpPr>
          <p:cNvPr id="4" name="Content Placeholder 3"/>
          <p:cNvSpPr>
            <a:spLocks noGrp="1"/>
          </p:cNvSpPr>
          <p:nvPr>
            <p:ph sz="quarter" idx="1"/>
          </p:nvPr>
        </p:nvSpPr>
        <p:spPr/>
        <p:txBody>
          <a:bodyPr>
            <a:normAutofit/>
          </a:bodyPr>
          <a:lstStyle/>
          <a:p>
            <a:pPr marL="0" indent="0">
              <a:buNone/>
            </a:pPr>
            <a:endParaRPr lang="en-US" dirty="0" smtClean="0"/>
          </a:p>
          <a:p>
            <a:pPr marL="0" indent="0">
              <a:buNone/>
            </a:pPr>
            <a:r>
              <a:rPr lang="en-US" dirty="0" smtClean="0"/>
              <a:t>WAC 180-51-050(1)(b) Satisfactory demonstration by a student of proficiency/competency, as defined by written district policy, of the state’s essential academic learning requirements (learning standards).</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7793459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Footer Placeholder 2"/>
          <p:cNvSpPr>
            <a:spLocks noGrp="1"/>
          </p:cNvSpPr>
          <p:nvPr>
            <p:ph type="ftr" sz="quarter" idx="11"/>
          </p:nvPr>
        </p:nvSpPr>
        <p:spPr/>
        <p:txBody>
          <a:bodyPr/>
          <a:lstStyle/>
          <a:p>
            <a:r>
              <a:rPr lang="en-US" dirty="0" smtClean="0"/>
              <a:t>Washington State Board of Education</a:t>
            </a:r>
            <a:endParaRPr lang="en-US" dirty="0"/>
          </a:p>
        </p:txBody>
      </p:sp>
      <p:sp>
        <p:nvSpPr>
          <p:cNvPr id="4" name="Content Placeholder 3"/>
          <p:cNvSpPr>
            <a:spLocks noGrp="1"/>
          </p:cNvSpPr>
          <p:nvPr>
            <p:ph sz="quarter" idx="1"/>
          </p:nvPr>
        </p:nvSpPr>
        <p:spPr/>
        <p:txBody>
          <a:bodyPr>
            <a:normAutofit lnSpcReduction="10000"/>
          </a:bodyPr>
          <a:lstStyle/>
          <a:p>
            <a:endParaRPr lang="en-US" dirty="0" smtClean="0"/>
          </a:p>
          <a:p>
            <a:r>
              <a:rPr lang="en-US" dirty="0"/>
              <a:t>W</a:t>
            </a:r>
            <a:r>
              <a:rPr lang="en-US" dirty="0" smtClean="0"/>
              <a:t>ebsite:  </a:t>
            </a:r>
            <a:r>
              <a:rPr lang="en-US" dirty="0" smtClean="0">
                <a:solidFill>
                  <a:srgbClr val="0070C0"/>
                </a:solidFill>
              </a:rPr>
              <a:t>www.SBE.wa.gov</a:t>
            </a:r>
          </a:p>
          <a:p>
            <a:pPr lvl="8"/>
            <a:endParaRPr lang="en-US" dirty="0" smtClean="0">
              <a:solidFill>
                <a:srgbClr val="0070C0"/>
              </a:solidFill>
            </a:endParaRPr>
          </a:p>
          <a:p>
            <a:r>
              <a:rPr lang="en-US" dirty="0"/>
              <a:t>Blog:  </a:t>
            </a:r>
            <a:r>
              <a:rPr lang="en-US" dirty="0">
                <a:solidFill>
                  <a:srgbClr val="0070C0"/>
                </a:solidFill>
              </a:rPr>
              <a:t>w</a:t>
            </a:r>
            <a:r>
              <a:rPr lang="en-US" dirty="0" smtClean="0">
                <a:solidFill>
                  <a:srgbClr val="0070C0"/>
                </a:solidFill>
              </a:rPr>
              <a:t>ashingtonSBE.wordpress.com</a:t>
            </a:r>
          </a:p>
          <a:p>
            <a:pPr lvl="8"/>
            <a:endParaRPr lang="en-US" dirty="0">
              <a:solidFill>
                <a:srgbClr val="0070C0"/>
              </a:solidFill>
            </a:endParaRPr>
          </a:p>
          <a:p>
            <a:r>
              <a:rPr lang="en-US" dirty="0" smtClean="0"/>
              <a:t>Facebook:  </a:t>
            </a:r>
            <a:r>
              <a:rPr lang="en-US" dirty="0" smtClean="0">
                <a:solidFill>
                  <a:srgbClr val="0070C0"/>
                </a:solidFill>
              </a:rPr>
              <a:t>www.facebook.com/washingtonSBE</a:t>
            </a:r>
            <a:r>
              <a:rPr lang="en-US" dirty="0" smtClean="0"/>
              <a:t> </a:t>
            </a:r>
          </a:p>
          <a:p>
            <a:pPr lvl="8"/>
            <a:endParaRPr lang="en-US" dirty="0" smtClean="0"/>
          </a:p>
          <a:p>
            <a:r>
              <a:rPr lang="en-US" dirty="0" smtClean="0"/>
              <a:t>Twitter:  </a:t>
            </a:r>
            <a:r>
              <a:rPr lang="en-US" dirty="0" smtClean="0">
                <a:solidFill>
                  <a:srgbClr val="0070C0"/>
                </a:solidFill>
              </a:rPr>
              <a:t>www.twitter.com/wa_SBE</a:t>
            </a:r>
            <a:r>
              <a:rPr lang="en-US" dirty="0" smtClean="0"/>
              <a:t> </a:t>
            </a:r>
          </a:p>
          <a:p>
            <a:pPr lvl="8"/>
            <a:endParaRPr lang="en-US" dirty="0" smtClean="0"/>
          </a:p>
          <a:p>
            <a:r>
              <a:rPr lang="en-US" dirty="0" smtClean="0"/>
              <a:t>Email: </a:t>
            </a:r>
            <a:r>
              <a:rPr lang="en-US" dirty="0" smtClean="0">
                <a:solidFill>
                  <a:srgbClr val="0070C0"/>
                </a:solidFill>
              </a:rPr>
              <a:t>sbe@sbe.wa.gov</a:t>
            </a:r>
          </a:p>
          <a:p>
            <a:pPr marL="2194560" lvl="8" indent="0">
              <a:buNone/>
            </a:pPr>
            <a:endParaRPr lang="en-US" dirty="0">
              <a:solidFill>
                <a:srgbClr val="0070C0"/>
              </a:solidFill>
            </a:endParaRPr>
          </a:p>
          <a:p>
            <a:r>
              <a:rPr lang="en-US" dirty="0" smtClean="0"/>
              <a:t>Phone: 360-725-6025</a:t>
            </a:r>
            <a:endParaRPr lang="en-US" dirty="0"/>
          </a:p>
        </p:txBody>
      </p:sp>
    </p:spTree>
    <p:extLst>
      <p:ext uri="{BB962C8B-B14F-4D97-AF65-F5344CB8AC3E}">
        <p14:creationId xmlns:p14="http://schemas.microsoft.com/office/powerpoint/2010/main" val="21167539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1752" y="304800"/>
            <a:ext cx="8534400" cy="758952"/>
          </a:xfrm>
        </p:spPr>
        <p:txBody>
          <a:bodyPr>
            <a:noAutofit/>
          </a:bodyPr>
          <a:lstStyle/>
          <a:p>
            <a:r>
              <a:rPr lang="en-US" sz="2800" dirty="0" smtClean="0"/>
              <a:t>WAC 180-51-050 allows local discretion for defining successful completion of high school credit</a:t>
            </a:r>
            <a:endParaRPr lang="en-US" sz="2800" dirty="0"/>
          </a:p>
        </p:txBody>
      </p:sp>
      <p:sp>
        <p:nvSpPr>
          <p:cNvPr id="2" name="Footer Placeholder 1"/>
          <p:cNvSpPr>
            <a:spLocks noGrp="1"/>
          </p:cNvSpPr>
          <p:nvPr>
            <p:ph type="ftr" sz="quarter" idx="11"/>
          </p:nvPr>
        </p:nvSpPr>
        <p:spPr/>
        <p:txBody>
          <a:bodyPr/>
          <a:lstStyle/>
          <a:p>
            <a:r>
              <a:rPr lang="en-US" smtClean="0"/>
              <a:t>Washington State Board of Education</a:t>
            </a:r>
            <a:endParaRPr lang="en-US" dirty="0"/>
          </a:p>
        </p:txBody>
      </p:sp>
      <p:sp>
        <p:nvSpPr>
          <p:cNvPr id="4" name="Content Placeholder 3"/>
          <p:cNvSpPr>
            <a:spLocks noGrp="1"/>
          </p:cNvSpPr>
          <p:nvPr>
            <p:ph sz="quarter" idx="1"/>
          </p:nvPr>
        </p:nvSpPr>
        <p:spPr/>
        <p:txBody>
          <a:bodyPr>
            <a:normAutofit/>
          </a:bodyPr>
          <a:lstStyle/>
          <a:p>
            <a:pPr marL="0" indent="0">
              <a:buNone/>
            </a:pPr>
            <a:r>
              <a:rPr lang="en-US" dirty="0" smtClean="0"/>
              <a:t>The term “high school credit” shall mean:</a:t>
            </a:r>
          </a:p>
          <a:p>
            <a:pPr marL="0" indent="0">
              <a:buNone/>
            </a:pPr>
            <a:r>
              <a:rPr lang="en-US" dirty="0" smtClean="0"/>
              <a:t>WAC 180-51-050(1)(a) Successful completion, as defined by written district policy, of courses taught to the state’s essential academic learning requirements (learning standards). If there are no state-adopted learning standards for a subject, the local governing board, or its designee, shall determine learning standards for the successful completion of that subject;</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869847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Have Graduation Requirements?</a:t>
            </a:r>
            <a:endParaRPr lang="en-US" dirty="0"/>
          </a:p>
        </p:txBody>
      </p:sp>
      <p:sp>
        <p:nvSpPr>
          <p:cNvPr id="3" name="Footer Placeholder 2"/>
          <p:cNvSpPr>
            <a:spLocks noGrp="1"/>
          </p:cNvSpPr>
          <p:nvPr>
            <p:ph type="ftr" sz="quarter" idx="11"/>
          </p:nvPr>
        </p:nvSpPr>
        <p:spPr/>
        <p:txBody>
          <a:bodyPr/>
          <a:lstStyle/>
          <a:p>
            <a:r>
              <a:rPr lang="en-US" smtClean="0"/>
              <a:t>Washington State Board of Education</a:t>
            </a:r>
            <a:endParaRPr lang="en-US" dirty="0"/>
          </a:p>
        </p:txBody>
      </p:sp>
      <p:sp>
        <p:nvSpPr>
          <p:cNvPr id="4" name="Content Placeholder 3"/>
          <p:cNvSpPr>
            <a:spLocks noGrp="1"/>
          </p:cNvSpPr>
          <p:nvPr>
            <p:ph sz="quarter" idx="1"/>
          </p:nvPr>
        </p:nvSpPr>
        <p:spPr/>
        <p:txBody>
          <a:bodyPr>
            <a:normAutofit/>
          </a:bodyPr>
          <a:lstStyle/>
          <a:p>
            <a:r>
              <a:rPr lang="en-US" sz="4800" dirty="0" smtClean="0"/>
              <a:t>Equity</a:t>
            </a:r>
          </a:p>
          <a:p>
            <a:r>
              <a:rPr lang="en-US" sz="4800" dirty="0" smtClean="0"/>
              <a:t>Preparation</a:t>
            </a:r>
          </a:p>
          <a:p>
            <a:r>
              <a:rPr lang="en-US" sz="4800" dirty="0" smtClean="0"/>
              <a:t>Competition</a:t>
            </a:r>
            <a:endParaRPr lang="en-US" sz="4800" dirty="0"/>
          </a:p>
        </p:txBody>
      </p:sp>
    </p:spTree>
    <p:extLst>
      <p:ext uri="{BB962C8B-B14F-4D97-AF65-F5344CB8AC3E}">
        <p14:creationId xmlns:p14="http://schemas.microsoft.com/office/powerpoint/2010/main" val="23504772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Guiding Principals</a:t>
            </a:r>
            <a:endParaRPr lang="en-US" dirty="0"/>
          </a:p>
        </p:txBody>
      </p:sp>
      <p:sp>
        <p:nvSpPr>
          <p:cNvPr id="3" name="Footer Placeholder 2"/>
          <p:cNvSpPr>
            <a:spLocks noGrp="1"/>
          </p:cNvSpPr>
          <p:nvPr>
            <p:ph type="ftr" sz="quarter" idx="11"/>
          </p:nvPr>
        </p:nvSpPr>
        <p:spPr/>
        <p:txBody>
          <a:bodyPr/>
          <a:lstStyle/>
          <a:p>
            <a:r>
              <a:rPr lang="en-US" smtClean="0"/>
              <a:t>Washington State Board of Education</a:t>
            </a:r>
            <a:endParaRPr lang="en-US" dirty="0"/>
          </a:p>
        </p:txBody>
      </p:sp>
      <p:sp>
        <p:nvSpPr>
          <p:cNvPr id="4" name="Content Placeholder 3"/>
          <p:cNvSpPr>
            <a:spLocks noGrp="1"/>
          </p:cNvSpPr>
          <p:nvPr>
            <p:ph sz="quarter" idx="1"/>
          </p:nvPr>
        </p:nvSpPr>
        <p:spPr/>
        <p:txBody>
          <a:bodyPr/>
          <a:lstStyle/>
          <a:p>
            <a:r>
              <a:rPr lang="en-US" dirty="0" smtClean="0"/>
              <a:t>Foundational course credits earned to meet intent of basic education</a:t>
            </a:r>
          </a:p>
          <a:p>
            <a:r>
              <a:rPr lang="en-US" dirty="0" smtClean="0"/>
              <a:t>STEM is important in the 21</a:t>
            </a:r>
            <a:r>
              <a:rPr lang="en-US" baseline="30000" dirty="0" smtClean="0"/>
              <a:t>st</a:t>
            </a:r>
            <a:r>
              <a:rPr lang="en-US" dirty="0" smtClean="0"/>
              <a:t> Century</a:t>
            </a:r>
          </a:p>
          <a:p>
            <a:r>
              <a:rPr lang="en-US" dirty="0" smtClean="0"/>
              <a:t>Electives are important</a:t>
            </a:r>
          </a:p>
          <a:p>
            <a:r>
              <a:rPr lang="en-US" dirty="0" smtClean="0"/>
              <a:t>High School and Beyond Plan as the foundation for all course taking decisions</a:t>
            </a:r>
          </a:p>
          <a:p>
            <a:r>
              <a:rPr lang="en-US" dirty="0" smtClean="0"/>
              <a:t>High School and Beyond Plan should identify a postsecondary pathway </a:t>
            </a:r>
            <a:endParaRPr lang="en-US" dirty="0"/>
          </a:p>
        </p:txBody>
      </p:sp>
    </p:spTree>
    <p:extLst>
      <p:ext uri="{BB962C8B-B14F-4D97-AF65-F5344CB8AC3E}">
        <p14:creationId xmlns:p14="http://schemas.microsoft.com/office/powerpoint/2010/main" val="9021846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Postsecondary Pathways</a:t>
            </a:r>
            <a:endParaRPr lang="en-US" dirty="0"/>
          </a:p>
        </p:txBody>
      </p:sp>
      <p:sp>
        <p:nvSpPr>
          <p:cNvPr id="3" name="Footer Placeholder 2"/>
          <p:cNvSpPr>
            <a:spLocks noGrp="1"/>
          </p:cNvSpPr>
          <p:nvPr>
            <p:ph type="ftr" sz="quarter" idx="11"/>
          </p:nvPr>
        </p:nvSpPr>
        <p:spPr/>
        <p:txBody>
          <a:bodyPr/>
          <a:lstStyle/>
          <a:p>
            <a:r>
              <a:rPr lang="en-US" smtClean="0"/>
              <a:t>Washington State Board of Education</a:t>
            </a:r>
            <a:endParaRPr lang="en-US" dirty="0"/>
          </a:p>
        </p:txBody>
      </p:sp>
      <p:sp>
        <p:nvSpPr>
          <p:cNvPr id="4" name="Content Placeholder 3"/>
          <p:cNvSpPr>
            <a:spLocks noGrp="1"/>
          </p:cNvSpPr>
          <p:nvPr>
            <p:ph sz="quarter" idx="1"/>
          </p:nvPr>
        </p:nvSpPr>
        <p:spPr/>
        <p:txBody>
          <a:bodyPr>
            <a:normAutofit/>
          </a:bodyPr>
          <a:lstStyle/>
          <a:p>
            <a:r>
              <a:rPr lang="en-US" sz="3600" dirty="0" smtClean="0"/>
              <a:t>Should include the opportunity to pursue:</a:t>
            </a:r>
          </a:p>
          <a:p>
            <a:pPr lvl="1"/>
            <a:r>
              <a:rPr lang="en-US" sz="3600" dirty="0" smtClean="0"/>
              <a:t>Professional/technical certificate or degree </a:t>
            </a:r>
          </a:p>
          <a:p>
            <a:pPr lvl="1"/>
            <a:r>
              <a:rPr lang="en-US" sz="3600" dirty="0" smtClean="0"/>
              <a:t>4-Year degree at college or university</a:t>
            </a:r>
            <a:endParaRPr lang="en-US" sz="3600" dirty="0"/>
          </a:p>
        </p:txBody>
      </p:sp>
    </p:spTree>
    <p:extLst>
      <p:ext uri="{BB962C8B-B14F-4D97-AF65-F5344CB8AC3E}">
        <p14:creationId xmlns:p14="http://schemas.microsoft.com/office/powerpoint/2010/main" val="12306319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smtClean="0"/>
              <a:t>Washington State Board of Education</a:t>
            </a:r>
            <a:endParaRPr lang="en-US" dirty="0"/>
          </a:p>
        </p:txBody>
      </p:sp>
      <p:sp>
        <p:nvSpPr>
          <p:cNvPr id="4" name="Content Placeholder 3"/>
          <p:cNvSpPr>
            <a:spLocks noGrp="1"/>
          </p:cNvSpPr>
          <p:nvPr>
            <p:ph sz="quarter" idx="1"/>
          </p:nvPr>
        </p:nvSpPr>
        <p:spPr/>
        <p:txBody>
          <a:bodyPr/>
          <a:lstStyle/>
          <a:p>
            <a:endParaRPr lang="en-US"/>
          </a:p>
        </p:txBody>
      </p:sp>
      <p:pic>
        <p:nvPicPr>
          <p:cNvPr id="5" name="Picture 4"/>
          <p:cNvPicPr>
            <a:picLocks noChangeAspect="1"/>
          </p:cNvPicPr>
          <p:nvPr/>
        </p:nvPicPr>
        <p:blipFill rotWithShape="1">
          <a:blip r:embed="rId3"/>
          <a:srcRect l="351" t="1691" r="351" b="1687"/>
          <a:stretch/>
        </p:blipFill>
        <p:spPr>
          <a:xfrm>
            <a:off x="228599" y="381000"/>
            <a:ext cx="8686801" cy="5410201"/>
          </a:xfrm>
          <a:prstGeom prst="rect">
            <a:avLst/>
          </a:prstGeom>
        </p:spPr>
      </p:pic>
    </p:spTree>
    <p:extLst>
      <p:ext uri="{BB962C8B-B14F-4D97-AF65-F5344CB8AC3E}">
        <p14:creationId xmlns:p14="http://schemas.microsoft.com/office/powerpoint/2010/main" val="165638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b="1" dirty="0"/>
              <a:t>Percent of 2008 Graduating Students Taking Less Than, </a:t>
            </a:r>
            <a:r>
              <a:rPr lang="en-US" sz="2000" b="1" dirty="0" smtClean="0"/>
              <a:t>Equal</a:t>
            </a:r>
            <a:br>
              <a:rPr lang="en-US" sz="2000" b="1" dirty="0" smtClean="0"/>
            </a:br>
            <a:r>
              <a:rPr lang="en-US" sz="2000" b="1" dirty="0" smtClean="0"/>
              <a:t> </a:t>
            </a:r>
            <a:r>
              <a:rPr lang="en-US" sz="2000" b="1" dirty="0"/>
              <a:t>To, </a:t>
            </a:r>
            <a:r>
              <a:rPr lang="en-US" sz="2000" b="1" dirty="0" smtClean="0"/>
              <a:t>or a Full Load </a:t>
            </a:r>
            <a:r>
              <a:rPr lang="en-US" sz="2000" b="1" dirty="0"/>
              <a:t>of Classes</a:t>
            </a:r>
            <a:endParaRPr lang="en-US" sz="2000" dirty="0"/>
          </a:p>
        </p:txBody>
      </p:sp>
      <p:sp>
        <p:nvSpPr>
          <p:cNvPr id="3" name="Footer Placeholder 2"/>
          <p:cNvSpPr>
            <a:spLocks noGrp="1"/>
          </p:cNvSpPr>
          <p:nvPr>
            <p:ph type="ftr" sz="quarter" idx="11"/>
          </p:nvPr>
        </p:nvSpPr>
        <p:spPr/>
        <p:txBody>
          <a:bodyPr/>
          <a:lstStyle/>
          <a:p>
            <a:r>
              <a:rPr lang="en-US" smtClean="0"/>
              <a:t>Washington State Board of Education</a:t>
            </a:r>
            <a:endParaRPr lang="en-US" dirty="0"/>
          </a:p>
        </p:txBody>
      </p:sp>
      <p:pic>
        <p:nvPicPr>
          <p:cNvPr id="5" name="Content Placeholder 4"/>
          <p:cNvPicPr>
            <a:picLocks noGrp="1" noChangeAspect="1"/>
          </p:cNvPicPr>
          <p:nvPr>
            <p:ph sz="quarter" idx="1"/>
          </p:nvPr>
        </p:nvPicPr>
        <p:blipFill>
          <a:blip r:embed="rId3"/>
          <a:stretch>
            <a:fillRect/>
          </a:stretch>
        </p:blipFill>
        <p:spPr>
          <a:xfrm>
            <a:off x="1340142" y="1536602"/>
            <a:ext cx="6427203" cy="4572000"/>
          </a:xfrm>
          <a:prstGeom prst="rect">
            <a:avLst/>
          </a:prstGeom>
        </p:spPr>
      </p:pic>
      <p:sp>
        <p:nvSpPr>
          <p:cNvPr id="6" name="TextBox 5"/>
          <p:cNvSpPr txBox="1"/>
          <p:nvPr/>
        </p:nvSpPr>
        <p:spPr>
          <a:xfrm>
            <a:off x="1440039" y="6103071"/>
            <a:ext cx="7699248" cy="307777"/>
          </a:xfrm>
          <a:prstGeom prst="rect">
            <a:avLst/>
          </a:prstGeom>
          <a:noFill/>
        </p:spPr>
        <p:txBody>
          <a:bodyPr wrap="square" rtlCol="0">
            <a:spAutoFit/>
          </a:bodyPr>
          <a:lstStyle/>
          <a:p>
            <a:r>
              <a:rPr lang="en-US" sz="1400" dirty="0" smtClean="0"/>
              <a:t>Washington State Board of Education Transcript Study. 2008, BERC Group.</a:t>
            </a:r>
            <a:endParaRPr lang="en-US" sz="1400" dirty="0"/>
          </a:p>
        </p:txBody>
      </p:sp>
    </p:spTree>
    <p:extLst>
      <p:ext uri="{BB962C8B-B14F-4D97-AF65-F5344CB8AC3E}">
        <p14:creationId xmlns:p14="http://schemas.microsoft.com/office/powerpoint/2010/main" val="26974194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544" y="304800"/>
            <a:ext cx="8534400" cy="758952"/>
          </a:xfrm>
        </p:spPr>
        <p:txBody>
          <a:bodyPr>
            <a:noAutofit/>
          </a:bodyPr>
          <a:lstStyle/>
          <a:p>
            <a:r>
              <a:rPr lang="en-US" sz="2800" dirty="0" smtClean="0"/>
              <a:t>Percent Students Completing Minimum </a:t>
            </a:r>
            <a:br>
              <a:rPr lang="en-US" sz="2800" dirty="0" smtClean="0"/>
            </a:br>
            <a:r>
              <a:rPr lang="en-US" sz="2800" dirty="0" smtClean="0"/>
              <a:t>Admission Standards</a:t>
            </a:r>
            <a:endParaRPr lang="en-US" sz="2800" dirty="0"/>
          </a:p>
        </p:txBody>
      </p:sp>
      <p:sp>
        <p:nvSpPr>
          <p:cNvPr id="3" name="Footer Placeholder 2"/>
          <p:cNvSpPr>
            <a:spLocks noGrp="1"/>
          </p:cNvSpPr>
          <p:nvPr>
            <p:ph type="ftr" sz="quarter" idx="11"/>
          </p:nvPr>
        </p:nvSpPr>
        <p:spPr/>
        <p:txBody>
          <a:bodyPr/>
          <a:lstStyle/>
          <a:p>
            <a:r>
              <a:rPr lang="en-US" smtClean="0"/>
              <a:t>Washington State Board of Education</a:t>
            </a:r>
            <a:endParaRPr lang="en-US" dirty="0"/>
          </a:p>
        </p:txBody>
      </p:sp>
      <p:pic>
        <p:nvPicPr>
          <p:cNvPr id="5" name="Content Placeholder 4"/>
          <p:cNvPicPr>
            <a:picLocks noGrp="1" noChangeAspect="1"/>
          </p:cNvPicPr>
          <p:nvPr>
            <p:ph sz="quarter" idx="1"/>
          </p:nvPr>
        </p:nvPicPr>
        <p:blipFill>
          <a:blip r:embed="rId3"/>
          <a:stretch>
            <a:fillRect/>
          </a:stretch>
        </p:blipFill>
        <p:spPr>
          <a:xfrm>
            <a:off x="1336779" y="1527175"/>
            <a:ext cx="6433930" cy="4572000"/>
          </a:xfrm>
          <a:prstGeom prst="rect">
            <a:avLst/>
          </a:prstGeom>
        </p:spPr>
      </p:pic>
      <p:sp>
        <p:nvSpPr>
          <p:cNvPr id="7" name="TextBox 6"/>
          <p:cNvSpPr txBox="1"/>
          <p:nvPr/>
        </p:nvSpPr>
        <p:spPr>
          <a:xfrm>
            <a:off x="1440039" y="6103071"/>
            <a:ext cx="7699248" cy="307777"/>
          </a:xfrm>
          <a:prstGeom prst="rect">
            <a:avLst/>
          </a:prstGeom>
          <a:noFill/>
        </p:spPr>
        <p:txBody>
          <a:bodyPr wrap="square" rtlCol="0">
            <a:spAutoFit/>
          </a:bodyPr>
          <a:lstStyle/>
          <a:p>
            <a:r>
              <a:rPr lang="en-US" sz="1400" dirty="0" smtClean="0"/>
              <a:t>Washington State Board of Education Transcript Study. 2008, BERC Group.</a:t>
            </a:r>
            <a:endParaRPr lang="en-US" sz="1400" dirty="0"/>
          </a:p>
        </p:txBody>
      </p:sp>
    </p:spTree>
    <p:extLst>
      <p:ext uri="{BB962C8B-B14F-4D97-AF65-F5344CB8AC3E}">
        <p14:creationId xmlns:p14="http://schemas.microsoft.com/office/powerpoint/2010/main" val="41587447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Course-Taking Requirements</a:t>
            </a:r>
            <a:endParaRPr lang="en-US" dirty="0"/>
          </a:p>
        </p:txBody>
      </p:sp>
      <p:sp>
        <p:nvSpPr>
          <p:cNvPr id="3" name="Footer Placeholder 2"/>
          <p:cNvSpPr>
            <a:spLocks noGrp="1"/>
          </p:cNvSpPr>
          <p:nvPr>
            <p:ph type="ftr" sz="quarter" idx="11"/>
          </p:nvPr>
        </p:nvSpPr>
        <p:spPr/>
        <p:txBody>
          <a:bodyPr/>
          <a:lstStyle/>
          <a:p>
            <a:r>
              <a:rPr lang="en-US" smtClean="0"/>
              <a:t>Washington State Board of Education</a:t>
            </a:r>
            <a:endParaRPr lang="en-US" dirty="0"/>
          </a:p>
        </p:txBody>
      </p:sp>
      <p:pic>
        <p:nvPicPr>
          <p:cNvPr id="5" name="Picture 4"/>
          <p:cNvPicPr>
            <a:picLocks noChangeAspect="1"/>
          </p:cNvPicPr>
          <p:nvPr/>
        </p:nvPicPr>
        <p:blipFill>
          <a:blip r:embed="rId3"/>
          <a:stretch>
            <a:fillRect/>
          </a:stretch>
        </p:blipFill>
        <p:spPr>
          <a:xfrm>
            <a:off x="835152" y="1658391"/>
            <a:ext cx="7467600" cy="4666209"/>
          </a:xfrm>
          <a:prstGeom prst="rect">
            <a:avLst/>
          </a:prstGeom>
        </p:spPr>
      </p:pic>
    </p:spTree>
    <p:extLst>
      <p:ext uri="{BB962C8B-B14F-4D97-AF65-F5344CB8AC3E}">
        <p14:creationId xmlns:p14="http://schemas.microsoft.com/office/powerpoint/2010/main" val="474551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E2SSB 6552</a:t>
            </a:r>
            <a:endParaRPr lang="en-US" dirty="0"/>
          </a:p>
        </p:txBody>
      </p:sp>
      <p:sp>
        <p:nvSpPr>
          <p:cNvPr id="3" name="Footer Placeholder 2"/>
          <p:cNvSpPr>
            <a:spLocks noGrp="1"/>
          </p:cNvSpPr>
          <p:nvPr>
            <p:ph type="ftr" sz="quarter" idx="11"/>
          </p:nvPr>
        </p:nvSpPr>
        <p:spPr/>
        <p:txBody>
          <a:bodyPr/>
          <a:lstStyle/>
          <a:p>
            <a:r>
              <a:rPr lang="en-US" dirty="0" smtClean="0"/>
              <a:t>Washington State Board of Education</a:t>
            </a:r>
            <a:endParaRPr lang="en-US" dirty="0"/>
          </a:p>
        </p:txBody>
      </p:sp>
      <p:sp>
        <p:nvSpPr>
          <p:cNvPr id="4" name="Content Placeholder 3"/>
          <p:cNvSpPr>
            <a:spLocks noGrp="1"/>
          </p:cNvSpPr>
          <p:nvPr>
            <p:ph sz="quarter" idx="1"/>
          </p:nvPr>
        </p:nvSpPr>
        <p:spPr>
          <a:xfrm>
            <a:off x="301752" y="1524000"/>
            <a:ext cx="8503920" cy="4953000"/>
          </a:xfrm>
        </p:spPr>
        <p:txBody>
          <a:bodyPr>
            <a:normAutofit/>
          </a:bodyPr>
          <a:lstStyle/>
          <a:p>
            <a:pPr>
              <a:spcBef>
                <a:spcPts val="0"/>
              </a:spcBef>
              <a:spcAft>
                <a:spcPts val="600"/>
              </a:spcAft>
            </a:pPr>
            <a:r>
              <a:rPr lang="en-US" dirty="0" smtClean="0"/>
              <a:t>Twenty-four credit</a:t>
            </a:r>
            <a:r>
              <a:rPr lang="en-US" dirty="0"/>
              <a:t> </a:t>
            </a:r>
            <a:r>
              <a:rPr lang="en-US" dirty="0" smtClean="0"/>
              <a:t>requirements </a:t>
            </a:r>
          </a:p>
          <a:p>
            <a:pPr marL="0" indent="0">
              <a:spcBef>
                <a:spcPts val="0"/>
              </a:spcBef>
              <a:spcAft>
                <a:spcPts val="600"/>
              </a:spcAft>
              <a:buNone/>
            </a:pPr>
            <a:r>
              <a:rPr lang="en-US" dirty="0"/>
              <a:t> </a:t>
            </a:r>
            <a:r>
              <a:rPr lang="en-US" dirty="0" smtClean="0"/>
              <a:t>  for the Class of 2019</a:t>
            </a:r>
            <a:endParaRPr lang="en-US" sz="800" dirty="0" smtClean="0"/>
          </a:p>
          <a:p>
            <a:pPr>
              <a:spcBef>
                <a:spcPts val="0"/>
              </a:spcBef>
              <a:spcAft>
                <a:spcPts val="600"/>
              </a:spcAft>
            </a:pPr>
            <a:r>
              <a:rPr lang="en-US" dirty="0" smtClean="0"/>
              <a:t>Extra time for districts that need it</a:t>
            </a:r>
            <a:endParaRPr lang="en-US" sz="800" dirty="0" smtClean="0"/>
          </a:p>
          <a:p>
            <a:pPr>
              <a:spcBef>
                <a:spcPts val="0"/>
              </a:spcBef>
              <a:spcAft>
                <a:spcPts val="600"/>
              </a:spcAft>
            </a:pPr>
            <a:r>
              <a:rPr lang="en-US" dirty="0" smtClean="0"/>
              <a:t>Culminating projects eliminated as a state requirement starting with the Class of 2015</a:t>
            </a:r>
          </a:p>
          <a:p>
            <a:pPr>
              <a:spcBef>
                <a:spcPts val="0"/>
              </a:spcBef>
              <a:spcAft>
                <a:spcPts val="600"/>
              </a:spcAft>
            </a:pPr>
            <a:r>
              <a:rPr lang="en-US" dirty="0"/>
              <a:t>Flexible hour </a:t>
            </a:r>
            <a:r>
              <a:rPr lang="en-US" dirty="0" smtClean="0"/>
              <a:t>requirement</a:t>
            </a:r>
          </a:p>
          <a:p>
            <a:pPr>
              <a:spcBef>
                <a:spcPts val="0"/>
              </a:spcBef>
              <a:spcAft>
                <a:spcPts val="600"/>
              </a:spcAft>
            </a:pPr>
            <a:r>
              <a:rPr lang="en-US" dirty="0"/>
              <a:t>About $97 million redirected for: </a:t>
            </a:r>
          </a:p>
          <a:p>
            <a:pPr marL="1280160" lvl="1">
              <a:spcBef>
                <a:spcPts val="0"/>
              </a:spcBef>
              <a:spcAft>
                <a:spcPts val="600"/>
              </a:spcAft>
            </a:pPr>
            <a:r>
              <a:rPr lang="en-US" sz="2700" dirty="0"/>
              <a:t>Guidance counselors</a:t>
            </a:r>
          </a:p>
          <a:p>
            <a:pPr marL="1280160" lvl="1">
              <a:spcBef>
                <a:spcPts val="0"/>
              </a:spcBef>
              <a:spcAft>
                <a:spcPts val="600"/>
              </a:spcAft>
            </a:pPr>
            <a:r>
              <a:rPr lang="en-US" sz="2700" dirty="0"/>
              <a:t>Materials and operating costs</a:t>
            </a:r>
          </a:p>
          <a:p>
            <a:pPr marL="1280160" lvl="1">
              <a:spcBef>
                <a:spcPts val="0"/>
              </a:spcBef>
              <a:spcAft>
                <a:spcPts val="600"/>
              </a:spcAft>
            </a:pPr>
            <a:r>
              <a:rPr lang="en-US" sz="2700" dirty="0"/>
              <a:t>Reduce lab science class </a:t>
            </a:r>
            <a:r>
              <a:rPr lang="en-US" sz="2700" dirty="0" smtClean="0"/>
              <a:t>size</a:t>
            </a:r>
            <a:endParaRPr lang="en-US" dirty="0" smtClean="0"/>
          </a:p>
          <a:p>
            <a:pPr>
              <a:spcBef>
                <a:spcPts val="0"/>
              </a:spcBef>
              <a:spcAft>
                <a:spcPts val="600"/>
              </a:spcAft>
            </a:pPr>
            <a:endParaRPr lang="en-US" dirty="0" smtClean="0"/>
          </a:p>
          <a:p>
            <a:pPr marL="0" indent="0">
              <a:buNone/>
            </a:pPr>
            <a:endParaRPr lang="en-US" dirty="0" smtClean="0"/>
          </a:p>
          <a:p>
            <a:endParaRPr lang="en-US" dirty="0"/>
          </a:p>
          <a:p>
            <a:endParaRPr lang="en-US" dirty="0"/>
          </a:p>
          <a:p>
            <a:endParaRPr lang="en-US" dirty="0"/>
          </a:p>
          <a:p>
            <a:endParaRPr lang="en-US" dirty="0"/>
          </a:p>
          <a:p>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324847"/>
            <a:ext cx="2359152" cy="2080343"/>
          </a:xfrm>
          <a:prstGeom prst="rect">
            <a:avLst/>
          </a:prstGeom>
        </p:spPr>
      </p:pic>
    </p:spTree>
    <p:extLst>
      <p:ext uri="{BB962C8B-B14F-4D97-AF65-F5344CB8AC3E}">
        <p14:creationId xmlns:p14="http://schemas.microsoft.com/office/powerpoint/2010/main" val="7547185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253EE25664584D88132E3766A52222" ma:contentTypeVersion="4" ma:contentTypeDescription="Create a new document." ma:contentTypeScope="" ma:versionID="f4c5e9a761c57b9058e7e56293e06ee2">
  <xsd:schema xmlns:xsd="http://www.w3.org/2001/XMLSchema" xmlns:xs="http://www.w3.org/2001/XMLSchema" xmlns:p="http://schemas.microsoft.com/office/2006/metadata/properties" xmlns:ns2="b8527173-d490-43ed-9359-67486ff017bc" xmlns:ns3="30e52729-0d01-4093-bdd8-176be063acd1" targetNamespace="http://schemas.microsoft.com/office/2006/metadata/properties" ma:root="true" ma:fieldsID="e1b4ad71cc6e59633a39525308f2e804" ns2:_="" ns3:_="">
    <xsd:import namespace="b8527173-d490-43ed-9359-67486ff017bc"/>
    <xsd:import namespace="30e52729-0d01-4093-bdd8-176be063acd1"/>
    <xsd:element name="properties">
      <xsd:complexType>
        <xsd:sequence>
          <xsd:element name="documentManagement">
            <xsd:complexType>
              <xsd:all>
                <xsd:element ref="ns2:Assigned_x0020_To0"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527173-d490-43ed-9359-67486ff017bc" elementFormDefault="qualified">
    <xsd:import namespace="http://schemas.microsoft.com/office/2006/documentManagement/types"/>
    <xsd:import namespace="http://schemas.microsoft.com/office/infopath/2007/PartnerControls"/>
    <xsd:element name="Assigned_x0020_To0" ma:index="8" nillable="true" ma:displayName="Assigned To" ma:list="UserInfo" ma:SearchPeopleOnly="false" ma:SharePointGroup="0" ma:internalName="Assigned_x0020_To0"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0e52729-0d01-4093-bdd8-176be063acd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ssigned_x0020_To0 xmlns="b8527173-d490-43ed-9359-67486ff017bc">
      <UserInfo>
        <DisplayName/>
        <AccountId xsi:nil="true"/>
        <AccountType/>
      </UserInfo>
    </Assigned_x0020_To0>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61ADFE-2584-4609-A3C1-DDC5EB533C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8527173-d490-43ed-9359-67486ff017bc"/>
    <ds:schemaRef ds:uri="30e52729-0d01-4093-bdd8-176be063ac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855EB2B-20FC-40B0-B839-0DA3C926B679}">
  <ds:schemaRefs>
    <ds:schemaRef ds:uri="http://purl.org/dc/elements/1.1/"/>
    <ds:schemaRef ds:uri="http://purl.org/dc/dcmitype/"/>
    <ds:schemaRef ds:uri="http://purl.org/dc/terms/"/>
    <ds:schemaRef ds:uri="http://schemas.microsoft.com/office/2006/documentManagement/types"/>
    <ds:schemaRef ds:uri="b8527173-d490-43ed-9359-67486ff017bc"/>
    <ds:schemaRef ds:uri="http://schemas.openxmlformats.org/package/2006/metadata/core-properties"/>
    <ds:schemaRef ds:uri="http://schemas.microsoft.com/office/2006/metadata/properties"/>
    <ds:schemaRef ds:uri="http://schemas.microsoft.com/office/infopath/2007/PartnerControls"/>
    <ds:schemaRef ds:uri="30e52729-0d01-4093-bdd8-176be063acd1"/>
    <ds:schemaRef ds:uri="http://www.w3.org/XML/1998/namespace"/>
  </ds:schemaRefs>
</ds:datastoreItem>
</file>

<file path=customXml/itemProps3.xml><?xml version="1.0" encoding="utf-8"?>
<ds:datastoreItem xmlns:ds="http://schemas.openxmlformats.org/officeDocument/2006/customXml" ds:itemID="{27C3A26E-AC8E-49BD-840A-D1C527AF7EE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TC103457515[[fn=View]]</Template>
  <TotalTime>1571</TotalTime>
  <Words>1265</Words>
  <Application>Microsoft Office PowerPoint</Application>
  <PresentationFormat>On-screen Show (4:3)</PresentationFormat>
  <Paragraphs>124</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Civic</vt:lpstr>
      <vt:lpstr>24-Credit Graduation Requirements  Pathways to Postsecondary</vt:lpstr>
      <vt:lpstr>Why Have Graduation Requirements?</vt:lpstr>
      <vt:lpstr>Guiding Principals</vt:lpstr>
      <vt:lpstr>Postsecondary Pathways</vt:lpstr>
      <vt:lpstr>PowerPoint Presentation</vt:lpstr>
      <vt:lpstr>Percent of 2008 Graduating Students Taking Less Than, Equal  To, or a Full Load of Classes</vt:lpstr>
      <vt:lpstr>Percent Students Completing Minimum  Admission Standards</vt:lpstr>
      <vt:lpstr>Graduation Course-Taking Requirements</vt:lpstr>
      <vt:lpstr>E2SSB 6552</vt:lpstr>
      <vt:lpstr>PowerPoint Presentation</vt:lpstr>
      <vt:lpstr>How Much Student Choice?</vt:lpstr>
      <vt:lpstr>PowerPoint Presentation</vt:lpstr>
      <vt:lpstr>PowerPoint Presentation</vt:lpstr>
      <vt:lpstr>PowerPoint Presentation</vt:lpstr>
      <vt:lpstr>WAC 180-51-050 also allows for  competency-based crediting</vt:lpstr>
      <vt:lpstr>Resources</vt:lpstr>
      <vt:lpstr>WAC 180-51-050 allows local discretion for defining successful completion of high school credit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Sarah Lane</dc:creator>
  <cp:lastModifiedBy>Connie Fletcher</cp:lastModifiedBy>
  <cp:revision>109</cp:revision>
  <cp:lastPrinted>2014-11-05T00:14:31Z</cp:lastPrinted>
  <dcterms:created xsi:type="dcterms:W3CDTF">2013-09-18T20:20:03Z</dcterms:created>
  <dcterms:modified xsi:type="dcterms:W3CDTF">2014-11-05T00:29:29Z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0x01010056253EE25664584D88132E3766A52222</vt:lpwstr>
  </property>
</Properties>
</file>