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34"/>
  </p:notesMasterIdLst>
  <p:sldIdLst>
    <p:sldId id="260" r:id="rId5"/>
    <p:sldId id="298" r:id="rId6"/>
    <p:sldId id="299" r:id="rId7"/>
    <p:sldId id="309" r:id="rId8"/>
    <p:sldId id="310" r:id="rId9"/>
    <p:sldId id="313" r:id="rId10"/>
    <p:sldId id="300" r:id="rId11"/>
    <p:sldId id="301" r:id="rId12"/>
    <p:sldId id="302" r:id="rId13"/>
    <p:sldId id="303" r:id="rId14"/>
    <p:sldId id="304" r:id="rId15"/>
    <p:sldId id="305" r:id="rId16"/>
    <p:sldId id="306" r:id="rId17"/>
    <p:sldId id="307" r:id="rId18"/>
    <p:sldId id="308" r:id="rId19"/>
    <p:sldId id="311" r:id="rId20"/>
    <p:sldId id="291" r:id="rId21"/>
    <p:sldId id="292" r:id="rId22"/>
    <p:sldId id="293" r:id="rId23"/>
    <p:sldId id="296" r:id="rId24"/>
    <p:sldId id="297" r:id="rId25"/>
    <p:sldId id="312" r:id="rId26"/>
    <p:sldId id="286" r:id="rId27"/>
    <p:sldId id="288" r:id="rId28"/>
    <p:sldId id="290" r:id="rId29"/>
    <p:sldId id="275" r:id="rId30"/>
    <p:sldId id="271" r:id="rId31"/>
    <p:sldId id="272" r:id="rId32"/>
    <p:sldId id="261"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757" autoAdjust="0"/>
  </p:normalViewPr>
  <p:slideViewPr>
    <p:cSldViewPr>
      <p:cViewPr varScale="1">
        <p:scale>
          <a:sx n="75" d="100"/>
          <a:sy n="75" d="100"/>
        </p:scale>
        <p:origin x="1014"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F7B4FC-D06D-4988-8425-9D7B870D9311}" type="datetimeFigureOut">
              <a:rPr lang="en-US" smtClean="0"/>
              <a:t>12/9/2013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772DFB-E02C-4FBB-B823-3EDAD0776692}" type="slidenum">
              <a:rPr lang="en-US" smtClean="0"/>
              <a:t>‹#›</a:t>
            </a:fld>
            <a:endParaRPr lang="en-US"/>
          </a:p>
        </p:txBody>
      </p:sp>
    </p:spTree>
    <p:extLst>
      <p:ext uri="{BB962C8B-B14F-4D97-AF65-F5344CB8AC3E}">
        <p14:creationId xmlns:p14="http://schemas.microsoft.com/office/powerpoint/2010/main" val="1848609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t>2</a:t>
            </a:fld>
            <a:endParaRPr lang="en-US" dirty="0"/>
          </a:p>
        </p:txBody>
      </p:sp>
    </p:spTree>
    <p:extLst>
      <p:ext uri="{BB962C8B-B14F-4D97-AF65-F5344CB8AC3E}">
        <p14:creationId xmlns:p14="http://schemas.microsoft.com/office/powerpoint/2010/main" val="2836321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t>20</a:t>
            </a:fld>
            <a:endParaRPr lang="en-US" dirty="0"/>
          </a:p>
        </p:txBody>
      </p:sp>
    </p:spTree>
    <p:extLst>
      <p:ext uri="{BB962C8B-B14F-4D97-AF65-F5344CB8AC3E}">
        <p14:creationId xmlns:p14="http://schemas.microsoft.com/office/powerpoint/2010/main" val="2836321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t>23</a:t>
            </a:fld>
            <a:endParaRPr lang="en-US"/>
          </a:p>
        </p:txBody>
      </p:sp>
    </p:spTree>
    <p:extLst>
      <p:ext uri="{BB962C8B-B14F-4D97-AF65-F5344CB8AC3E}">
        <p14:creationId xmlns:p14="http://schemas.microsoft.com/office/powerpoint/2010/main" val="2446718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The following are questions and concerns from districts:</a:t>
            </a:r>
          </a:p>
          <a:p>
            <a:r>
              <a:rPr lang="en-US" sz="1200" dirty="0" smtClean="0"/>
              <a:t>Can we count zero period?</a:t>
            </a:r>
          </a:p>
          <a:p>
            <a:r>
              <a:rPr lang="en-US" sz="1200" dirty="0" smtClean="0"/>
              <a:t>Can we take short lunches?</a:t>
            </a:r>
          </a:p>
          <a:p>
            <a:r>
              <a:rPr lang="en-US" sz="1200" dirty="0" smtClean="0"/>
              <a:t>What about before and after school programs we offer to all students – do they count?</a:t>
            </a:r>
          </a:p>
          <a:p>
            <a:r>
              <a:rPr lang="en-US" sz="1200" dirty="0" smtClean="0"/>
              <a:t>Can we average the instructional hours within a grade across schools?</a:t>
            </a:r>
          </a:p>
          <a:p>
            <a:r>
              <a:rPr lang="en-US" sz="1200" dirty="0" smtClean="0"/>
              <a:t>How are we going to provide professional development on Common Core?  We can’t schedule PLC “late starts” or “early releases” anymore and still get to 1080 hrs.</a:t>
            </a:r>
          </a:p>
          <a:p>
            <a:r>
              <a:rPr lang="en-US" sz="1200" dirty="0" smtClean="0"/>
              <a:t>Collective bargaining issues need to be resolved soon.</a:t>
            </a:r>
          </a:p>
          <a:p>
            <a:r>
              <a:rPr lang="en-US" sz="1200" dirty="0" smtClean="0"/>
              <a:t>How does this effect our existing 180-day waivers?</a:t>
            </a:r>
          </a:p>
          <a:p>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t>24</a:t>
            </a:fld>
            <a:endParaRPr lang="en-US"/>
          </a:p>
        </p:txBody>
      </p:sp>
    </p:spTree>
    <p:extLst>
      <p:ext uri="{BB962C8B-B14F-4D97-AF65-F5344CB8AC3E}">
        <p14:creationId xmlns:p14="http://schemas.microsoft.com/office/powerpoint/2010/main" val="2522426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t>25</a:t>
            </a:fld>
            <a:endParaRPr lang="en-US"/>
          </a:p>
        </p:txBody>
      </p:sp>
    </p:spTree>
    <p:extLst>
      <p:ext uri="{BB962C8B-B14F-4D97-AF65-F5344CB8AC3E}">
        <p14:creationId xmlns:p14="http://schemas.microsoft.com/office/powerpoint/2010/main" val="317439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key first task was to set a timeline for applications from districts to be authorizers.  Two timelines: </a:t>
            </a:r>
          </a:p>
          <a:p>
            <a:endParaRPr lang="en-US" dirty="0"/>
          </a:p>
          <a:p>
            <a:pPr marL="228600" indent="-228600">
              <a:buAutoNum type="arabicParenBoth"/>
            </a:pPr>
            <a:r>
              <a:rPr lang="en-US" dirty="0" smtClean="0"/>
              <a:t>A one-time, compressed timeline for the “launch year.”  [Tried to balance the need to give all parties reasonable ability to do what they need to do with the ability to start at least some charter schools in fall 2014, if applicants are prepared to do so.]</a:t>
            </a:r>
          </a:p>
          <a:p>
            <a:pPr marL="228600" indent="-228600">
              <a:buAutoNum type="arabicParenBoth"/>
            </a:pPr>
            <a:endParaRPr lang="en-US" dirty="0"/>
          </a:p>
          <a:p>
            <a:pPr marL="228600" indent="-228600">
              <a:buAutoNum type="arabicParenBoth"/>
            </a:pPr>
            <a:r>
              <a:rPr lang="en-US" dirty="0" smtClean="0"/>
              <a:t>A longer timeline for succeeding years that is much closer to best practices.</a:t>
            </a:r>
          </a:p>
          <a:p>
            <a:pPr marL="228600" indent="-228600">
              <a:buAutoNum type="arabicParenBoth"/>
            </a:pPr>
            <a:endParaRPr lang="en-US" dirty="0"/>
          </a:p>
          <a:p>
            <a:r>
              <a:rPr lang="en-US" dirty="0" smtClean="0"/>
              <a:t>A couple of key dates there – Sept. 12, 2013 and Dec. 31, 2014, that we’ll turn to later.</a:t>
            </a:r>
          </a:p>
          <a:p>
            <a:pPr marL="228600" indent="-228600">
              <a:buAutoNum type="arabicParenBoth"/>
            </a:pPr>
            <a:endParaRPr lang="en-US" dirty="0" smtClean="0"/>
          </a:p>
          <a:p>
            <a:pPr marL="228600" indent="-228600">
              <a:buAutoNum type="arabicParenBoth"/>
            </a:pPr>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t>26</a:t>
            </a:fld>
            <a:endParaRPr lang="en-US" dirty="0"/>
          </a:p>
        </p:txBody>
      </p:sp>
    </p:spTree>
    <p:extLst>
      <p:ext uri="{BB962C8B-B14F-4D97-AF65-F5344CB8AC3E}">
        <p14:creationId xmlns:p14="http://schemas.microsoft.com/office/powerpoint/2010/main" val="2564367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Looking now toward second round of district applications. . . . </a:t>
            </a:r>
            <a:endParaRPr lang="en-US" dirty="0"/>
          </a:p>
        </p:txBody>
      </p:sp>
      <p:sp>
        <p:nvSpPr>
          <p:cNvPr id="4" name="Slide Number Placeholder 3"/>
          <p:cNvSpPr>
            <a:spLocks noGrp="1"/>
          </p:cNvSpPr>
          <p:nvPr>
            <p:ph type="sldNum" sz="quarter" idx="10"/>
          </p:nvPr>
        </p:nvSpPr>
        <p:spPr/>
        <p:txBody>
          <a:bodyPr/>
          <a:lstStyle/>
          <a:p>
            <a:fld id="{F0772DFB-E02C-4FBB-B823-3EDAD0776692}" type="slidenum">
              <a:rPr lang="en-US" smtClean="0"/>
              <a:t>27</a:t>
            </a:fld>
            <a:endParaRPr lang="en-US"/>
          </a:p>
        </p:txBody>
      </p:sp>
    </p:spTree>
    <p:extLst>
      <p:ext uri="{BB962C8B-B14F-4D97-AF65-F5344CB8AC3E}">
        <p14:creationId xmlns:p14="http://schemas.microsoft.com/office/powerpoint/2010/main" val="677476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0772DFB-E02C-4FBB-B823-3EDAD0776692}" type="slidenum">
              <a:rPr lang="en-US" smtClean="0"/>
              <a:t>28</a:t>
            </a:fld>
            <a:endParaRPr lang="en-US" dirty="0"/>
          </a:p>
        </p:txBody>
      </p:sp>
    </p:spTree>
    <p:extLst>
      <p:ext uri="{BB962C8B-B14F-4D97-AF65-F5344CB8AC3E}">
        <p14:creationId xmlns:p14="http://schemas.microsoft.com/office/powerpoint/2010/main" val="23157228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71798"/>
            <a:ext cx="8833104" cy="33380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75EE0E6-99EE-4FE0-8594-1370775B1C28}"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dirty="0" smtClean="0"/>
              <a:t>Click to edit Master title style</a:t>
            </a:r>
            <a:endParaRPr kumimoji="0"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28800" y="3657600"/>
            <a:ext cx="5486400" cy="423949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6" name="Slide Number Placeholder 5"/>
          <p:cNvSpPr>
            <a:spLocks noGrp="1"/>
          </p:cNvSpPr>
          <p:nvPr>
            <p:ph type="sldNum" sz="quarter" idx="12"/>
          </p:nvPr>
        </p:nvSpPr>
        <p:spPr/>
        <p:txBody>
          <a:bodyPr/>
          <a:lstStyle/>
          <a:p>
            <a:fld id="{D75EE0E6-99EE-4FE0-8594-1370775B1C28}"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75EE0E6-99EE-4FE0-8594-1370775B1C28}"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latin typeface="Arial" panose="020B0604020202020204" pitchFamily="34" charset="0"/>
                <a:cs typeface="Arial" panose="020B0604020202020204" pitchFamily="34" charset="0"/>
              </a:defRPr>
            </a:lvl1pPr>
          </a:lstStyle>
          <a:p>
            <a:r>
              <a:rPr kumimoji="0" lang="en-US" dirty="0" smtClean="0"/>
              <a:t>Click to edit Master title style</a:t>
            </a:r>
            <a:endParaRPr kumimoji="0" lang="en-US" dirty="0"/>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D75EE0E6-99EE-4FE0-8594-1370775B1C28}"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75EE0E6-99EE-4FE0-8594-1370775B1C28}"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dirty="0" smtClean="0"/>
              <a:t>Click to edit Master title style</a:t>
            </a:r>
            <a:endParaRPr kumimoji="0" lang="en-US" dirty="0"/>
          </a:p>
        </p:txBody>
      </p:sp>
      <p:pic>
        <p:nvPicPr>
          <p:cNvPr id="20" name="Picture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6" name="Footer Placeholder 5"/>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7" name="Slide Number Placeholder 6"/>
          <p:cNvSpPr>
            <a:spLocks noGrp="1"/>
          </p:cNvSpPr>
          <p:nvPr>
            <p:ph type="sldNum" sz="quarter" idx="12"/>
          </p:nvPr>
        </p:nvSpPr>
        <p:spPr/>
        <p:txBody>
          <a:bodyPr/>
          <a:lstStyle/>
          <a:p>
            <a:fld id="{D75EE0E6-99EE-4FE0-8594-1370775B1C28}"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8" name="Footer Placeholder 7"/>
          <p:cNvSpPr>
            <a:spLocks noGrp="1"/>
          </p:cNvSpPr>
          <p:nvPr>
            <p:ph type="ftr" sz="quarter" idx="11"/>
          </p:nvPr>
        </p:nvSpPr>
        <p:spPr>
          <a:xfrm>
            <a:off x="914400" y="6409944"/>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75EE0E6-99EE-4FE0-8594-1370775B1C28}"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pic>
        <p:nvPicPr>
          <p:cNvPr id="28" name="Picture 2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Footer Placeholder 3"/>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D75EE0E6-99EE-4FE0-8594-1370775B1C28}" type="slidenum">
              <a:rPr lang="en-US" smtClean="0"/>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Footer Placeholder 2"/>
          <p:cNvSpPr>
            <a:spLocks noGrp="1"/>
          </p:cNvSpPr>
          <p:nvPr>
            <p:ph type="ftr" sz="quarter" idx="11"/>
          </p:nvPr>
        </p:nvSpPr>
        <p:spPr>
          <a:xfrm>
            <a:off x="914400" y="6410848"/>
            <a:ext cx="3581400" cy="365760"/>
          </a:xfrm>
        </p:spPr>
        <p:txBody>
          <a:bodyPr/>
          <a:lstStyle>
            <a:lvl1pPr>
              <a:defRPr>
                <a:solidFill>
                  <a:schemeClr val="accent1"/>
                </a:solidFill>
              </a:defRPr>
            </a:lvl1pPr>
          </a:lstStyle>
          <a:p>
            <a:r>
              <a:rPr lang="en-US" dirty="0" smtClean="0"/>
              <a:t>Washington State Board of Education</a:t>
            </a:r>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75EE0E6-99EE-4FE0-8594-1370775B1C28}" type="slidenum">
              <a:rPr lang="en-US" smtClean="0"/>
              <a:t>‹#›</a:t>
            </a:fld>
            <a:endParaRPr lang="en-US"/>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75EE0E6-99EE-4FE0-8594-1370775B1C28}"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Footer Placeholder 5"/>
          <p:cNvSpPr>
            <a:spLocks noGrp="1"/>
          </p:cNvSpPr>
          <p:nvPr>
            <p:ph type="ftr" sz="quarter" idx="11"/>
          </p:nvPr>
        </p:nvSpPr>
        <p:spPr>
          <a:xfrm>
            <a:off x="883920" y="6410848"/>
            <a:ext cx="3383280" cy="365760"/>
          </a:xfrm>
        </p:spPr>
        <p:txBody>
          <a:bodyPr/>
          <a:lstStyle>
            <a:lvl1pPr>
              <a:defRPr>
                <a:solidFill>
                  <a:schemeClr val="accent1"/>
                </a:solidFill>
              </a:defRPr>
            </a:lvl1pPr>
          </a:lstStyle>
          <a:p>
            <a:r>
              <a:rPr lang="en-US" dirty="0" smtClean="0"/>
              <a:t>Washington State Board of Education</a:t>
            </a:r>
            <a:endParaRPr lang="en-US" dirty="0"/>
          </a:p>
        </p:txBody>
      </p:sp>
      <p:pic>
        <p:nvPicPr>
          <p:cNvPr id="22" name="Picture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75EE0E6-99EE-4FE0-8594-1370775B1C28}"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Footer Placeholder 5"/>
          <p:cNvSpPr>
            <a:spLocks noGrp="1"/>
          </p:cNvSpPr>
          <p:nvPr>
            <p:ph type="ftr" sz="quarter" idx="11"/>
          </p:nvPr>
        </p:nvSpPr>
        <p:spPr>
          <a:xfrm>
            <a:off x="911352" y="6410848"/>
            <a:ext cx="3584448" cy="365760"/>
          </a:xfrm>
        </p:spPr>
        <p:txBody>
          <a:bodyPr/>
          <a:lstStyle>
            <a:lvl1pPr>
              <a:defRPr>
                <a:solidFill>
                  <a:schemeClr val="accent1"/>
                </a:solidFill>
              </a:defRPr>
            </a:lvl1pPr>
          </a:lstStyle>
          <a:p>
            <a:r>
              <a:rPr lang="en-US" dirty="0" smtClean="0"/>
              <a:t>Washington State Board of Education</a:t>
            </a:r>
            <a:endParaRPr lang="en-US" dirty="0"/>
          </a:p>
        </p:txBody>
      </p:sp>
      <p:pic>
        <p:nvPicPr>
          <p:cNvPr id="23" name="Pictur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userDrawn="1"/>
        </p:nvSpPr>
        <p:spPr bwMode="auto">
          <a:xfrm>
            <a:off x="149352" y="6388385"/>
            <a:ext cx="8833104" cy="317215"/>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Footer Placeholder 2"/>
          <p:cNvSpPr>
            <a:spLocks noGrp="1"/>
          </p:cNvSpPr>
          <p:nvPr>
            <p:ph type="ftr" sz="quarter" idx="3"/>
          </p:nvPr>
        </p:nvSpPr>
        <p:spPr>
          <a:xfrm>
            <a:off x="914400" y="6410848"/>
            <a:ext cx="3581400" cy="365760"/>
          </a:xfrm>
          <a:prstGeom prst="rect">
            <a:avLst/>
          </a:prstGeom>
        </p:spPr>
        <p:txBody>
          <a:bodyPr vert="horz"/>
          <a:lstStyle>
            <a:lvl1pPr algn="l" eaLnBrk="1" latinLnBrk="0" hangingPunct="1">
              <a:defRPr kumimoji="0" sz="1200">
                <a:solidFill>
                  <a:schemeClr val="accent1"/>
                </a:solidFill>
              </a:defRPr>
            </a:lvl1pPr>
          </a:lstStyle>
          <a:p>
            <a:r>
              <a:rPr lang="en-US" dirty="0" smtClean="0"/>
              <a:t>Washington State Board of Education</a:t>
            </a:r>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75EE0E6-99EE-4FE0-8594-1370775B1C28}"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pic>
        <p:nvPicPr>
          <p:cNvPr id="20" name="Picture 19"/>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33400" y="6402778"/>
            <a:ext cx="271841" cy="271841"/>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sldNum="0" hdr="0" dt="0"/>
  <p:txStyles>
    <p:titleStyle>
      <a:lvl1pPr algn="ctr" rtl="0" eaLnBrk="1" latinLnBrk="0" hangingPunct="1">
        <a:spcBef>
          <a:spcPct val="0"/>
        </a:spcBef>
        <a:buNone/>
        <a:defRPr kumimoji="0" sz="3300" kern="1200">
          <a:solidFill>
            <a:schemeClr val="accent3">
              <a:shade val="75000"/>
            </a:schemeClr>
          </a:solidFill>
          <a:latin typeface="Arial" panose="020B0604020202020204" pitchFamily="34" charset="0"/>
          <a:ea typeface="+mj-ea"/>
          <a:cs typeface="Arial" panose="020B0604020202020204" pitchFamily="34" charset="0"/>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Arial" panose="020B0604020202020204" pitchFamily="34" charset="0"/>
          <a:ea typeface="+mn-ea"/>
          <a:cs typeface="Arial" panose="020B0604020202020204" pitchFamily="34" charset="0"/>
        </a:defRPr>
      </a:lvl1pPr>
      <a:lvl2pPr marL="548640" indent="-274320" algn="l" rtl="0" eaLnBrk="1" latinLnBrk="0" hangingPunct="1">
        <a:spcBef>
          <a:spcPct val="20000"/>
        </a:spcBef>
        <a:buClr>
          <a:schemeClr val="accent3"/>
        </a:buClr>
        <a:buSzPct val="70000"/>
        <a:buFont typeface="Wingdings 2" panose="05020102010507070707" pitchFamily="18" charset="2"/>
        <a:buChar char=""/>
        <a:defRPr kumimoji="0" sz="2200" kern="1200">
          <a:solidFill>
            <a:schemeClr val="tx2"/>
          </a:solidFill>
          <a:latin typeface="Arial" panose="020B0604020202020204" pitchFamily="34" charset="0"/>
          <a:ea typeface="+mn-ea"/>
          <a:cs typeface="Arial" panose="020B0604020202020204" pitchFamily="34" charset="0"/>
        </a:defRPr>
      </a:lvl2pPr>
      <a:lvl3pPr marL="822960" indent="-228600" algn="l" rtl="0" eaLnBrk="1" latinLnBrk="0" hangingPunct="1">
        <a:spcBef>
          <a:spcPct val="20000"/>
        </a:spcBef>
        <a:buClr>
          <a:schemeClr val="accent6"/>
        </a:buClr>
        <a:buSzPct val="75000"/>
        <a:buFont typeface="Wingdings" panose="05000000000000000000" pitchFamily="2" charset="2"/>
        <a:buChar char="§"/>
        <a:defRPr kumimoji="0" sz="2000" kern="1200">
          <a:solidFill>
            <a:schemeClr val="tx1"/>
          </a:solidFill>
          <a:latin typeface="Arial" panose="020B0604020202020204" pitchFamily="34" charset="0"/>
          <a:ea typeface="+mn-ea"/>
          <a:cs typeface="Arial" panose="020B0604020202020204" pitchFamily="34" charset="0"/>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Arial" panose="020B0604020202020204" pitchFamily="34" charset="0"/>
          <a:ea typeface="+mn-ea"/>
          <a:cs typeface="Arial" panose="020B0604020202020204" pitchFamily="34" charset="0"/>
        </a:defRPr>
      </a:lvl4pPr>
      <a:lvl5pPr marL="1371600" indent="-228600" algn="l" rtl="0" eaLnBrk="1" latinLnBrk="0" hangingPunct="1">
        <a:spcBef>
          <a:spcPct val="20000"/>
        </a:spcBef>
        <a:buClr>
          <a:schemeClr val="accent5"/>
        </a:buClr>
        <a:buFontTx/>
        <a:buChar char="•"/>
        <a:defRPr kumimoji="0" sz="1800" kern="1200">
          <a:solidFill>
            <a:schemeClr val="tx1"/>
          </a:solidFill>
          <a:latin typeface="Arial" panose="020B0604020202020204" pitchFamily="34" charset="0"/>
          <a:ea typeface="+mn-ea"/>
          <a:cs typeface="Arial" panose="020B0604020202020204" pitchFamily="34" charset="0"/>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Ben Rarick,</a:t>
            </a:r>
          </a:p>
          <a:p>
            <a:r>
              <a:rPr lang="en-US" dirty="0" smtClean="0"/>
              <a:t>Executive director</a:t>
            </a:r>
          </a:p>
          <a:p>
            <a:endParaRPr lang="en-US" dirty="0"/>
          </a:p>
        </p:txBody>
      </p:sp>
      <p:sp>
        <p:nvSpPr>
          <p:cNvPr id="3" name="Title 2"/>
          <p:cNvSpPr>
            <a:spLocks noGrp="1"/>
          </p:cNvSpPr>
          <p:nvPr>
            <p:ph type="ctrTitle"/>
          </p:nvPr>
        </p:nvSpPr>
        <p:spPr/>
        <p:txBody>
          <a:bodyPr/>
          <a:lstStyle/>
          <a:p>
            <a:r>
              <a:rPr lang="en-US" dirty="0" smtClean="0"/>
              <a:t>State Board of Education</a:t>
            </a:r>
            <a:br>
              <a:rPr lang="en-US" dirty="0" smtClean="0"/>
            </a:br>
            <a:r>
              <a:rPr lang="en-US" dirty="0" smtClean="0"/>
              <a:t>Update</a:t>
            </a:r>
            <a:endParaRPr lang="en-US" dirty="0"/>
          </a:p>
        </p:txBody>
      </p:sp>
    </p:spTree>
    <p:extLst>
      <p:ext uri="{BB962C8B-B14F-4D97-AF65-F5344CB8AC3E}">
        <p14:creationId xmlns:p14="http://schemas.microsoft.com/office/powerpoint/2010/main" val="31318458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Revised Index</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143000" y="1851553"/>
            <a:ext cx="6864350" cy="3905997"/>
          </a:xfrm>
          <a:prstGeom prst="rect">
            <a:avLst/>
          </a:prstGeom>
          <a:noFill/>
          <a:ln w="57150">
            <a:solidFill>
              <a:schemeClr val="accent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6366212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Tier Labels</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pic>
        <p:nvPicPr>
          <p:cNvPr id="5" name="Content Placeholder 4"/>
          <p:cNvPicPr>
            <a:picLocks noGrp="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2057400" y="3048000"/>
            <a:ext cx="6762887" cy="3087283"/>
          </a:xfrm>
          <a:prstGeom prst="rect">
            <a:avLst/>
          </a:prstGeom>
          <a:ln w="57150">
            <a:solidFill>
              <a:schemeClr val="accent1"/>
            </a:solidFill>
          </a:ln>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676400"/>
            <a:ext cx="1809750" cy="1162050"/>
          </a:xfrm>
          <a:prstGeom prst="rect">
            <a:avLst/>
          </a:prstGeom>
          <a:noFill/>
          <a:ln w="57150">
            <a:solidFill>
              <a:schemeClr val="accent1"/>
            </a:solidFill>
            <a:miter lim="800000"/>
            <a:headEnd/>
            <a:tailEnd/>
          </a:ln>
          <a:extLst>
            <a:ext uri="{909E8E84-426E-40DD-AFC4-6F175D3DCCD1}">
              <a14:hiddenFill xmlns:a14="http://schemas.microsoft.com/office/drawing/2010/main">
                <a:solidFill>
                  <a:schemeClr val="accent1"/>
                </a:solidFill>
              </a14:hiddenFill>
            </a:ext>
          </a:extLst>
        </p:spPr>
      </p:pic>
      <p:sp>
        <p:nvSpPr>
          <p:cNvPr id="2048" name="TextBox 2047"/>
          <p:cNvSpPr txBox="1"/>
          <p:nvPr/>
        </p:nvSpPr>
        <p:spPr>
          <a:xfrm>
            <a:off x="2819400" y="1676400"/>
            <a:ext cx="3505200" cy="507831"/>
          </a:xfrm>
          <a:prstGeom prst="rect">
            <a:avLst/>
          </a:prstGeom>
          <a:noFill/>
        </p:spPr>
        <p:txBody>
          <a:bodyPr wrap="square" rtlCol="0">
            <a:spAutoFit/>
          </a:bodyPr>
          <a:lstStyle/>
          <a:p>
            <a:r>
              <a:rPr lang="en-US" sz="2700" dirty="0" smtClean="0">
                <a:latin typeface="Arial" panose="020B0604020202020204" pitchFamily="34" charset="0"/>
                <a:cs typeface="Arial" panose="020B0604020202020204" pitchFamily="34" charset="0"/>
              </a:rPr>
              <a:t>Current Labels</a:t>
            </a:r>
            <a:endParaRPr lang="en-US" sz="2700" dirty="0">
              <a:latin typeface="Arial" panose="020B0604020202020204" pitchFamily="34" charset="0"/>
              <a:cs typeface="Arial" panose="020B0604020202020204" pitchFamily="34" charset="0"/>
            </a:endParaRPr>
          </a:p>
        </p:txBody>
      </p:sp>
      <p:sp>
        <p:nvSpPr>
          <p:cNvPr id="69" name="TextBox 68"/>
          <p:cNvSpPr txBox="1"/>
          <p:nvPr/>
        </p:nvSpPr>
        <p:spPr>
          <a:xfrm>
            <a:off x="6019800" y="1981200"/>
            <a:ext cx="3505200" cy="507831"/>
          </a:xfrm>
          <a:prstGeom prst="rect">
            <a:avLst/>
          </a:prstGeom>
          <a:noFill/>
        </p:spPr>
        <p:txBody>
          <a:bodyPr wrap="square" rtlCol="0">
            <a:spAutoFit/>
          </a:bodyPr>
          <a:lstStyle/>
          <a:p>
            <a:r>
              <a:rPr lang="en-US" sz="2700" dirty="0" smtClean="0">
                <a:latin typeface="Arial" panose="020B0604020202020204" pitchFamily="34" charset="0"/>
                <a:cs typeface="Arial" panose="020B0604020202020204" pitchFamily="34" charset="0"/>
              </a:rPr>
              <a:t>Revised Labels</a:t>
            </a:r>
          </a:p>
        </p:txBody>
      </p:sp>
      <p:sp>
        <p:nvSpPr>
          <p:cNvPr id="2049" name="Right Arrow 2048"/>
          <p:cNvSpPr/>
          <p:nvPr/>
        </p:nvSpPr>
        <p:spPr>
          <a:xfrm flipH="1">
            <a:off x="2362200" y="1781175"/>
            <a:ext cx="457200" cy="276225"/>
          </a:xfrm>
          <a:prstGeom prst="rightArrow">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ight Arrow 70"/>
          <p:cNvSpPr/>
          <p:nvPr/>
        </p:nvSpPr>
        <p:spPr>
          <a:xfrm rot="5400000">
            <a:off x="7100887" y="2566100"/>
            <a:ext cx="457200" cy="276225"/>
          </a:xfrm>
          <a:prstGeom prst="rightArrow">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ular Callout 5"/>
          <p:cNvSpPr/>
          <p:nvPr/>
        </p:nvSpPr>
        <p:spPr>
          <a:xfrm>
            <a:off x="228600" y="3276600"/>
            <a:ext cx="1676400" cy="1524000"/>
          </a:xfrm>
          <a:prstGeom prst="wedgeRectCallout">
            <a:avLst>
              <a:gd name="adj1" fmla="val 47172"/>
              <a:gd name="adj2" fmla="val 7175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Intent is to establish initial distribution, then develop objective cut scores as we transition to Common Core.  Ultimate goal: many more schools strive for and gravitate to ‘good’ ‘very good’ and ‘exemplary’ tiers.</a:t>
            </a:r>
            <a:endParaRPr lang="en-US" sz="1000" dirty="0">
              <a:solidFill>
                <a:schemeClr val="tx1"/>
              </a:solidFill>
            </a:endParaRPr>
          </a:p>
        </p:txBody>
      </p:sp>
    </p:spTree>
    <p:extLst>
      <p:ext uri="{BB962C8B-B14F-4D97-AF65-F5344CB8AC3E}">
        <p14:creationId xmlns:p14="http://schemas.microsoft.com/office/powerpoint/2010/main" val="23653527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Growth vs. Proficiency</a:t>
            </a:r>
            <a:br>
              <a:rPr lang="en-US" dirty="0"/>
            </a:br>
            <a:r>
              <a:rPr lang="en-US" sz="2200" dirty="0"/>
              <a:t>Two different points of view</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00200"/>
            <a:ext cx="6566141" cy="47053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995781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Growth vs. Proficiency</a:t>
            </a:r>
            <a:br>
              <a:rPr lang="en-US" dirty="0" smtClean="0"/>
            </a:br>
            <a:r>
              <a:rPr lang="en-US" sz="2200" dirty="0" smtClean="0"/>
              <a:t>Two different points of view</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18225"/>
            <a:ext cx="6477000" cy="476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080036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Impacts of Index Revisions</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normAutofit lnSpcReduction="10000"/>
          </a:bodyPr>
          <a:lstStyle/>
          <a:p>
            <a:r>
              <a:rPr lang="en-US" dirty="0"/>
              <a:t>A Fairer way of evaluating what schools do</a:t>
            </a:r>
            <a:r>
              <a:rPr lang="en-US" dirty="0" smtClean="0"/>
              <a:t>.</a:t>
            </a:r>
          </a:p>
          <a:p>
            <a:pPr lvl="8"/>
            <a:endParaRPr lang="en-US" dirty="0"/>
          </a:p>
          <a:p>
            <a:pPr lvl="1"/>
            <a:r>
              <a:rPr lang="en-US" dirty="0" smtClean="0"/>
              <a:t>Most schools </a:t>
            </a:r>
            <a:r>
              <a:rPr lang="en-US" dirty="0"/>
              <a:t>have </a:t>
            </a:r>
            <a:r>
              <a:rPr lang="en-US" dirty="0" smtClean="0"/>
              <a:t>little control </a:t>
            </a:r>
            <a:r>
              <a:rPr lang="en-US" dirty="0"/>
              <a:t>over </a:t>
            </a:r>
            <a:r>
              <a:rPr lang="en-US" dirty="0" smtClean="0"/>
              <a:t>which </a:t>
            </a:r>
            <a:r>
              <a:rPr lang="en-US" dirty="0"/>
              <a:t>kids show up at their door, but they do have some control over how much academic growth those students </a:t>
            </a:r>
            <a:r>
              <a:rPr lang="en-US" dirty="0" smtClean="0"/>
              <a:t>experience once they are in school.  Growth is what schools do!</a:t>
            </a:r>
            <a:endParaRPr lang="en-US" dirty="0"/>
          </a:p>
          <a:p>
            <a:endParaRPr lang="en-US" dirty="0"/>
          </a:p>
          <a:p>
            <a:r>
              <a:rPr lang="en-US" dirty="0"/>
              <a:t>The Index itself is </a:t>
            </a:r>
            <a:r>
              <a:rPr lang="en-US" dirty="0" smtClean="0"/>
              <a:t>less important than how its used -- how </a:t>
            </a:r>
            <a:r>
              <a:rPr lang="en-US" dirty="0"/>
              <a:t>does it trigger resources and assistance for those </a:t>
            </a:r>
            <a:r>
              <a:rPr lang="en-US" dirty="0" smtClean="0"/>
              <a:t>schools that </a:t>
            </a:r>
            <a:r>
              <a:rPr lang="en-US" dirty="0"/>
              <a:t>need it</a:t>
            </a:r>
            <a:r>
              <a:rPr lang="en-US" dirty="0" smtClean="0"/>
              <a:t>?</a:t>
            </a:r>
          </a:p>
          <a:p>
            <a:pPr lvl="8"/>
            <a:endParaRPr lang="en-US" dirty="0" smtClean="0"/>
          </a:p>
          <a:p>
            <a:pPr lvl="1"/>
            <a:r>
              <a:rPr lang="en-US" dirty="0" smtClean="0"/>
              <a:t>Senate Bill 5329 – More $ for assistance, stronger OSPI role.</a:t>
            </a:r>
          </a:p>
          <a:p>
            <a:endParaRPr lang="en-US" dirty="0"/>
          </a:p>
        </p:txBody>
      </p:sp>
    </p:spTree>
    <p:extLst>
      <p:ext uri="{BB962C8B-B14F-4D97-AF65-F5344CB8AC3E}">
        <p14:creationId xmlns:p14="http://schemas.microsoft.com/office/powerpoint/2010/main" val="5996599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sp>
        <p:nvSpPr>
          <p:cNvPr id="4" name="Content Placeholder 3"/>
          <p:cNvSpPr>
            <a:spLocks noGrp="1"/>
          </p:cNvSpPr>
          <p:nvPr>
            <p:ph sz="quarter" idx="1"/>
          </p:nvPr>
        </p:nvSpPr>
        <p:spPr/>
        <p:txBody>
          <a:bodyPr>
            <a:normAutofit/>
          </a:bodyPr>
          <a:lstStyle/>
          <a:p>
            <a:r>
              <a:rPr lang="en-US" dirty="0"/>
              <a:t>SBE </a:t>
            </a:r>
            <a:r>
              <a:rPr lang="en-US" dirty="0" smtClean="0"/>
              <a:t>adopts ‘accountability framework’ in rule, and works with OSPI to establish business rules on Priority, and Focus schools designations.</a:t>
            </a:r>
          </a:p>
          <a:p>
            <a:pPr lvl="7"/>
            <a:endParaRPr lang="en-US" dirty="0" smtClean="0"/>
          </a:p>
          <a:p>
            <a:r>
              <a:rPr lang="en-US" dirty="0" smtClean="0"/>
              <a:t>Negotiations with </a:t>
            </a:r>
            <a:r>
              <a:rPr lang="en-US" smtClean="0"/>
              <a:t>US Dept. </a:t>
            </a:r>
            <a:r>
              <a:rPr lang="en-US" dirty="0" smtClean="0"/>
              <a:t>of Education continue.</a:t>
            </a:r>
            <a:endParaRPr lang="en-US" dirty="0"/>
          </a:p>
          <a:p>
            <a:endParaRPr lang="en-US" dirty="0" smtClean="0"/>
          </a:p>
          <a:p>
            <a:r>
              <a:rPr lang="en-US" dirty="0" smtClean="0"/>
              <a:t>Data vetting process with districts.</a:t>
            </a:r>
          </a:p>
          <a:p>
            <a:endParaRPr lang="en-US" dirty="0" smtClean="0"/>
          </a:p>
          <a:p>
            <a:r>
              <a:rPr lang="en-US" dirty="0" smtClean="0"/>
              <a:t>Development of online tools and training opportunities.</a:t>
            </a:r>
          </a:p>
        </p:txBody>
      </p:sp>
    </p:spTree>
    <p:extLst>
      <p:ext uri="{BB962C8B-B14F-4D97-AF65-F5344CB8AC3E}">
        <p14:creationId xmlns:p14="http://schemas.microsoft.com/office/powerpoint/2010/main" val="20391759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on Grad Requirements Discussion</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lstStyle/>
          <a:p>
            <a:endParaRPr lang="en-US" dirty="0"/>
          </a:p>
        </p:txBody>
      </p:sp>
    </p:spTree>
    <p:extLst>
      <p:ext uri="{BB962C8B-B14F-4D97-AF65-F5344CB8AC3E}">
        <p14:creationId xmlns:p14="http://schemas.microsoft.com/office/powerpoint/2010/main" val="212895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Graduation requirement guiding </a:t>
            </a:r>
            <a:r>
              <a:rPr lang="en-US" dirty="0"/>
              <a:t>p</a:t>
            </a:r>
            <a:r>
              <a:rPr lang="en-US" dirty="0" smtClean="0"/>
              <a:t>rinciples</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sp>
        <p:nvSpPr>
          <p:cNvPr id="4" name="Content Placeholder 3"/>
          <p:cNvSpPr>
            <a:spLocks noGrp="1"/>
          </p:cNvSpPr>
          <p:nvPr>
            <p:ph sz="quarter" idx="1"/>
          </p:nvPr>
        </p:nvSpPr>
        <p:spPr/>
        <p:txBody>
          <a:bodyPr>
            <a:normAutofit fontScale="62500" lnSpcReduction="20000"/>
          </a:bodyPr>
          <a:lstStyle/>
          <a:p>
            <a:endParaRPr lang="en-US" dirty="0" smtClean="0"/>
          </a:p>
          <a:p>
            <a:r>
              <a:rPr lang="en-US" dirty="0"/>
              <a:t>All students should earn certain foundational high school course credits to meet the intent of Basic </a:t>
            </a:r>
            <a:r>
              <a:rPr lang="en-US" dirty="0" smtClean="0"/>
              <a:t>Education.</a:t>
            </a:r>
            <a:endParaRPr lang="en-US" dirty="0"/>
          </a:p>
          <a:p>
            <a:endParaRPr lang="en-US" dirty="0"/>
          </a:p>
          <a:p>
            <a:r>
              <a:rPr lang="en-US" dirty="0" smtClean="0"/>
              <a:t>In the </a:t>
            </a:r>
            <a:r>
              <a:rPr lang="en-US" dirty="0"/>
              <a:t>21st century, all students need Science, Technology, Engineering and Math (STEM) </a:t>
            </a:r>
            <a:r>
              <a:rPr lang="en-US" dirty="0" smtClean="0"/>
              <a:t>skills; 3 </a:t>
            </a:r>
            <a:r>
              <a:rPr lang="en-US" dirty="0"/>
              <a:t>credits of math and 3 credits of science are foundational </a:t>
            </a:r>
            <a:r>
              <a:rPr lang="en-US" dirty="0" smtClean="0"/>
              <a:t>courses </a:t>
            </a:r>
            <a:r>
              <a:rPr lang="en-US" dirty="0"/>
              <a:t>credits. </a:t>
            </a:r>
            <a:endParaRPr lang="en-US" dirty="0" smtClean="0"/>
          </a:p>
          <a:p>
            <a:endParaRPr lang="en-US" dirty="0"/>
          </a:p>
          <a:p>
            <a:r>
              <a:rPr lang="en-US" dirty="0" smtClean="0"/>
              <a:t>High </a:t>
            </a:r>
            <a:r>
              <a:rPr lang="en-US" dirty="0"/>
              <a:t>school electives are </a:t>
            </a:r>
            <a:r>
              <a:rPr lang="en-US" dirty="0" smtClean="0"/>
              <a:t>important, </a:t>
            </a:r>
            <a:r>
              <a:rPr lang="en-US" dirty="0"/>
              <a:t>allowing choice in course-taking, providing the opportunity to explore a range of fields of knowledge, and allowing the opportunity to pursue certain </a:t>
            </a:r>
            <a:r>
              <a:rPr lang="en-US" dirty="0" smtClean="0"/>
              <a:t>postsecondary </a:t>
            </a:r>
            <a:r>
              <a:rPr lang="en-US" dirty="0"/>
              <a:t>pathways. </a:t>
            </a:r>
            <a:endParaRPr lang="en-US" dirty="0" smtClean="0"/>
          </a:p>
          <a:p>
            <a:endParaRPr lang="en-US" dirty="0"/>
          </a:p>
          <a:p>
            <a:r>
              <a:rPr lang="en-US" dirty="0" smtClean="0"/>
              <a:t>Every </a:t>
            </a:r>
            <a:r>
              <a:rPr lang="en-US" dirty="0"/>
              <a:t>student should have a High School and Beyond Plan by </a:t>
            </a:r>
            <a:r>
              <a:rPr lang="en-US" dirty="0" smtClean="0"/>
              <a:t>9</a:t>
            </a:r>
            <a:r>
              <a:rPr lang="en-US" baseline="30000" dirty="0" smtClean="0"/>
              <a:t>th</a:t>
            </a:r>
            <a:r>
              <a:rPr lang="en-US" dirty="0" smtClean="0"/>
              <a:t> grade </a:t>
            </a:r>
            <a:r>
              <a:rPr lang="en-US" dirty="0"/>
              <a:t>or earlier, upon which all course-taking decisions will be </a:t>
            </a:r>
            <a:r>
              <a:rPr lang="en-US" dirty="0" smtClean="0"/>
              <a:t>based.</a:t>
            </a:r>
          </a:p>
          <a:p>
            <a:endParaRPr lang="en-US" dirty="0"/>
          </a:p>
          <a:p>
            <a:r>
              <a:rPr lang="en-US" dirty="0" smtClean="0"/>
              <a:t>All </a:t>
            </a:r>
            <a:r>
              <a:rPr lang="en-US" dirty="0"/>
              <a:t>students should be preparing for their life after high school; each student’s High School and Beyond Plan should identify a </a:t>
            </a:r>
            <a:r>
              <a:rPr lang="en-US" dirty="0" smtClean="0"/>
              <a:t>postsecondary </a:t>
            </a:r>
            <a:r>
              <a:rPr lang="en-US" dirty="0"/>
              <a:t>pathway</a:t>
            </a:r>
            <a:r>
              <a:rPr lang="en-US" dirty="0" smtClean="0"/>
              <a:t>.</a:t>
            </a:r>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7742032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Postsecondary Pathways</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sp>
        <p:nvSpPr>
          <p:cNvPr id="4" name="Content Placeholder 3"/>
          <p:cNvSpPr>
            <a:spLocks noGrp="1"/>
          </p:cNvSpPr>
          <p:nvPr>
            <p:ph sz="quarter" idx="1"/>
          </p:nvPr>
        </p:nvSpPr>
        <p:spPr/>
        <p:txBody>
          <a:bodyPr>
            <a:normAutofit/>
          </a:bodyPr>
          <a:lstStyle/>
          <a:p>
            <a:endParaRPr lang="en-US" dirty="0" smtClean="0"/>
          </a:p>
          <a:p>
            <a:r>
              <a:rPr lang="en-US" dirty="0" smtClean="0"/>
              <a:t>Post-secondary </a:t>
            </a:r>
            <a:r>
              <a:rPr lang="en-US" dirty="0"/>
              <a:t>pathways are locally </a:t>
            </a:r>
            <a:r>
              <a:rPr lang="en-US" dirty="0" smtClean="0"/>
              <a:t>determined, </a:t>
            </a:r>
            <a:r>
              <a:rPr lang="en-US" dirty="0"/>
              <a:t>but should include, at least, the opportunity to: </a:t>
            </a:r>
          </a:p>
          <a:p>
            <a:pPr lvl="1"/>
            <a:r>
              <a:rPr lang="en-US" dirty="0" smtClean="0"/>
              <a:t>Attend </a:t>
            </a:r>
            <a:r>
              <a:rPr lang="en-US" dirty="0"/>
              <a:t>a skills center or pursue a Career and Technical Education program of study </a:t>
            </a:r>
          </a:p>
          <a:p>
            <a:pPr lvl="1"/>
            <a:r>
              <a:rPr lang="en-US" dirty="0" smtClean="0"/>
              <a:t>Pursue </a:t>
            </a:r>
            <a:r>
              <a:rPr lang="en-US" dirty="0"/>
              <a:t>a certificate or degree in a professional/technical program </a:t>
            </a:r>
          </a:p>
          <a:p>
            <a:pPr lvl="1"/>
            <a:r>
              <a:rPr lang="en-US" dirty="0" smtClean="0"/>
              <a:t>Pursue </a:t>
            </a:r>
            <a:r>
              <a:rPr lang="en-US" dirty="0"/>
              <a:t>a 4-year degree via a college, university, or college transfer program </a:t>
            </a:r>
          </a:p>
          <a:p>
            <a:endParaRPr lang="en-US" dirty="0"/>
          </a:p>
        </p:txBody>
      </p:sp>
    </p:spTree>
    <p:extLst>
      <p:ext uri="{BB962C8B-B14F-4D97-AF65-F5344CB8AC3E}">
        <p14:creationId xmlns:p14="http://schemas.microsoft.com/office/powerpoint/2010/main" val="3263199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Stakeholder Input</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2335033873"/>
              </p:ext>
            </p:extLst>
          </p:nvPr>
        </p:nvGraphicFramePr>
        <p:xfrm>
          <a:off x="301625" y="1742440"/>
          <a:ext cx="8504238" cy="4277360"/>
        </p:xfrm>
        <a:graphic>
          <a:graphicData uri="http://schemas.openxmlformats.org/drawingml/2006/table">
            <a:tbl>
              <a:tblPr firstRow="1" bandRow="1">
                <a:tableStyleId>{5C22544A-7EE6-4342-B048-85BDC9FD1C3A}</a:tableStyleId>
              </a:tblPr>
              <a:tblGrid>
                <a:gridCol w="4252119"/>
                <a:gridCol w="4252119"/>
              </a:tblGrid>
              <a:tr h="370840">
                <a:tc>
                  <a:txBody>
                    <a:bodyPr/>
                    <a:lstStyle/>
                    <a:p>
                      <a:r>
                        <a:rPr lang="en-US" dirty="0" smtClean="0"/>
                        <a:t>Stakeholder Input</a:t>
                      </a:r>
                      <a:endParaRPr lang="en-US" dirty="0"/>
                    </a:p>
                  </a:txBody>
                  <a:tcPr/>
                </a:tc>
                <a:tc>
                  <a:txBody>
                    <a:bodyPr/>
                    <a:lstStyle/>
                    <a:p>
                      <a:r>
                        <a:rPr lang="en-US" dirty="0" smtClean="0"/>
                        <a:t>Options</a:t>
                      </a:r>
                      <a:endParaRPr lang="en-US" dirty="0"/>
                    </a:p>
                  </a:txBody>
                  <a:tcPr/>
                </a:tc>
              </a:tr>
              <a:tr h="370840">
                <a:tc>
                  <a:txBody>
                    <a:bodyPr/>
                    <a:lstStyle/>
                    <a:p>
                      <a:r>
                        <a:rPr lang="en-US" sz="1600" dirty="0" smtClean="0"/>
                        <a:t>24-credit framework crowds out electives.</a:t>
                      </a:r>
                      <a:endParaRPr lang="en-US" sz="1600" dirty="0"/>
                    </a:p>
                  </a:txBody>
                  <a:tcPr/>
                </a:tc>
                <a:tc>
                  <a:txBody>
                    <a:bodyPr/>
                    <a:lstStyle/>
                    <a:p>
                      <a:r>
                        <a:rPr lang="en-US" sz="1600" dirty="0" smtClean="0"/>
                        <a:t>Show general electives as unchanged.</a:t>
                      </a:r>
                      <a:endParaRPr lang="en-US" sz="1600" dirty="0"/>
                    </a:p>
                  </a:txBody>
                  <a:tcPr/>
                </a:tc>
              </a:tr>
              <a:tr h="370840">
                <a:tc>
                  <a:txBody>
                    <a:bodyPr/>
                    <a:lstStyle/>
                    <a:p>
                      <a:r>
                        <a:rPr lang="en-US" sz="1600" dirty="0" smtClean="0"/>
                        <a:t>CTE pathways need to be incorporated.</a:t>
                      </a:r>
                      <a:endParaRPr lang="en-US" sz="1600" dirty="0"/>
                    </a:p>
                  </a:txBody>
                  <a:tcPr/>
                </a:tc>
                <a:tc>
                  <a:txBody>
                    <a:bodyPr/>
                    <a:lstStyle/>
                    <a:p>
                      <a:r>
                        <a:rPr lang="en-US" sz="1600" dirty="0" smtClean="0"/>
                        <a:t>Create “personalized pathway requirements.” Change “occupational education” credit to “Career and Technical Education.”</a:t>
                      </a:r>
                      <a:endParaRPr lang="en-US" sz="1600" dirty="0"/>
                    </a:p>
                  </a:txBody>
                  <a:tcPr/>
                </a:tc>
              </a:tr>
              <a:tr h="370840">
                <a:tc>
                  <a:txBody>
                    <a:bodyPr/>
                    <a:lstStyle/>
                    <a:p>
                      <a:r>
                        <a:rPr lang="en-US" sz="1600" dirty="0" smtClean="0"/>
                        <a:t>Make sure students have enough free electives to pursue courses at a skills center.</a:t>
                      </a:r>
                      <a:endParaRPr lang="en-US" sz="1600" dirty="0"/>
                    </a:p>
                  </a:txBody>
                  <a:tcPr/>
                </a:tc>
                <a:tc>
                  <a:txBody>
                    <a:bodyPr/>
                    <a:lstStyle/>
                    <a:p>
                      <a:r>
                        <a:rPr lang="en-US" sz="1600" dirty="0" smtClean="0"/>
                        <a:t>4 electives + 3 personalized pathway requirements creates a combined 7 available credits.</a:t>
                      </a:r>
                      <a:endParaRPr lang="en-US" sz="1600" dirty="0"/>
                    </a:p>
                  </a:txBody>
                  <a:tcPr/>
                </a:tc>
              </a:tr>
              <a:tr h="370840">
                <a:tc>
                  <a:txBody>
                    <a:bodyPr/>
                    <a:lstStyle/>
                    <a:p>
                      <a:r>
                        <a:rPr lang="en-US" sz="1600" dirty="0" smtClean="0"/>
                        <a:t>Embrace a broader definition of college to include postsecondary education and training.</a:t>
                      </a:r>
                      <a:endParaRPr lang="en-US" sz="1600" dirty="0"/>
                    </a:p>
                  </a:txBody>
                  <a:tcPr/>
                </a:tc>
                <a:tc>
                  <a:txBody>
                    <a:bodyPr/>
                    <a:lstStyle/>
                    <a:p>
                      <a:r>
                        <a:rPr lang="en-US" sz="1600" dirty="0" smtClean="0"/>
                        <a:t>Use “pathways to postsecondary” as branding term for requirements.</a:t>
                      </a:r>
                      <a:endParaRPr lang="en-US" sz="1600" dirty="0"/>
                    </a:p>
                  </a:txBody>
                  <a:tcPr/>
                </a:tc>
              </a:tr>
              <a:tr h="370840">
                <a:tc>
                  <a:txBody>
                    <a:bodyPr/>
                    <a:lstStyle/>
                    <a:p>
                      <a:r>
                        <a:rPr lang="en-US" sz="1600" dirty="0" smtClean="0"/>
                        <a:t>The third credit of science and math make it harder for students to attend skills centers.</a:t>
                      </a:r>
                      <a:endParaRPr lang="en-US" sz="1600" dirty="0"/>
                    </a:p>
                  </a:txBody>
                  <a:tcPr/>
                </a:tc>
                <a:tc>
                  <a:txBody>
                    <a:bodyPr/>
                    <a:lstStyle/>
                    <a:p>
                      <a:r>
                        <a:rPr lang="en-US" sz="1600" dirty="0" smtClean="0"/>
                        <a:t>Develop state models of math and science course equivalencies. Students should get credit for the math and science they take at skills centers.</a:t>
                      </a:r>
                      <a:endParaRPr lang="en-US" sz="1600" dirty="0"/>
                    </a:p>
                  </a:txBody>
                  <a:tcPr/>
                </a:tc>
              </a:tr>
            </a:tbl>
          </a:graphicData>
        </a:graphic>
      </p:graphicFrame>
    </p:spTree>
    <p:extLst>
      <p:ext uri="{BB962C8B-B14F-4D97-AF65-F5344CB8AC3E}">
        <p14:creationId xmlns:p14="http://schemas.microsoft.com/office/powerpoint/2010/main" val="22905430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Revise the Achievement Index?</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lstStyle/>
          <a:p>
            <a:pPr marL="0" indent="0">
              <a:buNone/>
            </a:pPr>
            <a:r>
              <a:rPr lang="en-US" dirty="0" smtClean="0"/>
              <a:t>ESEA Waiver opens the door . . .</a:t>
            </a:r>
          </a:p>
          <a:p>
            <a:endParaRPr 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01625" y="2407723"/>
            <a:ext cx="8504238" cy="28109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31032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371600" y="1600200"/>
            <a:ext cx="6400800" cy="4724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t>Previously Proposed Requirements</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pic>
        <p:nvPicPr>
          <p:cNvPr id="4" name="Picture 3"/>
          <p:cNvPicPr>
            <a:picLocks noChangeAspect="1"/>
          </p:cNvPicPr>
          <p:nvPr/>
        </p:nvPicPr>
        <p:blipFill>
          <a:blip r:embed="rId3"/>
          <a:stretch>
            <a:fillRect/>
          </a:stretch>
        </p:blipFill>
        <p:spPr>
          <a:xfrm>
            <a:off x="1506940" y="1676400"/>
            <a:ext cx="6113060" cy="4557712"/>
          </a:xfrm>
          <a:prstGeom prst="rect">
            <a:avLst/>
          </a:prstGeom>
        </p:spPr>
      </p:pic>
    </p:spTree>
    <p:extLst>
      <p:ext uri="{BB962C8B-B14F-4D97-AF65-F5344CB8AC3E}">
        <p14:creationId xmlns:p14="http://schemas.microsoft.com/office/powerpoint/2010/main" val="41915417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762000" y="1600200"/>
            <a:ext cx="75438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t>Currently Proposed Requirements</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pic>
        <p:nvPicPr>
          <p:cNvPr id="5" name="Picture 4"/>
          <p:cNvPicPr>
            <a:picLocks noChangeAspect="1"/>
          </p:cNvPicPr>
          <p:nvPr/>
        </p:nvPicPr>
        <p:blipFill>
          <a:blip r:embed="rId2"/>
          <a:stretch>
            <a:fillRect/>
          </a:stretch>
        </p:blipFill>
        <p:spPr>
          <a:xfrm>
            <a:off x="928687" y="1752600"/>
            <a:ext cx="7224713" cy="4291695"/>
          </a:xfrm>
          <a:prstGeom prst="rect">
            <a:avLst/>
          </a:prstGeom>
        </p:spPr>
      </p:pic>
    </p:spTree>
    <p:extLst>
      <p:ext uri="{BB962C8B-B14F-4D97-AF65-F5344CB8AC3E}">
        <p14:creationId xmlns:p14="http://schemas.microsoft.com/office/powerpoint/2010/main" val="10197362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Changes to Basic Education</a:t>
            </a:r>
            <a:br>
              <a:rPr lang="en-US" dirty="0" smtClean="0"/>
            </a:br>
            <a:r>
              <a:rPr lang="en-US" sz="2000" dirty="0" smtClean="0"/>
              <a:t>the 1080 hour requirement</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lstStyle/>
          <a:p>
            <a:endParaRPr lang="en-US"/>
          </a:p>
        </p:txBody>
      </p:sp>
    </p:spTree>
    <p:extLst>
      <p:ext uri="{BB962C8B-B14F-4D97-AF65-F5344CB8AC3E}">
        <p14:creationId xmlns:p14="http://schemas.microsoft.com/office/powerpoint/2010/main" val="26935042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758952"/>
          </a:xfrm>
        </p:spPr>
        <p:txBody>
          <a:bodyPr>
            <a:normAutofit fontScale="90000"/>
          </a:bodyPr>
          <a:lstStyle/>
          <a:p>
            <a:r>
              <a:rPr lang="en-US" dirty="0" smtClean="0"/>
              <a:t>Change in instructional </a:t>
            </a:r>
            <a:r>
              <a:rPr lang="en-US" dirty="0"/>
              <a:t>h</a:t>
            </a:r>
            <a:r>
              <a:rPr lang="en-US" dirty="0" smtClean="0"/>
              <a:t>our requirements for 2014-15</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lstStyle/>
          <a:p>
            <a:pPr>
              <a:buFont typeface="Arial" panose="020B0604020202020204" pitchFamily="34" charset="0"/>
              <a:buChar char="•"/>
            </a:pPr>
            <a:r>
              <a:rPr lang="en-US" dirty="0" smtClean="0"/>
              <a:t>The basic education requirements for minimum instructional hours in grades 1-12 are revised as follows:</a:t>
            </a:r>
          </a:p>
          <a:p>
            <a:endParaRPr lang="en-US" dirty="0"/>
          </a:p>
          <a:p>
            <a:pPr marL="0" indent="0">
              <a:buNone/>
            </a:pP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950227383"/>
              </p:ext>
            </p:extLst>
          </p:nvPr>
        </p:nvGraphicFramePr>
        <p:xfrm>
          <a:off x="838200" y="3124200"/>
          <a:ext cx="7467600" cy="2316480"/>
        </p:xfrm>
        <a:graphic>
          <a:graphicData uri="http://schemas.openxmlformats.org/drawingml/2006/table">
            <a:tbl>
              <a:tblPr firstRow="1" bandRow="1">
                <a:tableStyleId>{BDBED569-4797-4DF1-A0F4-6AAB3CD982D8}</a:tableStyleId>
              </a:tblPr>
              <a:tblGrid>
                <a:gridCol w="2755900"/>
                <a:gridCol w="4711700"/>
              </a:tblGrid>
              <a:tr h="304800">
                <a:tc>
                  <a:txBody>
                    <a:bodyPr/>
                    <a:lstStyle/>
                    <a:p>
                      <a:r>
                        <a:rPr lang="en-US" sz="2000" b="1" dirty="0" smtClean="0"/>
                        <a:t>Through</a:t>
                      </a:r>
                      <a:r>
                        <a:rPr lang="en-US" sz="2000" b="1" baseline="0" dirty="0" smtClean="0"/>
                        <a:t> 2012-13</a:t>
                      </a:r>
                    </a:p>
                    <a:p>
                      <a:pPr algn="ctr"/>
                      <a:endParaRPr lang="en-US" sz="2000" b="1" baseline="0" dirty="0" smtClean="0">
                        <a:latin typeface="Arial" panose="020B0604020202020204" pitchFamily="34" charset="0"/>
                        <a:cs typeface="Arial" panose="020B0604020202020204" pitchFamily="34" charset="0"/>
                      </a:endParaRPr>
                    </a:p>
                    <a:p>
                      <a:pPr algn="ctr"/>
                      <a:r>
                        <a:rPr lang="en-US" sz="2000" b="1" baseline="0" dirty="0" smtClean="0">
                          <a:latin typeface="Arial" panose="020B0604020202020204" pitchFamily="34" charset="0"/>
                          <a:cs typeface="Arial" panose="020B0604020202020204" pitchFamily="34" charset="0"/>
                        </a:rPr>
                        <a:t>“BEFORE”</a:t>
                      </a:r>
                      <a:endParaRPr lang="en-US" sz="2000" b="1" dirty="0" smtClean="0">
                        <a:latin typeface="Arial" panose="020B0604020202020204" pitchFamily="34" charset="0"/>
                        <a:cs typeface="Arial" panose="020B0604020202020204" pitchFamily="34" charset="0"/>
                      </a:endParaRPr>
                    </a:p>
                  </a:txBody>
                  <a:tcPr/>
                </a:tc>
                <a:tc>
                  <a:txBody>
                    <a:bodyPr/>
                    <a:lstStyle/>
                    <a:p>
                      <a:r>
                        <a:rPr lang="en-US" sz="2000" b="1" dirty="0" smtClean="0"/>
                        <a:t>District-wide annual average 1,000 hours in grades</a:t>
                      </a:r>
                      <a:r>
                        <a:rPr lang="en-US" sz="2000" b="1" baseline="0" dirty="0" smtClean="0"/>
                        <a:t> 1-12</a:t>
                      </a:r>
                    </a:p>
                    <a:p>
                      <a:endParaRPr lang="en-US" sz="2000" b="1" dirty="0">
                        <a:latin typeface="Arial" panose="020B0604020202020204" pitchFamily="34" charset="0"/>
                        <a:cs typeface="Arial" panose="020B0604020202020204" pitchFamily="34" charset="0"/>
                      </a:endParaRPr>
                    </a:p>
                  </a:txBody>
                  <a:tcPr/>
                </a:tc>
              </a:tr>
              <a:tr h="370840">
                <a:tc>
                  <a:txBody>
                    <a:bodyPr/>
                    <a:lstStyle/>
                    <a:p>
                      <a:r>
                        <a:rPr lang="en-US" sz="2000" b="1" dirty="0" smtClean="0"/>
                        <a:t>Beginning 2014-15</a:t>
                      </a:r>
                    </a:p>
                    <a:p>
                      <a:pPr algn="ctr"/>
                      <a:endParaRPr lang="en-US" sz="2000" b="1" dirty="0" smtClean="0">
                        <a:latin typeface="Arial" panose="020B0604020202020204" pitchFamily="34" charset="0"/>
                        <a:cs typeface="Arial" panose="020B0604020202020204" pitchFamily="34" charset="0"/>
                      </a:endParaRPr>
                    </a:p>
                    <a:p>
                      <a:pPr algn="ctr"/>
                      <a:r>
                        <a:rPr lang="en-US" sz="2000" b="1" dirty="0" smtClean="0">
                          <a:latin typeface="Arial" panose="020B0604020202020204" pitchFamily="34" charset="0"/>
                          <a:cs typeface="Arial" panose="020B0604020202020204" pitchFamily="34" charset="0"/>
                        </a:rPr>
                        <a:t>“AFTER”</a:t>
                      </a:r>
                      <a:endParaRPr lang="en-US" sz="2000" b="1" dirty="0">
                        <a:latin typeface="Arial" panose="020B0604020202020204" pitchFamily="34" charset="0"/>
                        <a:cs typeface="Arial" panose="020B0604020202020204" pitchFamily="34" charset="0"/>
                      </a:endParaRPr>
                    </a:p>
                  </a:txBody>
                  <a:tcPr/>
                </a:tc>
                <a:tc>
                  <a:txBody>
                    <a:bodyPr/>
                    <a:lstStyle/>
                    <a:p>
                      <a:r>
                        <a:rPr lang="en-US" sz="2000" b="1" dirty="0" smtClean="0"/>
                        <a:t>1,000 hours in </a:t>
                      </a:r>
                      <a:r>
                        <a:rPr lang="en-US" sz="2000" b="1" u="sng" dirty="0" smtClean="0">
                          <a:solidFill>
                            <a:srgbClr val="FF0000"/>
                          </a:solidFill>
                        </a:rPr>
                        <a:t>each</a:t>
                      </a:r>
                      <a:r>
                        <a:rPr lang="en-US" sz="2000" b="1" dirty="0" smtClean="0">
                          <a:solidFill>
                            <a:srgbClr val="FF0000"/>
                          </a:solidFill>
                        </a:rPr>
                        <a:t> </a:t>
                      </a:r>
                      <a:r>
                        <a:rPr lang="en-US" sz="2000" b="1" dirty="0" smtClean="0"/>
                        <a:t>of grades 1-6</a:t>
                      </a:r>
                    </a:p>
                    <a:p>
                      <a:endParaRPr lang="en-US" sz="2000" b="1" dirty="0" smtClean="0"/>
                    </a:p>
                    <a:p>
                      <a:r>
                        <a:rPr lang="en-US" sz="2000" b="1" dirty="0" smtClean="0"/>
                        <a:t>1,0</a:t>
                      </a:r>
                      <a:r>
                        <a:rPr lang="en-US" sz="2000" b="1" u="sng" dirty="0" smtClean="0">
                          <a:solidFill>
                            <a:srgbClr val="FF0000"/>
                          </a:solidFill>
                        </a:rPr>
                        <a:t>80</a:t>
                      </a:r>
                      <a:r>
                        <a:rPr lang="en-US" sz="2000" b="1" baseline="0" dirty="0" smtClean="0"/>
                        <a:t> hours in </a:t>
                      </a:r>
                      <a:r>
                        <a:rPr lang="en-US" sz="2000" b="1" u="sng" baseline="0" dirty="0" smtClean="0">
                          <a:solidFill>
                            <a:srgbClr val="FF0000"/>
                          </a:solidFill>
                        </a:rPr>
                        <a:t>each</a:t>
                      </a:r>
                      <a:r>
                        <a:rPr lang="en-US" sz="2000" b="1" baseline="0" dirty="0" smtClean="0">
                          <a:solidFill>
                            <a:srgbClr val="FF0000"/>
                          </a:solidFill>
                        </a:rPr>
                        <a:t> </a:t>
                      </a:r>
                      <a:r>
                        <a:rPr lang="en-US" sz="2000" b="1" baseline="0" dirty="0" smtClean="0"/>
                        <a:t>of grades 7-12</a:t>
                      </a:r>
                    </a:p>
                    <a:p>
                      <a:endParaRPr lang="en-US" sz="2000" b="1"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39041737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Instructional hours – what counts?</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normAutofit fontScale="92500" lnSpcReduction="20000"/>
          </a:bodyPr>
          <a:lstStyle/>
          <a:p>
            <a:pPr marL="274320" lvl="1" indent="0">
              <a:buNone/>
            </a:pPr>
            <a:r>
              <a:rPr lang="en-US" sz="2400" b="1" dirty="0" smtClean="0"/>
              <a:t>RCW 28A.150.205</a:t>
            </a:r>
          </a:p>
          <a:p>
            <a:pPr marL="274320" lvl="1" indent="0">
              <a:buNone/>
            </a:pPr>
            <a:endParaRPr lang="en-US" sz="1050" dirty="0" smtClean="0"/>
          </a:p>
          <a:p>
            <a:pPr marL="274320" lvl="1" indent="0">
              <a:buNone/>
            </a:pPr>
            <a:r>
              <a:rPr lang="en-US" dirty="0" smtClean="0"/>
              <a:t>“Instructional hours” </a:t>
            </a:r>
            <a:r>
              <a:rPr lang="en-US" dirty="0"/>
              <a:t>means those hours students are provided the opportunity to engage in educational activity planned by and under the direction of school district staff, as directed by the administration and board of directors of the district</a:t>
            </a:r>
            <a:r>
              <a:rPr lang="en-US" dirty="0">
                <a:solidFill>
                  <a:srgbClr val="FF0000"/>
                </a:solidFill>
              </a:rPr>
              <a:t>, inclusive of intermissions for class changes, recess, and teacher/parent-guardian conferences that are planned and scheduled by the district for the purpose of discussing students' educational needs or progress, and exclusive of time actually spent for meals</a:t>
            </a:r>
            <a:r>
              <a:rPr lang="en-US" dirty="0" smtClean="0">
                <a:solidFill>
                  <a:srgbClr val="FF0000"/>
                </a:solidFill>
              </a:rPr>
              <a:t>.</a:t>
            </a:r>
          </a:p>
          <a:p>
            <a:pPr marL="274320" lvl="1" indent="0">
              <a:buNone/>
            </a:pPr>
            <a:endParaRPr lang="en-US" sz="1600" dirty="0"/>
          </a:p>
          <a:p>
            <a:pPr marL="274320" lvl="1" indent="0">
              <a:buNone/>
            </a:pPr>
            <a:r>
              <a:rPr lang="en-US" sz="1600" dirty="0"/>
              <a:t>[1992 c 141 § 502.]</a:t>
            </a:r>
          </a:p>
          <a:p>
            <a:pPr marL="0" indent="0">
              <a:buNone/>
            </a:pPr>
            <a:endParaRPr lang="en-US" dirty="0" smtClean="0"/>
          </a:p>
          <a:p>
            <a:r>
              <a:rPr lang="en-US" dirty="0" smtClean="0"/>
              <a:t>Shorthand interpretation:  Start from when the first class begins, end when the last class is dismissed, and subtract out lunch.</a:t>
            </a:r>
            <a:endParaRPr lang="en-US" dirty="0"/>
          </a:p>
        </p:txBody>
      </p:sp>
    </p:spTree>
    <p:extLst>
      <p:ext uri="{BB962C8B-B14F-4D97-AF65-F5344CB8AC3E}">
        <p14:creationId xmlns:p14="http://schemas.microsoft.com/office/powerpoint/2010/main" val="28394975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happens </a:t>
            </a:r>
            <a:r>
              <a:rPr lang="en-US" dirty="0"/>
              <a:t>f</a:t>
            </a:r>
            <a:r>
              <a:rPr lang="en-US" dirty="0" smtClean="0"/>
              <a:t>rom </a:t>
            </a:r>
            <a:r>
              <a:rPr lang="en-US" dirty="0"/>
              <a:t>h</a:t>
            </a:r>
            <a:r>
              <a:rPr lang="en-US" dirty="0" smtClean="0"/>
              <a:t>ere?</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normAutofit/>
          </a:bodyPr>
          <a:lstStyle/>
          <a:p>
            <a:r>
              <a:rPr lang="en-US" dirty="0" smtClean="0"/>
              <a:t>SBE has issued FAQ guidance on calculating hours for basic education compliance.</a:t>
            </a:r>
          </a:p>
          <a:p>
            <a:endParaRPr lang="en-US" dirty="0"/>
          </a:p>
          <a:p>
            <a:r>
              <a:rPr lang="en-US" dirty="0" smtClean="0"/>
              <a:t>SBE will ask the Legislature to adopt a 24-credit graduation requirement framework for students who are seniors during the 2018-19 school year.</a:t>
            </a:r>
            <a:endParaRPr lang="en-US" sz="1800" dirty="0" smtClean="0"/>
          </a:p>
          <a:p>
            <a:endParaRPr lang="en-US" sz="1800" dirty="0"/>
          </a:p>
          <a:p>
            <a:r>
              <a:rPr lang="en-US" dirty="0"/>
              <a:t>Restoring Learning </a:t>
            </a:r>
            <a:r>
              <a:rPr lang="en-US" dirty="0" smtClean="0"/>
              <a:t>Improvement Days (LIDs) will </a:t>
            </a:r>
            <a:r>
              <a:rPr lang="en-US" dirty="0"/>
              <a:t>address some of the unintended consequences of this </a:t>
            </a:r>
            <a:r>
              <a:rPr lang="en-US" dirty="0" smtClean="0"/>
              <a:t>change on professional development in districts.</a:t>
            </a:r>
            <a:endParaRPr lang="en-US" dirty="0"/>
          </a:p>
        </p:txBody>
      </p:sp>
    </p:spTree>
    <p:extLst>
      <p:ext uri="{BB962C8B-B14F-4D97-AF65-F5344CB8AC3E}">
        <p14:creationId xmlns:p14="http://schemas.microsoft.com/office/powerpoint/2010/main" val="9052328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Timeline for </a:t>
            </a:r>
            <a:r>
              <a:rPr lang="en-US" dirty="0"/>
              <a:t>c</a:t>
            </a:r>
            <a:r>
              <a:rPr lang="en-US" dirty="0" smtClean="0"/>
              <a:t>harter authorizer applications </a:t>
            </a:r>
            <a:br>
              <a:rPr lang="en-US" dirty="0" smtClean="0"/>
            </a:br>
            <a:r>
              <a:rPr lang="en-US" sz="2200" dirty="0" smtClean="0"/>
              <a:t>WAC 180-19-030</a:t>
            </a:r>
            <a:endParaRPr lang="en-US" sz="2200"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4088151878"/>
              </p:ext>
            </p:extLst>
          </p:nvPr>
        </p:nvGraphicFramePr>
        <p:xfrm>
          <a:off x="457200" y="1600200"/>
          <a:ext cx="8438939" cy="3200400"/>
        </p:xfrm>
        <a:graphic>
          <a:graphicData uri="http://schemas.openxmlformats.org/drawingml/2006/table">
            <a:tbl>
              <a:tblPr firstRow="1" bandRow="1">
                <a:tableStyleId>{7DF18680-E054-41AD-8BC1-D1AEF772440D}</a:tableStyleId>
              </a:tblPr>
              <a:tblGrid>
                <a:gridCol w="3429000"/>
                <a:gridCol w="2514600"/>
                <a:gridCol w="2495339"/>
              </a:tblGrid>
              <a:tr h="370840">
                <a:tc>
                  <a:txBody>
                    <a:bodyPr/>
                    <a:lstStyle/>
                    <a:p>
                      <a:r>
                        <a:rPr lang="en-US" sz="1800" dirty="0" smtClean="0"/>
                        <a:t>Action</a:t>
                      </a:r>
                      <a:endParaRPr lang="en-US" sz="1800" dirty="0"/>
                    </a:p>
                  </a:txBody>
                  <a:tcPr/>
                </a:tc>
                <a:tc>
                  <a:txBody>
                    <a:bodyPr/>
                    <a:lstStyle/>
                    <a:p>
                      <a:r>
                        <a:rPr lang="en-US" sz="1800" dirty="0" smtClean="0"/>
                        <a:t>2013 Approval Only</a:t>
                      </a:r>
                      <a:endParaRPr lang="en-US" sz="1800" dirty="0"/>
                    </a:p>
                  </a:txBody>
                  <a:tcPr/>
                </a:tc>
                <a:tc>
                  <a:txBody>
                    <a:bodyPr/>
                    <a:lstStyle/>
                    <a:p>
                      <a:pPr algn="ctr"/>
                      <a:r>
                        <a:rPr lang="en-US" sz="1800" dirty="0" smtClean="0"/>
                        <a:t>2014 Approvals </a:t>
                      </a:r>
                    </a:p>
                    <a:p>
                      <a:pPr algn="ctr"/>
                      <a:r>
                        <a:rPr lang="en-US" sz="1800" dirty="0" smtClean="0"/>
                        <a:t>And Ongoing</a:t>
                      </a:r>
                      <a:endParaRPr lang="en-US" sz="1800" dirty="0"/>
                    </a:p>
                  </a:txBody>
                  <a:tcPr/>
                </a:tc>
              </a:tr>
              <a:tr h="370840">
                <a:tc>
                  <a:txBody>
                    <a:bodyPr/>
                    <a:lstStyle/>
                    <a:p>
                      <a:r>
                        <a:rPr lang="en-US" sz="1800" dirty="0" smtClean="0"/>
                        <a:t>District</a:t>
                      </a:r>
                      <a:r>
                        <a:rPr lang="en-US" sz="1800" baseline="0" dirty="0" smtClean="0"/>
                        <a:t> notice of intent to submit authorizer application.</a:t>
                      </a:r>
                      <a:endParaRPr lang="en-US" sz="1800" dirty="0"/>
                    </a:p>
                  </a:txBody>
                  <a:tcPr/>
                </a:tc>
                <a:tc>
                  <a:txBody>
                    <a:bodyPr/>
                    <a:lstStyle/>
                    <a:p>
                      <a:r>
                        <a:rPr lang="en-US" sz="1800" dirty="0" smtClean="0"/>
                        <a:t>April 1, 2013</a:t>
                      </a:r>
                      <a:endParaRPr lang="en-US" sz="1800" dirty="0"/>
                    </a:p>
                  </a:txBody>
                  <a:tcPr/>
                </a:tc>
                <a:tc>
                  <a:txBody>
                    <a:bodyPr/>
                    <a:lstStyle/>
                    <a:p>
                      <a:r>
                        <a:rPr lang="en-US" sz="1800" dirty="0" smtClean="0"/>
                        <a:t>October 1, 2013</a:t>
                      </a:r>
                      <a:endParaRPr lang="en-US" sz="1800" dirty="0"/>
                    </a:p>
                  </a:txBody>
                  <a:tcPr/>
                </a:tc>
              </a:tr>
              <a:tr h="370840">
                <a:tc>
                  <a:txBody>
                    <a:bodyPr/>
                    <a:lstStyle/>
                    <a:p>
                      <a:r>
                        <a:rPr lang="en-US" sz="1800" dirty="0" smtClean="0"/>
                        <a:t>SBE must</a:t>
                      </a:r>
                      <a:r>
                        <a:rPr lang="en-US" sz="1800" baseline="0" dirty="0" smtClean="0"/>
                        <a:t> post </a:t>
                      </a:r>
                      <a:r>
                        <a:rPr lang="en-US" sz="1800" dirty="0" smtClean="0"/>
                        <a:t>authorizer application.</a:t>
                      </a:r>
                      <a:endParaRPr lang="en-US" sz="1800" dirty="0"/>
                    </a:p>
                  </a:txBody>
                  <a:tcPr/>
                </a:tc>
                <a:tc>
                  <a:txBody>
                    <a:bodyPr/>
                    <a:lstStyle/>
                    <a:p>
                      <a:r>
                        <a:rPr lang="en-US" sz="1800" dirty="0" smtClean="0"/>
                        <a:t>April 1, 2013</a:t>
                      </a:r>
                      <a:endParaRPr lang="en-US" sz="1800" dirty="0"/>
                    </a:p>
                  </a:txBody>
                  <a:tcPr/>
                </a:tc>
                <a:tc>
                  <a:txBody>
                    <a:bodyPr/>
                    <a:lstStyle/>
                    <a:p>
                      <a:r>
                        <a:rPr lang="en-US" sz="1800" dirty="0" smtClean="0"/>
                        <a:t>October 1, 2013</a:t>
                      </a:r>
                      <a:endParaRPr lang="en-US" sz="1800" dirty="0"/>
                    </a:p>
                  </a:txBody>
                  <a:tcPr/>
                </a:tc>
              </a:tr>
              <a:tr h="370840">
                <a:tc>
                  <a:txBody>
                    <a:bodyPr/>
                    <a:lstStyle/>
                    <a:p>
                      <a:r>
                        <a:rPr lang="en-US" sz="1800" dirty="0" smtClean="0"/>
                        <a:t>Closing</a:t>
                      </a:r>
                      <a:r>
                        <a:rPr lang="en-US" sz="1800" baseline="0" dirty="0" smtClean="0"/>
                        <a:t> date to submit authorizer application to SBE.</a:t>
                      </a:r>
                      <a:endParaRPr lang="en-US" sz="1800" dirty="0"/>
                    </a:p>
                  </a:txBody>
                  <a:tcPr/>
                </a:tc>
                <a:tc>
                  <a:txBody>
                    <a:bodyPr/>
                    <a:lstStyle/>
                    <a:p>
                      <a:r>
                        <a:rPr lang="en-US" sz="1800" dirty="0" smtClean="0"/>
                        <a:t>July 1, 2013</a:t>
                      </a:r>
                      <a:endParaRPr lang="en-US" sz="1800" dirty="0"/>
                    </a:p>
                  </a:txBody>
                  <a:tcPr/>
                </a:tc>
                <a:tc>
                  <a:txBody>
                    <a:bodyPr/>
                    <a:lstStyle/>
                    <a:p>
                      <a:r>
                        <a:rPr lang="en-US" sz="1800" dirty="0" smtClean="0"/>
                        <a:t>December 31, 2013</a:t>
                      </a:r>
                      <a:endParaRPr lang="en-US" sz="1800" dirty="0"/>
                    </a:p>
                  </a:txBody>
                  <a:tcPr/>
                </a:tc>
              </a:tr>
              <a:tr h="370840">
                <a:tc>
                  <a:txBody>
                    <a:bodyPr/>
                    <a:lstStyle/>
                    <a:p>
                      <a:r>
                        <a:rPr lang="en-US" sz="1800" dirty="0" smtClean="0"/>
                        <a:t>Closing date for SBE to approve or deny authorizer applications.</a:t>
                      </a:r>
                      <a:endParaRPr lang="en-US" sz="1800" dirty="0"/>
                    </a:p>
                  </a:txBody>
                  <a:tcPr/>
                </a:tc>
                <a:tc>
                  <a:txBody>
                    <a:bodyPr/>
                    <a:lstStyle/>
                    <a:p>
                      <a:r>
                        <a:rPr lang="en-US" sz="1800" dirty="0" smtClean="0"/>
                        <a:t>September 12, 2013</a:t>
                      </a:r>
                      <a:endParaRPr lang="en-US" sz="1800" dirty="0"/>
                    </a:p>
                  </a:txBody>
                  <a:tcPr/>
                </a:tc>
                <a:tc>
                  <a:txBody>
                    <a:bodyPr/>
                    <a:lstStyle/>
                    <a:p>
                      <a:r>
                        <a:rPr lang="en-US" sz="1800" dirty="0" smtClean="0"/>
                        <a:t>April 1, 2014</a:t>
                      </a:r>
                      <a:endParaRPr lang="en-US" sz="1800" dirty="0"/>
                    </a:p>
                  </a:txBody>
                  <a:tcPr/>
                </a:tc>
              </a:tr>
            </a:tbl>
          </a:graphicData>
        </a:graphic>
      </p:graphicFrame>
    </p:spTree>
    <p:extLst>
      <p:ext uri="{BB962C8B-B14F-4D97-AF65-F5344CB8AC3E}">
        <p14:creationId xmlns:p14="http://schemas.microsoft.com/office/powerpoint/2010/main" val="24847701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Authorizer </a:t>
            </a:r>
            <a:r>
              <a:rPr lang="en-US" dirty="0"/>
              <a:t>a</a:t>
            </a:r>
            <a:r>
              <a:rPr lang="en-US" dirty="0" smtClean="0"/>
              <a:t>pplications</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sp>
        <p:nvSpPr>
          <p:cNvPr id="4" name="Content Placeholder 3"/>
          <p:cNvSpPr>
            <a:spLocks noGrp="1"/>
          </p:cNvSpPr>
          <p:nvPr>
            <p:ph sz="quarter" idx="1"/>
          </p:nvPr>
        </p:nvSpPr>
        <p:spPr/>
        <p:txBody>
          <a:bodyPr>
            <a:normAutofit fontScale="85000" lnSpcReduction="20000"/>
          </a:bodyPr>
          <a:lstStyle/>
          <a:p>
            <a:r>
              <a:rPr lang="en-US" sz="2800" dirty="0"/>
              <a:t>Staff recommendation and Board approval of the Spokane authorizer application, September </a:t>
            </a:r>
            <a:r>
              <a:rPr lang="en-US" sz="2800" dirty="0" smtClean="0"/>
              <a:t>11. Authorizing </a:t>
            </a:r>
            <a:r>
              <a:rPr lang="en-US" sz="2800" dirty="0"/>
              <a:t>contract executed October 10.</a:t>
            </a:r>
          </a:p>
          <a:p>
            <a:endParaRPr lang="en-US" sz="2800" dirty="0" smtClean="0"/>
          </a:p>
          <a:p>
            <a:r>
              <a:rPr lang="en-US" sz="2800" dirty="0" smtClean="0"/>
              <a:t>Three </a:t>
            </a:r>
            <a:r>
              <a:rPr lang="en-US" sz="2800" dirty="0"/>
              <a:t>districts submitted </a:t>
            </a:r>
            <a:r>
              <a:rPr lang="en-US" sz="2800" dirty="0" smtClean="0"/>
              <a:t>nonbinding notices </a:t>
            </a:r>
            <a:r>
              <a:rPr lang="en-US" sz="2800" dirty="0"/>
              <a:t>of intent by </a:t>
            </a:r>
            <a:r>
              <a:rPr lang="en-US" sz="2800" dirty="0" smtClean="0"/>
              <a:t>October </a:t>
            </a:r>
            <a:r>
              <a:rPr lang="en-US" sz="2800" dirty="0"/>
              <a:t>1 for second round of </a:t>
            </a:r>
            <a:r>
              <a:rPr lang="en-US" sz="2800" dirty="0" smtClean="0"/>
              <a:t>applications, due by December 31:</a:t>
            </a:r>
            <a:endParaRPr lang="en-US" sz="2800" dirty="0"/>
          </a:p>
          <a:p>
            <a:pPr lvl="2"/>
            <a:r>
              <a:rPr lang="en-US" sz="2800" dirty="0"/>
              <a:t>Highline</a:t>
            </a:r>
          </a:p>
          <a:p>
            <a:pPr lvl="2"/>
            <a:r>
              <a:rPr lang="en-US" sz="2800" dirty="0"/>
              <a:t>West Valley (Yakima)</a:t>
            </a:r>
          </a:p>
          <a:p>
            <a:pPr lvl="2"/>
            <a:r>
              <a:rPr lang="en-US" sz="2800" dirty="0" smtClean="0"/>
              <a:t>Tacoma</a:t>
            </a:r>
          </a:p>
          <a:p>
            <a:pPr marL="0" indent="0">
              <a:buNone/>
            </a:pPr>
            <a:endParaRPr lang="en-US" sz="2800" dirty="0" smtClean="0"/>
          </a:p>
          <a:p>
            <a:r>
              <a:rPr lang="en-US" sz="2800" dirty="0" smtClean="0"/>
              <a:t>SBE </a:t>
            </a:r>
            <a:r>
              <a:rPr lang="en-US" sz="2800" dirty="0"/>
              <a:t>decisions </a:t>
            </a:r>
            <a:r>
              <a:rPr lang="en-US" sz="2800" dirty="0" smtClean="0"/>
              <a:t>to approve or deny must </a:t>
            </a:r>
            <a:r>
              <a:rPr lang="en-US" sz="2800" dirty="0"/>
              <a:t>be made by April 1, 2014.</a:t>
            </a:r>
          </a:p>
          <a:p>
            <a:pPr marL="0" indent="0">
              <a:buNone/>
            </a:pPr>
            <a:endParaRPr lang="en-US" dirty="0" smtClean="0"/>
          </a:p>
          <a:p>
            <a:endParaRPr lang="en-US" dirty="0"/>
          </a:p>
          <a:p>
            <a:pPr marL="594360" lvl="2" indent="0">
              <a:buNone/>
            </a:pPr>
            <a:endParaRPr lang="en-US" sz="2400" dirty="0" smtClean="0"/>
          </a:p>
        </p:txBody>
      </p:sp>
    </p:spTree>
    <p:extLst>
      <p:ext uri="{BB962C8B-B14F-4D97-AF65-F5344CB8AC3E}">
        <p14:creationId xmlns:p14="http://schemas.microsoft.com/office/powerpoint/2010/main" val="25139004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round of charter applications</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sp>
        <p:nvSpPr>
          <p:cNvPr id="4" name="Content Placeholder 3"/>
          <p:cNvSpPr>
            <a:spLocks noGrp="1"/>
          </p:cNvSpPr>
          <p:nvPr>
            <p:ph sz="quarter" idx="1"/>
          </p:nvPr>
        </p:nvSpPr>
        <p:spPr/>
        <p:txBody>
          <a:bodyPr/>
          <a:lstStyle/>
          <a:p>
            <a:pPr>
              <a:buFont typeface="Wingdings" panose="05000000000000000000" pitchFamily="2" charset="2"/>
              <a:buChar char="q"/>
            </a:pPr>
            <a:r>
              <a:rPr lang="en-US" dirty="0" smtClean="0"/>
              <a:t>  Commission: 19 applications received.</a:t>
            </a:r>
          </a:p>
          <a:p>
            <a:pPr lvl="2"/>
            <a:r>
              <a:rPr lang="en-US" dirty="0" smtClean="0"/>
              <a:t>One is from private school wishing to become public charter school.  All others are for new schools.  </a:t>
            </a:r>
          </a:p>
          <a:p>
            <a:pPr lvl="2"/>
            <a:r>
              <a:rPr lang="en-US" dirty="0" smtClean="0"/>
              <a:t>Three are from charter management organizations (CMO’s), 16 “home-grown.”</a:t>
            </a:r>
          </a:p>
          <a:p>
            <a:pPr marL="594360" lvl="2" indent="0">
              <a:buNone/>
            </a:pPr>
            <a:endParaRPr lang="en-US" dirty="0"/>
          </a:p>
          <a:p>
            <a:pPr marL="502920" indent="-457200">
              <a:buFont typeface="Wingdings" panose="05000000000000000000" pitchFamily="2" charset="2"/>
              <a:buChar char="q"/>
            </a:pPr>
            <a:r>
              <a:rPr lang="en-US" dirty="0" smtClean="0"/>
              <a:t>Spokane</a:t>
            </a:r>
          </a:p>
          <a:p>
            <a:pPr lvl="2"/>
            <a:r>
              <a:rPr lang="en-US" dirty="0" smtClean="0"/>
              <a:t>Three applications received, two of which are from CMO’s.</a:t>
            </a:r>
          </a:p>
          <a:p>
            <a:pPr lvl="2"/>
            <a:endParaRPr lang="en-US" dirty="0"/>
          </a:p>
          <a:p>
            <a:pPr>
              <a:buFont typeface="Wingdings" panose="05000000000000000000" pitchFamily="2" charset="2"/>
              <a:buChar char="q"/>
            </a:pPr>
            <a:r>
              <a:rPr lang="en-US" dirty="0" smtClean="0"/>
              <a:t>  Authorizers have to Feb. 24 to approve or deny the applications.</a:t>
            </a:r>
            <a:endParaRPr lang="en-US" dirty="0"/>
          </a:p>
          <a:p>
            <a:pPr marL="45720" indent="0">
              <a:buNone/>
            </a:pPr>
            <a:endParaRPr lang="en-US" dirty="0" smtClean="0"/>
          </a:p>
          <a:p>
            <a:pPr lvl="2"/>
            <a:endParaRPr lang="en-US" dirty="0" smtClean="0"/>
          </a:p>
          <a:p>
            <a:pPr lvl="1"/>
            <a:endParaRPr lang="en-US" dirty="0"/>
          </a:p>
        </p:txBody>
      </p:sp>
    </p:spTree>
    <p:extLst>
      <p:ext uri="{BB962C8B-B14F-4D97-AF65-F5344CB8AC3E}">
        <p14:creationId xmlns:p14="http://schemas.microsoft.com/office/powerpoint/2010/main" val="30929752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sp>
        <p:nvSpPr>
          <p:cNvPr id="4" name="Content Placeholder 3"/>
          <p:cNvSpPr>
            <a:spLocks noGrp="1"/>
          </p:cNvSpPr>
          <p:nvPr>
            <p:ph sz="quarter" idx="1"/>
          </p:nvPr>
        </p:nvSpPr>
        <p:spPr/>
        <p:txBody>
          <a:bodyPr>
            <a:normAutofit lnSpcReduction="10000"/>
          </a:bodyPr>
          <a:lstStyle/>
          <a:p>
            <a:endParaRPr lang="en-US" dirty="0" smtClean="0"/>
          </a:p>
          <a:p>
            <a:r>
              <a:rPr lang="en-US" dirty="0"/>
              <a:t>W</a:t>
            </a:r>
            <a:r>
              <a:rPr lang="en-US" dirty="0" smtClean="0"/>
              <a:t>ebsite:  </a:t>
            </a:r>
            <a:r>
              <a:rPr lang="en-US" dirty="0" smtClean="0">
                <a:solidFill>
                  <a:srgbClr val="0070C0"/>
                </a:solidFill>
              </a:rPr>
              <a:t>www.SBE.wa.gov</a:t>
            </a:r>
          </a:p>
          <a:p>
            <a:pPr lvl="8"/>
            <a:endParaRPr lang="en-US" dirty="0" smtClean="0">
              <a:solidFill>
                <a:srgbClr val="0070C0"/>
              </a:solidFill>
            </a:endParaRPr>
          </a:p>
          <a:p>
            <a:r>
              <a:rPr lang="en-US" dirty="0"/>
              <a:t>Blog:  </a:t>
            </a:r>
            <a:r>
              <a:rPr lang="en-US" dirty="0">
                <a:solidFill>
                  <a:srgbClr val="0070C0"/>
                </a:solidFill>
              </a:rPr>
              <a:t>w</a:t>
            </a:r>
            <a:r>
              <a:rPr lang="en-US" dirty="0" smtClean="0">
                <a:solidFill>
                  <a:srgbClr val="0070C0"/>
                </a:solidFill>
              </a:rPr>
              <a:t>ashingtonSBE.wordpress.com</a:t>
            </a:r>
          </a:p>
          <a:p>
            <a:pPr lvl="8"/>
            <a:endParaRPr lang="en-US" dirty="0">
              <a:solidFill>
                <a:srgbClr val="0070C0"/>
              </a:solidFill>
            </a:endParaRPr>
          </a:p>
          <a:p>
            <a:r>
              <a:rPr lang="en-US" dirty="0" smtClean="0"/>
              <a:t>Facebook:  </a:t>
            </a:r>
            <a:r>
              <a:rPr lang="en-US" dirty="0" smtClean="0">
                <a:solidFill>
                  <a:srgbClr val="0070C0"/>
                </a:solidFill>
              </a:rPr>
              <a:t>www.facebook.com/washingtonSBE</a:t>
            </a:r>
            <a:r>
              <a:rPr lang="en-US" dirty="0" smtClean="0"/>
              <a:t> </a:t>
            </a:r>
          </a:p>
          <a:p>
            <a:pPr lvl="8"/>
            <a:endParaRPr lang="en-US" dirty="0" smtClean="0"/>
          </a:p>
          <a:p>
            <a:r>
              <a:rPr lang="en-US" dirty="0" smtClean="0"/>
              <a:t>Twitter:  </a:t>
            </a:r>
            <a:r>
              <a:rPr lang="en-US" dirty="0" smtClean="0">
                <a:solidFill>
                  <a:srgbClr val="0070C0"/>
                </a:solidFill>
              </a:rPr>
              <a:t>www.twitter.com/wa_SBE</a:t>
            </a:r>
            <a:r>
              <a:rPr lang="en-US" dirty="0" smtClean="0"/>
              <a:t> </a:t>
            </a:r>
          </a:p>
          <a:p>
            <a:pPr lvl="8"/>
            <a:endParaRPr lang="en-US" dirty="0" smtClean="0"/>
          </a:p>
          <a:p>
            <a:r>
              <a:rPr lang="en-US" dirty="0" smtClean="0"/>
              <a:t>Email: </a:t>
            </a:r>
            <a:r>
              <a:rPr lang="en-US" dirty="0" smtClean="0">
                <a:solidFill>
                  <a:srgbClr val="0070C0"/>
                </a:solidFill>
              </a:rPr>
              <a:t>sbe@sbe.wa.gov</a:t>
            </a:r>
          </a:p>
          <a:p>
            <a:pPr marL="2194560" lvl="8" indent="0">
              <a:buNone/>
            </a:pPr>
            <a:endParaRPr lang="en-US" dirty="0">
              <a:solidFill>
                <a:srgbClr val="0070C0"/>
              </a:solidFill>
            </a:endParaRPr>
          </a:p>
          <a:p>
            <a:r>
              <a:rPr lang="en-US" dirty="0" smtClean="0"/>
              <a:t>Phone: 360-725-6025</a:t>
            </a:r>
            <a:endParaRPr lang="en-US" dirty="0"/>
          </a:p>
        </p:txBody>
      </p:sp>
    </p:spTree>
    <p:extLst>
      <p:ext uri="{BB962C8B-B14F-4D97-AF65-F5344CB8AC3E}">
        <p14:creationId xmlns:p14="http://schemas.microsoft.com/office/powerpoint/2010/main" val="2116753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Revised Index Principles</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pic>
        <p:nvPicPr>
          <p:cNvPr id="8" name="Content Placeholder 7"/>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301625" y="1529772"/>
            <a:ext cx="8504238" cy="4566806"/>
          </a:xfrm>
        </p:spPr>
      </p:pic>
    </p:spTree>
    <p:extLst>
      <p:ext uri="{BB962C8B-B14F-4D97-AF65-F5344CB8AC3E}">
        <p14:creationId xmlns:p14="http://schemas.microsoft.com/office/powerpoint/2010/main" val="29312619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Washington State Board of Education</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763" y="438150"/>
            <a:ext cx="7610475" cy="5981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548888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Washington State Board of Education</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65043"/>
            <a:ext cx="8761036" cy="59071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43209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Washington State Board of Education</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04799"/>
            <a:ext cx="8598702" cy="5991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518037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Revised Index Scoring</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sp>
        <p:nvSpPr>
          <p:cNvPr id="4" name="Content Placeholder 3"/>
          <p:cNvSpPr>
            <a:spLocks noGrp="1"/>
          </p:cNvSpPr>
          <p:nvPr>
            <p:ph sz="quarter" idx="1"/>
          </p:nvPr>
        </p:nvSpPr>
        <p:spPr/>
        <p:txBody>
          <a:bodyPr>
            <a:normAutofit fontScale="85000" lnSpcReduction="10000"/>
          </a:bodyPr>
          <a:lstStyle/>
          <a:p>
            <a:r>
              <a:rPr lang="en-US" dirty="0"/>
              <a:t>Moving </a:t>
            </a:r>
            <a:r>
              <a:rPr lang="en-US" dirty="0" smtClean="0"/>
              <a:t>from a seven-point scale to </a:t>
            </a:r>
            <a:r>
              <a:rPr lang="en-US" dirty="0"/>
              <a:t>a </a:t>
            </a:r>
            <a:r>
              <a:rPr lang="en-US" dirty="0" smtClean="0"/>
              <a:t>10-point scale</a:t>
            </a:r>
          </a:p>
          <a:p>
            <a:endParaRPr lang="en-US" dirty="0"/>
          </a:p>
          <a:p>
            <a:r>
              <a:rPr lang="en-US" dirty="0" smtClean="0"/>
              <a:t>Lens on achievement gap -- moves </a:t>
            </a:r>
            <a:r>
              <a:rPr lang="en-US" u="sng" dirty="0" smtClean="0"/>
              <a:t>from</a:t>
            </a:r>
            <a:r>
              <a:rPr lang="en-US" dirty="0" smtClean="0"/>
              <a:t> low-income vs. non low-income </a:t>
            </a:r>
            <a:r>
              <a:rPr lang="en-US" u="sng" dirty="0" smtClean="0"/>
              <a:t>to</a:t>
            </a:r>
            <a:r>
              <a:rPr lang="en-US" dirty="0" smtClean="0"/>
              <a:t> incorporation of individual federal subgroups.</a:t>
            </a:r>
            <a:endParaRPr lang="en-US" dirty="0"/>
          </a:p>
          <a:p>
            <a:pPr lvl="5"/>
            <a:endParaRPr lang="en-US" dirty="0"/>
          </a:p>
          <a:p>
            <a:r>
              <a:rPr lang="en-US" dirty="0" smtClean="0"/>
              <a:t>Targeted </a:t>
            </a:r>
            <a:r>
              <a:rPr lang="en-US" dirty="0"/>
              <a:t>Subgroups (e.g. Opportunity Gap) – half of overall Index </a:t>
            </a:r>
            <a:r>
              <a:rPr lang="en-US" dirty="0" smtClean="0"/>
              <a:t>score, </a:t>
            </a:r>
            <a:r>
              <a:rPr lang="en-US" dirty="0"/>
              <a:t>and included in every performance indicator</a:t>
            </a:r>
          </a:p>
          <a:p>
            <a:pPr lvl="5"/>
            <a:endParaRPr lang="en-US" dirty="0"/>
          </a:p>
          <a:p>
            <a:r>
              <a:rPr lang="en-US" dirty="0"/>
              <a:t>Typical federal accountability business rules will apply:  </a:t>
            </a:r>
          </a:p>
          <a:p>
            <a:pPr lvl="1"/>
            <a:r>
              <a:rPr lang="en-US" dirty="0" smtClean="0"/>
              <a:t>Non-continuously </a:t>
            </a:r>
            <a:r>
              <a:rPr lang="en-US" dirty="0"/>
              <a:t>enrolled students not included in school Index rating</a:t>
            </a:r>
          </a:p>
          <a:p>
            <a:pPr lvl="1"/>
            <a:r>
              <a:rPr lang="en-US" dirty="0" smtClean="0"/>
              <a:t>Multiple </a:t>
            </a:r>
            <a:r>
              <a:rPr lang="en-US" dirty="0"/>
              <a:t>years of data used</a:t>
            </a:r>
          </a:p>
          <a:p>
            <a:pPr lvl="1"/>
            <a:r>
              <a:rPr lang="en-US" dirty="0"/>
              <a:t>Participation rates of 95%</a:t>
            </a:r>
          </a:p>
          <a:p>
            <a:endParaRPr lang="en-US" dirty="0"/>
          </a:p>
        </p:txBody>
      </p:sp>
    </p:spTree>
    <p:extLst>
      <p:ext uri="{BB962C8B-B14F-4D97-AF65-F5344CB8AC3E}">
        <p14:creationId xmlns:p14="http://schemas.microsoft.com/office/powerpoint/2010/main" val="4048327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a:t>C</a:t>
            </a:r>
            <a:r>
              <a:rPr lang="en-US" dirty="0" smtClean="0"/>
              <a:t>hanging?</a:t>
            </a:r>
            <a:endParaRPr lang="en-US" dirty="0"/>
          </a:p>
        </p:txBody>
      </p:sp>
      <p:sp>
        <p:nvSpPr>
          <p:cNvPr id="3" name="Footer Placeholder 2"/>
          <p:cNvSpPr>
            <a:spLocks noGrp="1"/>
          </p:cNvSpPr>
          <p:nvPr>
            <p:ph type="ftr" sz="quarter" idx="11"/>
          </p:nvPr>
        </p:nvSpPr>
        <p:spPr/>
        <p:txBody>
          <a:bodyPr/>
          <a:lstStyle/>
          <a:p>
            <a:r>
              <a:rPr lang="en-US" dirty="0" smtClean="0"/>
              <a:t>Washington State Board of Education</a:t>
            </a:r>
            <a:endParaRPr lang="en-US" dirty="0"/>
          </a:p>
        </p:txBody>
      </p:sp>
      <p:sp>
        <p:nvSpPr>
          <p:cNvPr id="4" name="Content Placeholder 3"/>
          <p:cNvSpPr>
            <a:spLocks noGrp="1"/>
          </p:cNvSpPr>
          <p:nvPr>
            <p:ph sz="quarter" idx="1"/>
          </p:nvPr>
        </p:nvSpPr>
        <p:spPr/>
        <p:txBody>
          <a:bodyPr>
            <a:normAutofit/>
          </a:bodyPr>
          <a:lstStyle/>
          <a:p>
            <a:r>
              <a:rPr lang="en-US" dirty="0"/>
              <a:t>Revised Index:</a:t>
            </a:r>
          </a:p>
          <a:p>
            <a:pPr lvl="5"/>
            <a:endParaRPr lang="en-US" dirty="0"/>
          </a:p>
          <a:p>
            <a:pPr lvl="1"/>
            <a:r>
              <a:rPr lang="en-US" dirty="0"/>
              <a:t>Removes peers, improvement </a:t>
            </a:r>
            <a:r>
              <a:rPr lang="en-US" dirty="0" smtClean="0"/>
              <a:t>indicators</a:t>
            </a:r>
          </a:p>
          <a:p>
            <a:pPr lvl="8"/>
            <a:endParaRPr lang="en-US" dirty="0"/>
          </a:p>
          <a:p>
            <a:pPr lvl="1"/>
            <a:r>
              <a:rPr lang="en-US" dirty="0" smtClean="0"/>
              <a:t>Adds SGP growth </a:t>
            </a:r>
            <a:r>
              <a:rPr lang="en-US" dirty="0"/>
              <a:t>in </a:t>
            </a:r>
            <a:r>
              <a:rPr lang="en-US" dirty="0" smtClean="0"/>
              <a:t>reading and </a:t>
            </a:r>
            <a:r>
              <a:rPr lang="en-US" dirty="0"/>
              <a:t>math for grades 4-8 and high </a:t>
            </a:r>
            <a:r>
              <a:rPr lang="en-US" dirty="0" smtClean="0"/>
              <a:t>school</a:t>
            </a:r>
          </a:p>
          <a:p>
            <a:pPr lvl="8"/>
            <a:endParaRPr lang="en-US" dirty="0"/>
          </a:p>
          <a:p>
            <a:pPr lvl="1"/>
            <a:r>
              <a:rPr lang="en-US" dirty="0" smtClean="0"/>
              <a:t>Will </a:t>
            </a:r>
            <a:r>
              <a:rPr lang="en-US" dirty="0"/>
              <a:t>disaggregate by every federal </a:t>
            </a:r>
            <a:r>
              <a:rPr lang="en-US" dirty="0" smtClean="0"/>
              <a:t>subgroup (includes ELL and Former-ELL)</a:t>
            </a:r>
          </a:p>
          <a:p>
            <a:pPr marL="274320" lvl="1" indent="0">
              <a:buNone/>
            </a:pPr>
            <a:endParaRPr lang="en-US" dirty="0"/>
          </a:p>
          <a:p>
            <a:pPr lvl="1"/>
            <a:r>
              <a:rPr lang="en-US" dirty="0" smtClean="0"/>
              <a:t>In </a:t>
            </a:r>
            <a:r>
              <a:rPr lang="en-US" dirty="0"/>
              <a:t>future years, </a:t>
            </a:r>
            <a:r>
              <a:rPr lang="en-US" dirty="0" smtClean="0"/>
              <a:t>adds dual </a:t>
            </a:r>
            <a:r>
              <a:rPr lang="en-US" dirty="0"/>
              <a:t>credit/industry certification rates for high schools</a:t>
            </a:r>
          </a:p>
          <a:p>
            <a:endParaRPr lang="en-US" dirty="0"/>
          </a:p>
        </p:txBody>
      </p:sp>
    </p:spTree>
    <p:extLst>
      <p:ext uri="{BB962C8B-B14F-4D97-AF65-F5344CB8AC3E}">
        <p14:creationId xmlns:p14="http://schemas.microsoft.com/office/powerpoint/2010/main" val="27745414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Proficiency + Growth = Better Evaluation</a:t>
            </a:r>
            <a:endParaRPr lang="en-US" dirty="0"/>
          </a:p>
        </p:txBody>
      </p:sp>
      <p:sp>
        <p:nvSpPr>
          <p:cNvPr id="3" name="Footer Placeholder 2"/>
          <p:cNvSpPr>
            <a:spLocks noGrp="1"/>
          </p:cNvSpPr>
          <p:nvPr>
            <p:ph type="ftr" sz="quarter" idx="11"/>
          </p:nvPr>
        </p:nvSpPr>
        <p:spPr/>
        <p:txBody>
          <a:bodyPr/>
          <a:lstStyle/>
          <a:p>
            <a:r>
              <a:rPr lang="en-US" smtClean="0"/>
              <a:t>Washington State Board of Education</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373828"/>
            <a:ext cx="5029200" cy="2722173"/>
          </a:xfrm>
          <a:prstGeom prst="rect">
            <a:avLst/>
          </a:prstGeom>
          <a:noFill/>
          <a:ln w="57150">
            <a:solidFill>
              <a:schemeClr val="accent1"/>
            </a:solidFill>
            <a:miter lim="800000"/>
            <a:headEnd/>
            <a:tailEnd/>
          </a:ln>
          <a:extLst>
            <a:ext uri="{909E8E84-426E-40DD-AFC4-6F175D3DCCD1}">
              <a14:hiddenFill xmlns:a14="http://schemas.microsoft.com/office/drawing/2010/main">
                <a:solidFill>
                  <a:schemeClr val="accent1"/>
                </a:solidFill>
              </a14:hiddenFill>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1665846"/>
            <a:ext cx="4572000" cy="3058554"/>
          </a:xfrm>
          <a:prstGeom prst="rect">
            <a:avLst/>
          </a:prstGeom>
          <a:noFill/>
          <a:ln w="57150">
            <a:solidFill>
              <a:schemeClr val="accent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9956903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Assigned_x0020_To0 xmlns="b8527173-d490-43ed-9359-67486ff017bc">
      <UserInfo>
        <DisplayName/>
        <AccountId xsi:nil="true"/>
        <AccountType/>
      </UserInfo>
    </Assigned_x0020_To0>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6253EE25664584D88132E3766A52222" ma:contentTypeVersion="4" ma:contentTypeDescription="Create a new document." ma:contentTypeScope="" ma:versionID="ba97d94a9058bee470cfd7715f3b282a">
  <xsd:schema xmlns:xsd="http://www.w3.org/2001/XMLSchema" xmlns:xs="http://www.w3.org/2001/XMLSchema" xmlns:p="http://schemas.microsoft.com/office/2006/metadata/properties" xmlns:ns2="b8527173-d490-43ed-9359-67486ff017bc" xmlns:ns3="30e52729-0d01-4093-bdd8-176be063acd1" targetNamespace="http://schemas.microsoft.com/office/2006/metadata/properties" ma:root="true" ma:fieldsID="615e36713a4631c8eec6b10fb884b755" ns2:_="" ns3:_="">
    <xsd:import namespace="b8527173-d490-43ed-9359-67486ff017bc"/>
    <xsd:import namespace="30e52729-0d01-4093-bdd8-176be063acd1"/>
    <xsd:element name="properties">
      <xsd:complexType>
        <xsd:sequence>
          <xsd:element name="documentManagement">
            <xsd:complexType>
              <xsd:all>
                <xsd:element ref="ns2:Assigned_x0020_To0"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527173-d490-43ed-9359-67486ff017bc" elementFormDefault="qualified">
    <xsd:import namespace="http://schemas.microsoft.com/office/2006/documentManagement/types"/>
    <xsd:import namespace="http://schemas.microsoft.com/office/infopath/2007/PartnerControls"/>
    <xsd:element name="Assigned_x0020_To0" ma:index="8" nillable="true" ma:displayName="Assigned To" ma:list="UserInfo" ma:SearchPeopleOnly="false" ma:SharePointGroup="0" ma:internalName="Assigned_x0020_To0"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0e52729-0d01-4093-bdd8-176be063acd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7C3A26E-AC8E-49BD-840A-D1C527AF7EE4}">
  <ds:schemaRefs>
    <ds:schemaRef ds:uri="http://schemas.microsoft.com/sharepoint/v3/contenttype/forms"/>
  </ds:schemaRefs>
</ds:datastoreItem>
</file>

<file path=customXml/itemProps2.xml><?xml version="1.0" encoding="utf-8"?>
<ds:datastoreItem xmlns:ds="http://schemas.openxmlformats.org/officeDocument/2006/customXml" ds:itemID="{D855EB2B-20FC-40B0-B839-0DA3C926B679}">
  <ds:schemaRefs>
    <ds:schemaRef ds:uri="http://purl.org/dc/terms/"/>
    <ds:schemaRef ds:uri="http://schemas.openxmlformats.org/package/2006/metadata/core-properties"/>
    <ds:schemaRef ds:uri="http://schemas.microsoft.com/office/2006/documentManagement/types"/>
    <ds:schemaRef ds:uri="http://purl.org/dc/dcmitype/"/>
    <ds:schemaRef ds:uri="b8527173-d490-43ed-9359-67486ff017bc"/>
    <ds:schemaRef ds:uri="http://purl.org/dc/elements/1.1/"/>
    <ds:schemaRef ds:uri="http://www.w3.org/XML/1998/namespace"/>
    <ds:schemaRef ds:uri="http://schemas.microsoft.com/office/infopath/2007/PartnerControls"/>
    <ds:schemaRef ds:uri="30e52729-0d01-4093-bdd8-176be063acd1"/>
    <ds:schemaRef ds:uri="http://schemas.microsoft.com/office/2006/metadata/properties"/>
  </ds:schemaRefs>
</ds:datastoreItem>
</file>

<file path=customXml/itemProps3.xml><?xml version="1.0" encoding="utf-8"?>
<ds:datastoreItem xmlns:ds="http://schemas.openxmlformats.org/officeDocument/2006/customXml" ds:itemID="{57439592-C7B9-4DF9-B085-293F5B4F7F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527173-d490-43ed-9359-67486ff017bc"/>
    <ds:schemaRef ds:uri="30e52729-0d01-4093-bdd8-176be063ac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Civic</Template>
  <TotalTime>168</TotalTime>
  <Words>1555</Words>
  <Application>Microsoft Office PowerPoint</Application>
  <PresentationFormat>On-screen Show (4:3)</PresentationFormat>
  <Paragraphs>216</Paragraphs>
  <Slides>29</Slides>
  <Notes>8</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Georgia</vt:lpstr>
      <vt:lpstr>Wingdings</vt:lpstr>
      <vt:lpstr>Wingdings 2</vt:lpstr>
      <vt:lpstr>Civic</vt:lpstr>
      <vt:lpstr>State Board of Education Update</vt:lpstr>
      <vt:lpstr>Why Revise the Achievement Index?</vt:lpstr>
      <vt:lpstr>Revised Index Principles</vt:lpstr>
      <vt:lpstr>PowerPoint Presentation</vt:lpstr>
      <vt:lpstr>PowerPoint Presentation</vt:lpstr>
      <vt:lpstr>PowerPoint Presentation</vt:lpstr>
      <vt:lpstr>Revised Index Scoring</vt:lpstr>
      <vt:lpstr>What is Changing?</vt:lpstr>
      <vt:lpstr>Proficiency + Growth = Better Evaluation</vt:lpstr>
      <vt:lpstr>Revised Index</vt:lpstr>
      <vt:lpstr>Tier Labels</vt:lpstr>
      <vt:lpstr>Growth vs. Proficiency Two different points of view</vt:lpstr>
      <vt:lpstr>Growth vs. Proficiency Two different points of view</vt:lpstr>
      <vt:lpstr>Impacts of Index Revisions</vt:lpstr>
      <vt:lpstr>Next steps</vt:lpstr>
      <vt:lpstr>Update on Grad Requirements Discussion</vt:lpstr>
      <vt:lpstr>Graduation requirement guiding principles</vt:lpstr>
      <vt:lpstr>Postsecondary Pathways</vt:lpstr>
      <vt:lpstr>Stakeholder Input</vt:lpstr>
      <vt:lpstr>Previously Proposed Requirements</vt:lpstr>
      <vt:lpstr>Currently Proposed Requirements</vt:lpstr>
      <vt:lpstr>Changes to Basic Education the 1080 hour requirement</vt:lpstr>
      <vt:lpstr>Change in instructional hour requirements for 2014-15</vt:lpstr>
      <vt:lpstr>Instructional hours – what counts?</vt:lpstr>
      <vt:lpstr>What happens from here?</vt:lpstr>
      <vt:lpstr>Timeline for charter authorizer applications  WAC 180-19-030</vt:lpstr>
      <vt:lpstr>Authorizer applications</vt:lpstr>
      <vt:lpstr>First round of charter applications</vt:lpstr>
      <vt:lpstr>Resources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Sarah Lane</dc:creator>
  <cp:lastModifiedBy>Sarah Lane</cp:lastModifiedBy>
  <cp:revision>20</cp:revision>
  <dcterms:created xsi:type="dcterms:W3CDTF">2013-09-18T20:20:03Z</dcterms:created>
  <dcterms:modified xsi:type="dcterms:W3CDTF">2013-12-09T18:13:57Z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0x01010056253EE25664584D88132E3766A52222</vt:lpwstr>
  </property>
</Properties>
</file>