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306" r:id="rId5"/>
    <p:sldId id="297" r:id="rId6"/>
    <p:sldId id="300" r:id="rId7"/>
    <p:sldId id="292" r:id="rId8"/>
    <p:sldId id="301" r:id="rId9"/>
    <p:sldId id="283" r:id="rId10"/>
    <p:sldId id="282" r:id="rId11"/>
    <p:sldId id="305" r:id="rId12"/>
    <p:sldId id="290" r:id="rId13"/>
    <p:sldId id="265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92"/>
    </p:cViewPr>
  </p:sorterViewPr>
  <p:notesViewPr>
    <p:cSldViewPr>
      <p:cViewPr varScale="1">
        <p:scale>
          <a:sx n="77" d="100"/>
          <a:sy n="77" d="100"/>
        </p:scale>
        <p:origin x="2904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5705C-136C-479F-A295-4BE9F74283E4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7AC822E-A850-46F2-9B40-A665E280AC2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Up through the Class of 2014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5AC18B-3DC1-46F5-B461-21AF6D120054}" type="parTrans" cxnId="{3E5BE4DC-F6EA-4C57-840B-22DFFDC9263D}">
      <dgm:prSet/>
      <dgm:spPr/>
      <dgm:t>
        <a:bodyPr/>
        <a:lstStyle/>
        <a:p>
          <a:endParaRPr lang="en-US"/>
        </a:p>
      </dgm:t>
    </dgm:pt>
    <dgm:pt modelId="{689C2D04-B0EB-42B5-A002-9D78FD93E98B}" type="sibTrans" cxnId="{3E5BE4DC-F6EA-4C57-840B-22DFFDC9263D}">
      <dgm:prSet/>
      <dgm:spPr/>
      <dgm:t>
        <a:bodyPr/>
        <a:lstStyle/>
        <a:p>
          <a:endParaRPr lang="en-US"/>
        </a:p>
      </dgm:t>
    </dgm:pt>
    <dgm:pt modelId="{B252B9AE-9A86-467A-88E1-978C0C745477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Transition Classes of 2015 to 2018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383F2F-0FBE-482B-8244-D780DA0F814A}" type="parTrans" cxnId="{714F4882-FFEF-431A-98C3-90D28D236DAC}">
      <dgm:prSet/>
      <dgm:spPr/>
      <dgm:t>
        <a:bodyPr/>
        <a:lstStyle/>
        <a:p>
          <a:endParaRPr lang="en-US"/>
        </a:p>
      </dgm:t>
    </dgm:pt>
    <dgm:pt modelId="{D43D1A31-9A8C-4348-BEAA-4E98588A8A8A}" type="sibTrans" cxnId="{714F4882-FFEF-431A-98C3-90D28D236DAC}">
      <dgm:prSet/>
      <dgm:spPr/>
      <dgm:t>
        <a:bodyPr/>
        <a:lstStyle/>
        <a:p>
          <a:endParaRPr lang="en-US"/>
        </a:p>
      </dgm:t>
    </dgm:pt>
    <dgm:pt modelId="{EEFBF6D3-D941-4327-9255-02D208B15E78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Additional Options for Math and English Language  Arts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76AEB8-6F7A-4A2C-8C49-767E6502C2F5}" type="parTrans" cxnId="{9B9CA8F7-AAD9-414C-ACDC-373A6F70DE88}">
      <dgm:prSet/>
      <dgm:spPr/>
      <dgm:t>
        <a:bodyPr/>
        <a:lstStyle/>
        <a:p>
          <a:endParaRPr lang="en-US"/>
        </a:p>
      </dgm:t>
    </dgm:pt>
    <dgm:pt modelId="{63C9349A-086A-407F-BF91-B6D1C1CA66A2}" type="sibTrans" cxnId="{9B9CA8F7-AAD9-414C-ACDC-373A6F70DE88}">
      <dgm:prSet/>
      <dgm:spPr/>
      <dgm:t>
        <a:bodyPr/>
        <a:lstStyle/>
        <a:p>
          <a:endParaRPr lang="en-US"/>
        </a:p>
      </dgm:t>
    </dgm:pt>
    <dgm:pt modelId="{6AAE297B-B520-463E-8F61-DFBDC074CCA5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Transition of 2019 and Beyond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06A10-379E-465C-9285-256AF5C16F7D}" type="parTrans" cxnId="{4D85F5E8-4D8D-4E36-BC00-B7B0EA882B7A}">
      <dgm:prSet/>
      <dgm:spPr/>
      <dgm:t>
        <a:bodyPr/>
        <a:lstStyle/>
        <a:p>
          <a:endParaRPr lang="en-US"/>
        </a:p>
      </dgm:t>
    </dgm:pt>
    <dgm:pt modelId="{63BA175E-9459-4228-B915-FDDF45B3BB91}" type="sibTrans" cxnId="{4D85F5E8-4D8D-4E36-BC00-B7B0EA882B7A}">
      <dgm:prSet/>
      <dgm:spPr/>
      <dgm:t>
        <a:bodyPr/>
        <a:lstStyle/>
        <a:p>
          <a:endParaRPr lang="en-US"/>
        </a:p>
      </dgm:t>
    </dgm:pt>
    <dgm:pt modelId="{F389BF02-C812-4203-B24B-F7DEE5DE4997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Reading HSPE and Writing HSPE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92371A-233D-414B-8992-C0123C45808A}" type="parTrans" cxnId="{FE92591E-218B-4D43-B12E-0130BAFB5735}">
      <dgm:prSet/>
      <dgm:spPr/>
      <dgm:t>
        <a:bodyPr/>
        <a:lstStyle/>
        <a:p>
          <a:endParaRPr lang="en-US"/>
        </a:p>
      </dgm:t>
    </dgm:pt>
    <dgm:pt modelId="{32BA41EA-D2EE-4D80-B19E-1FD0FCE42928}" type="sibTrans" cxnId="{FE92591E-218B-4D43-B12E-0130BAFB5735}">
      <dgm:prSet/>
      <dgm:spPr/>
      <dgm:t>
        <a:bodyPr/>
        <a:lstStyle/>
        <a:p>
          <a:endParaRPr lang="en-US"/>
        </a:p>
      </dgm:t>
    </dgm:pt>
    <dgm:pt modelId="{19875240-FF8B-4B75-BF9F-FA574352D5C2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Math End of Course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7E6FB3-0928-46ED-A435-DFC927EDA6B8}" type="parTrans" cxnId="{ABC201FC-50F4-4CDB-ADD6-837E1854ACDE}">
      <dgm:prSet/>
      <dgm:spPr/>
      <dgm:t>
        <a:bodyPr/>
        <a:lstStyle/>
        <a:p>
          <a:endParaRPr lang="en-US"/>
        </a:p>
      </dgm:t>
    </dgm:pt>
    <dgm:pt modelId="{7E0D48A8-934D-4269-9586-0C01F9EBC6AA}" type="sibTrans" cxnId="{ABC201FC-50F4-4CDB-ADD6-837E1854ACDE}">
      <dgm:prSet/>
      <dgm:spPr/>
      <dgm:t>
        <a:bodyPr/>
        <a:lstStyle/>
        <a:p>
          <a:endParaRPr lang="en-US"/>
        </a:p>
      </dgm:t>
    </dgm:pt>
    <dgm:pt modelId="{79967317-83DF-49FB-A652-956255E7920D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Biology End of Course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0582E6-1FE2-462A-A4EF-E209CAE16251}" type="parTrans" cxnId="{7ABB5A23-A6C9-4F89-8319-EDE8D481641C}">
      <dgm:prSet/>
      <dgm:spPr/>
      <dgm:t>
        <a:bodyPr/>
        <a:lstStyle/>
        <a:p>
          <a:endParaRPr lang="en-US"/>
        </a:p>
      </dgm:t>
    </dgm:pt>
    <dgm:pt modelId="{115B0473-77CE-453F-847A-B1DB7837675D}" type="sibTrans" cxnId="{7ABB5A23-A6C9-4F89-8319-EDE8D481641C}">
      <dgm:prSet/>
      <dgm:spPr/>
      <dgm:t>
        <a:bodyPr/>
        <a:lstStyle/>
        <a:p>
          <a:endParaRPr lang="en-US"/>
        </a:p>
      </dgm:t>
    </dgm:pt>
    <dgm:pt modelId="{82E3F8E3-8B55-46FA-948F-FF4242A47AD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Biology End of Course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1F2E66-E8A4-470F-8270-06A5C87B0C59}" type="parTrans" cxnId="{CF8E109D-884A-49B0-AE10-E85817F1F486}">
      <dgm:prSet/>
      <dgm:spPr/>
      <dgm:t>
        <a:bodyPr/>
        <a:lstStyle/>
        <a:p>
          <a:endParaRPr lang="en-US"/>
        </a:p>
      </dgm:t>
    </dgm:pt>
    <dgm:pt modelId="{3814AF9B-83CB-4877-AF47-BA0838D2DCA9}" type="sibTrans" cxnId="{CF8E109D-884A-49B0-AE10-E85817F1F486}">
      <dgm:prSet/>
      <dgm:spPr/>
      <dgm:t>
        <a:bodyPr/>
        <a:lstStyle/>
        <a:p>
          <a:endParaRPr lang="en-US"/>
        </a:p>
      </dgm:t>
    </dgm:pt>
    <dgm:pt modelId="{A5F72A8D-1BFB-4705-9B23-394FDD2D258B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3 Assessments: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9CF0E0-FD3A-4AC8-A941-3CCB859709C0}" type="parTrans" cxnId="{6F75C778-7751-4719-A42E-E3C4EB80E351}">
      <dgm:prSet/>
      <dgm:spPr/>
      <dgm:t>
        <a:bodyPr/>
        <a:lstStyle/>
        <a:p>
          <a:endParaRPr lang="en-US"/>
        </a:p>
      </dgm:t>
    </dgm:pt>
    <dgm:pt modelId="{FA8553EF-4890-4CDF-8D25-2079F99B73D7}" type="sibTrans" cxnId="{6F75C778-7751-4719-A42E-E3C4EB80E351}">
      <dgm:prSet/>
      <dgm:spPr/>
      <dgm:t>
        <a:bodyPr/>
        <a:lstStyle/>
        <a:p>
          <a:endParaRPr lang="en-US"/>
        </a:p>
      </dgm:t>
    </dgm:pt>
    <dgm:pt modelId="{12D456A9-1C55-4883-9B7E-6C59363CAA6F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3 Assessments: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D26C75-DA2C-4C8B-8BFA-28B74542A97A}" type="parTrans" cxnId="{167E8074-EFFC-4E5D-BCD6-E8DE6A8212D4}">
      <dgm:prSet/>
      <dgm:spPr/>
      <dgm:t>
        <a:bodyPr/>
        <a:lstStyle/>
        <a:p>
          <a:endParaRPr lang="en-US"/>
        </a:p>
      </dgm:t>
    </dgm:pt>
    <dgm:pt modelId="{9A42D692-1A80-4FB8-8BC0-1B2FE55F5974}" type="sibTrans" cxnId="{167E8074-EFFC-4E5D-BCD6-E8DE6A8212D4}">
      <dgm:prSet/>
      <dgm:spPr/>
      <dgm:t>
        <a:bodyPr/>
        <a:lstStyle/>
        <a:p>
          <a:endParaRPr lang="en-US"/>
        </a:p>
      </dgm:t>
    </dgm:pt>
    <dgm:pt modelId="{DABF7FB0-9D0C-4F9D-8BEC-8D91E8D8AA6B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Math and English Language Arts SBAC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C78413-ECC2-4394-9A57-D6A7B0834C24}" type="parTrans" cxnId="{495D0C2C-7761-4C7D-8D5B-6FA2C1478618}">
      <dgm:prSet/>
      <dgm:spPr/>
      <dgm:t>
        <a:bodyPr/>
        <a:lstStyle/>
        <a:p>
          <a:endParaRPr lang="en-US"/>
        </a:p>
      </dgm:t>
    </dgm:pt>
    <dgm:pt modelId="{E44217DB-FE74-4047-8B96-B1A68C5D5E94}" type="sibTrans" cxnId="{495D0C2C-7761-4C7D-8D5B-6FA2C1478618}">
      <dgm:prSet/>
      <dgm:spPr/>
      <dgm:t>
        <a:bodyPr/>
        <a:lstStyle/>
        <a:p>
          <a:endParaRPr lang="en-US"/>
        </a:p>
      </dgm:t>
    </dgm:pt>
    <dgm:pt modelId="{A37BA8B9-4C83-46B5-8E68-33D0FE59AA73}" type="pres">
      <dgm:prSet presAssocID="{C205705C-136C-479F-A295-4BE9F74283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CA427A-15F9-4581-9CE5-BF23969EAD14}" type="pres">
      <dgm:prSet presAssocID="{D7AC822E-A850-46F2-9B40-A665E280AC2F}" presName="composite" presStyleCnt="0"/>
      <dgm:spPr/>
    </dgm:pt>
    <dgm:pt modelId="{02FB8085-C874-4FD0-987E-7B54F46C65FD}" type="pres">
      <dgm:prSet presAssocID="{D7AC822E-A850-46F2-9B40-A665E280AC2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C612B-0321-45EC-9447-7EA1732C2C50}" type="pres">
      <dgm:prSet presAssocID="{D7AC822E-A850-46F2-9B40-A665E280AC2F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F429D-F57A-4037-A88C-053A94920CF8}" type="pres">
      <dgm:prSet presAssocID="{689C2D04-B0EB-42B5-A002-9D78FD93E98B}" presName="space" presStyleCnt="0"/>
      <dgm:spPr/>
    </dgm:pt>
    <dgm:pt modelId="{63877923-A201-4942-A0E8-E99DA0BAC5D1}" type="pres">
      <dgm:prSet presAssocID="{B252B9AE-9A86-467A-88E1-978C0C745477}" presName="composite" presStyleCnt="0"/>
      <dgm:spPr/>
    </dgm:pt>
    <dgm:pt modelId="{A9C4EC3D-9AAE-465A-9DAB-A04FCCF41D21}" type="pres">
      <dgm:prSet presAssocID="{B252B9AE-9A86-467A-88E1-978C0C745477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A2F91-4448-4F09-9926-0B26A3AC864F}" type="pres">
      <dgm:prSet presAssocID="{B252B9AE-9A86-467A-88E1-978C0C745477}" presName="desTx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A0340-6537-44C0-93A3-4E2E2BD4086D}" type="pres">
      <dgm:prSet presAssocID="{D43D1A31-9A8C-4348-BEAA-4E98588A8A8A}" presName="space" presStyleCnt="0"/>
      <dgm:spPr/>
    </dgm:pt>
    <dgm:pt modelId="{4B691DC9-8789-4D3B-94E0-4C30A244510A}" type="pres">
      <dgm:prSet presAssocID="{6AAE297B-B520-463E-8F61-DFBDC074CCA5}" presName="composite" presStyleCnt="0"/>
      <dgm:spPr/>
    </dgm:pt>
    <dgm:pt modelId="{E6958E56-CBCA-4359-9283-75DAF697A8A8}" type="pres">
      <dgm:prSet presAssocID="{6AAE297B-B520-463E-8F61-DFBDC074CCA5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6D54E5-F6FC-4590-A761-8789B0EF6AC6}" type="pres">
      <dgm:prSet presAssocID="{6AAE297B-B520-463E-8F61-DFBDC074CCA5}" presName="desTx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4F4882-FFEF-431A-98C3-90D28D236DAC}" srcId="{C205705C-136C-479F-A295-4BE9F74283E4}" destId="{B252B9AE-9A86-467A-88E1-978C0C745477}" srcOrd="1" destOrd="0" parTransId="{B6383F2F-0FBE-482B-8244-D780DA0F814A}" sibTransId="{D43D1A31-9A8C-4348-BEAA-4E98588A8A8A}"/>
    <dgm:cxn modelId="{4D85F5E8-4D8D-4E36-BC00-B7B0EA882B7A}" srcId="{C205705C-136C-479F-A295-4BE9F74283E4}" destId="{6AAE297B-B520-463E-8F61-DFBDC074CCA5}" srcOrd="2" destOrd="0" parTransId="{B0406A10-379E-465C-9285-256AF5C16F7D}" sibTransId="{63BA175E-9459-4228-B915-FDDF45B3BB91}"/>
    <dgm:cxn modelId="{ABC201FC-50F4-4CDB-ADD6-837E1854ACDE}" srcId="{A5F72A8D-1BFB-4705-9B23-394FDD2D258B}" destId="{19875240-FF8B-4B75-BF9F-FA574352D5C2}" srcOrd="1" destOrd="0" parTransId="{667E6FB3-0928-46ED-A435-DFC927EDA6B8}" sibTransId="{7E0D48A8-934D-4269-9586-0C01F9EBC6AA}"/>
    <dgm:cxn modelId="{665D446F-0117-4B7D-8E2F-6D2DCDAC4F11}" type="presOf" srcId="{B252B9AE-9A86-467A-88E1-978C0C745477}" destId="{A9C4EC3D-9AAE-465A-9DAB-A04FCCF41D21}" srcOrd="0" destOrd="0" presId="urn:microsoft.com/office/officeart/2005/8/layout/chevron1"/>
    <dgm:cxn modelId="{FED7E707-703D-423A-9876-BB23811273D7}" type="presOf" srcId="{82E3F8E3-8B55-46FA-948F-FF4242A47ADF}" destId="{434A2F91-4448-4F09-9926-0B26A3AC864F}" srcOrd="0" destOrd="1" presId="urn:microsoft.com/office/officeart/2005/8/layout/chevron1"/>
    <dgm:cxn modelId="{FC943FB8-DCBC-468F-9CA5-E6B3865FE4AF}" type="presOf" srcId="{79967317-83DF-49FB-A652-956255E7920D}" destId="{536D54E5-F6FC-4590-A761-8789B0EF6AC6}" srcOrd="0" destOrd="2" presId="urn:microsoft.com/office/officeart/2005/8/layout/chevron1"/>
    <dgm:cxn modelId="{B650C7AA-2870-4BAC-BB44-57746FBD14B8}" type="presOf" srcId="{D7AC822E-A850-46F2-9B40-A665E280AC2F}" destId="{02FB8085-C874-4FD0-987E-7B54F46C65FD}" srcOrd="0" destOrd="0" presId="urn:microsoft.com/office/officeart/2005/8/layout/chevron1"/>
    <dgm:cxn modelId="{7ABB5A23-A6C9-4F89-8319-EDE8D481641C}" srcId="{12D456A9-1C55-4883-9B7E-6C59363CAA6F}" destId="{79967317-83DF-49FB-A652-956255E7920D}" srcOrd="1" destOrd="0" parTransId="{570582E6-1FE2-462A-A4EF-E209CAE16251}" sibTransId="{115B0473-77CE-453F-847A-B1DB7837675D}"/>
    <dgm:cxn modelId="{167E8074-EFFC-4E5D-BCD6-E8DE6A8212D4}" srcId="{6AAE297B-B520-463E-8F61-DFBDC074CCA5}" destId="{12D456A9-1C55-4883-9B7E-6C59363CAA6F}" srcOrd="0" destOrd="0" parTransId="{29D26C75-DA2C-4C8B-8BFA-28B74542A97A}" sibTransId="{9A42D692-1A80-4FB8-8BC0-1B2FE55F5974}"/>
    <dgm:cxn modelId="{8C3FB6DA-9F96-4EA9-BB61-66FA4CF76FCE}" type="presOf" srcId="{A5F72A8D-1BFB-4705-9B23-394FDD2D258B}" destId="{A5CC612B-0321-45EC-9447-7EA1732C2C50}" srcOrd="0" destOrd="0" presId="urn:microsoft.com/office/officeart/2005/8/layout/chevron1"/>
    <dgm:cxn modelId="{3E5BE4DC-F6EA-4C57-840B-22DFFDC9263D}" srcId="{C205705C-136C-479F-A295-4BE9F74283E4}" destId="{D7AC822E-A850-46F2-9B40-A665E280AC2F}" srcOrd="0" destOrd="0" parTransId="{C65AC18B-3DC1-46F5-B461-21AF6D120054}" sibTransId="{689C2D04-B0EB-42B5-A002-9D78FD93E98B}"/>
    <dgm:cxn modelId="{65F00990-B399-4883-8FCA-390E6183B4CF}" type="presOf" srcId="{C205705C-136C-479F-A295-4BE9F74283E4}" destId="{A37BA8B9-4C83-46B5-8E68-33D0FE59AA73}" srcOrd="0" destOrd="0" presId="urn:microsoft.com/office/officeart/2005/8/layout/chevron1"/>
    <dgm:cxn modelId="{495D0C2C-7761-4C7D-8D5B-6FA2C1478618}" srcId="{12D456A9-1C55-4883-9B7E-6C59363CAA6F}" destId="{DABF7FB0-9D0C-4F9D-8BEC-8D91E8D8AA6B}" srcOrd="0" destOrd="0" parTransId="{2FC78413-ECC2-4394-9A57-D6A7B0834C24}" sibTransId="{E44217DB-FE74-4047-8B96-B1A68C5D5E94}"/>
    <dgm:cxn modelId="{73A8744B-435F-485E-989C-3F0264785AB1}" type="presOf" srcId="{19875240-FF8B-4B75-BF9F-FA574352D5C2}" destId="{A5CC612B-0321-45EC-9447-7EA1732C2C50}" srcOrd="0" destOrd="2" presId="urn:microsoft.com/office/officeart/2005/8/layout/chevron1"/>
    <dgm:cxn modelId="{518A9A55-1F59-46DB-92E6-18710EFCD77B}" type="presOf" srcId="{12D456A9-1C55-4883-9B7E-6C59363CAA6F}" destId="{536D54E5-F6FC-4590-A761-8789B0EF6AC6}" srcOrd="0" destOrd="0" presId="urn:microsoft.com/office/officeart/2005/8/layout/chevron1"/>
    <dgm:cxn modelId="{CF8E109D-884A-49B0-AE10-E85817F1F486}" srcId="{B252B9AE-9A86-467A-88E1-978C0C745477}" destId="{82E3F8E3-8B55-46FA-948F-FF4242A47ADF}" srcOrd="1" destOrd="0" parTransId="{431F2E66-E8A4-470F-8270-06A5C87B0C59}" sibTransId="{3814AF9B-83CB-4877-AF47-BA0838D2DCA9}"/>
    <dgm:cxn modelId="{9B9CA8F7-AAD9-414C-ACDC-373A6F70DE88}" srcId="{B252B9AE-9A86-467A-88E1-978C0C745477}" destId="{EEFBF6D3-D941-4327-9255-02D208B15E78}" srcOrd="0" destOrd="0" parTransId="{3B76AEB8-6F7A-4A2C-8C49-767E6502C2F5}" sibTransId="{63C9349A-086A-407F-BF91-B6D1C1CA66A2}"/>
    <dgm:cxn modelId="{B0344D5B-D03C-4AE3-BB5D-1145A4E3BAFE}" type="presOf" srcId="{6AAE297B-B520-463E-8F61-DFBDC074CCA5}" destId="{E6958E56-CBCA-4359-9283-75DAF697A8A8}" srcOrd="0" destOrd="0" presId="urn:microsoft.com/office/officeart/2005/8/layout/chevron1"/>
    <dgm:cxn modelId="{B7D27B2A-1A15-4752-8517-A6A911AD53FC}" type="presOf" srcId="{EEFBF6D3-D941-4327-9255-02D208B15E78}" destId="{434A2F91-4448-4F09-9926-0B26A3AC864F}" srcOrd="0" destOrd="0" presId="urn:microsoft.com/office/officeart/2005/8/layout/chevron1"/>
    <dgm:cxn modelId="{6F75C778-7751-4719-A42E-E3C4EB80E351}" srcId="{D7AC822E-A850-46F2-9B40-A665E280AC2F}" destId="{A5F72A8D-1BFB-4705-9B23-394FDD2D258B}" srcOrd="0" destOrd="0" parTransId="{F79CF0E0-FD3A-4AC8-A941-3CCB859709C0}" sibTransId="{FA8553EF-4890-4CDF-8D25-2079F99B73D7}"/>
    <dgm:cxn modelId="{57D7E419-1F4F-451F-878C-9BD0E61A336D}" type="presOf" srcId="{DABF7FB0-9D0C-4F9D-8BEC-8D91E8D8AA6B}" destId="{536D54E5-F6FC-4590-A761-8789B0EF6AC6}" srcOrd="0" destOrd="1" presId="urn:microsoft.com/office/officeart/2005/8/layout/chevron1"/>
    <dgm:cxn modelId="{FE5B3D41-17A1-464F-80D8-F4E7DA0E9D71}" type="presOf" srcId="{F389BF02-C812-4203-B24B-F7DEE5DE4997}" destId="{A5CC612B-0321-45EC-9447-7EA1732C2C50}" srcOrd="0" destOrd="1" presId="urn:microsoft.com/office/officeart/2005/8/layout/chevron1"/>
    <dgm:cxn modelId="{FE92591E-218B-4D43-B12E-0130BAFB5735}" srcId="{A5F72A8D-1BFB-4705-9B23-394FDD2D258B}" destId="{F389BF02-C812-4203-B24B-F7DEE5DE4997}" srcOrd="0" destOrd="0" parTransId="{1F92371A-233D-414B-8992-C0123C45808A}" sibTransId="{32BA41EA-D2EE-4D80-B19E-1FD0FCE42928}"/>
    <dgm:cxn modelId="{79FBB540-9AD0-4777-9023-8B131ED7F483}" type="presParOf" srcId="{A37BA8B9-4C83-46B5-8E68-33D0FE59AA73}" destId="{9ECA427A-15F9-4581-9CE5-BF23969EAD14}" srcOrd="0" destOrd="0" presId="urn:microsoft.com/office/officeart/2005/8/layout/chevron1"/>
    <dgm:cxn modelId="{2F768DAD-C86B-4A32-A3A0-964BD45B9565}" type="presParOf" srcId="{9ECA427A-15F9-4581-9CE5-BF23969EAD14}" destId="{02FB8085-C874-4FD0-987E-7B54F46C65FD}" srcOrd="0" destOrd="0" presId="urn:microsoft.com/office/officeart/2005/8/layout/chevron1"/>
    <dgm:cxn modelId="{F05E48C0-7C87-426E-9437-FFB4A5991A8D}" type="presParOf" srcId="{9ECA427A-15F9-4581-9CE5-BF23969EAD14}" destId="{A5CC612B-0321-45EC-9447-7EA1732C2C50}" srcOrd="1" destOrd="0" presId="urn:microsoft.com/office/officeart/2005/8/layout/chevron1"/>
    <dgm:cxn modelId="{B76171AE-F4B8-4C4E-8F4E-EBDD8C490A8B}" type="presParOf" srcId="{A37BA8B9-4C83-46B5-8E68-33D0FE59AA73}" destId="{FA0F429D-F57A-4037-A88C-053A94920CF8}" srcOrd="1" destOrd="0" presId="urn:microsoft.com/office/officeart/2005/8/layout/chevron1"/>
    <dgm:cxn modelId="{F97D12DB-716A-4DDC-8695-B29F34AC8F4C}" type="presParOf" srcId="{A37BA8B9-4C83-46B5-8E68-33D0FE59AA73}" destId="{63877923-A201-4942-A0E8-E99DA0BAC5D1}" srcOrd="2" destOrd="0" presId="urn:microsoft.com/office/officeart/2005/8/layout/chevron1"/>
    <dgm:cxn modelId="{09870210-6BB0-4C9C-B372-353539AE8BE4}" type="presParOf" srcId="{63877923-A201-4942-A0E8-E99DA0BAC5D1}" destId="{A9C4EC3D-9AAE-465A-9DAB-A04FCCF41D21}" srcOrd="0" destOrd="0" presId="urn:microsoft.com/office/officeart/2005/8/layout/chevron1"/>
    <dgm:cxn modelId="{9A5D5408-C708-4950-8AC7-A8DA0D584DC6}" type="presParOf" srcId="{63877923-A201-4942-A0E8-E99DA0BAC5D1}" destId="{434A2F91-4448-4F09-9926-0B26A3AC864F}" srcOrd="1" destOrd="0" presId="urn:microsoft.com/office/officeart/2005/8/layout/chevron1"/>
    <dgm:cxn modelId="{FA968C14-8411-454E-B28C-6CB4A94D03B2}" type="presParOf" srcId="{A37BA8B9-4C83-46B5-8E68-33D0FE59AA73}" destId="{27EA0340-6537-44C0-93A3-4E2E2BD4086D}" srcOrd="3" destOrd="0" presId="urn:microsoft.com/office/officeart/2005/8/layout/chevron1"/>
    <dgm:cxn modelId="{86FC2054-57CE-49C7-B014-D62EDB207F5A}" type="presParOf" srcId="{A37BA8B9-4C83-46B5-8E68-33D0FE59AA73}" destId="{4B691DC9-8789-4D3B-94E0-4C30A244510A}" srcOrd="4" destOrd="0" presId="urn:microsoft.com/office/officeart/2005/8/layout/chevron1"/>
    <dgm:cxn modelId="{B62D8564-8E6D-4F52-AEF9-F3FD63312342}" type="presParOf" srcId="{4B691DC9-8789-4D3B-94E0-4C30A244510A}" destId="{E6958E56-CBCA-4359-9283-75DAF697A8A8}" srcOrd="0" destOrd="0" presId="urn:microsoft.com/office/officeart/2005/8/layout/chevron1"/>
    <dgm:cxn modelId="{87AC0EAB-71D6-40EF-BC10-47A5A40B1A9B}" type="presParOf" srcId="{4B691DC9-8789-4D3B-94E0-4C30A244510A}" destId="{536D54E5-F6FC-4590-A761-8789B0EF6AC6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B8085-C874-4FD0-987E-7B54F46C65FD}">
      <dsp:nvSpPr>
        <dsp:cNvPr id="0" name=""/>
        <dsp:cNvSpPr/>
      </dsp:nvSpPr>
      <dsp:spPr>
        <a:xfrm>
          <a:off x="2148" y="568396"/>
          <a:ext cx="2977313" cy="1188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Up through the Class of 2014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6148" y="568396"/>
        <a:ext cx="1789313" cy="1188000"/>
      </dsp:txXfrm>
    </dsp:sp>
    <dsp:sp modelId="{A5CC612B-0321-45EC-9447-7EA1732C2C50}">
      <dsp:nvSpPr>
        <dsp:cNvPr id="0" name=""/>
        <dsp:cNvSpPr/>
      </dsp:nvSpPr>
      <dsp:spPr>
        <a:xfrm>
          <a:off x="2148" y="1904896"/>
          <a:ext cx="2381851" cy="217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3 Assessments: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Reading HSPE and Writing HSPE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Math End of Course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48" y="1904896"/>
        <a:ext cx="2381851" cy="2174906"/>
      </dsp:txXfrm>
    </dsp:sp>
    <dsp:sp modelId="{A9C4EC3D-9AAE-465A-9DAB-A04FCCF41D21}">
      <dsp:nvSpPr>
        <dsp:cNvPr id="0" name=""/>
        <dsp:cNvSpPr/>
      </dsp:nvSpPr>
      <dsp:spPr>
        <a:xfrm>
          <a:off x="2763462" y="568396"/>
          <a:ext cx="2977313" cy="11880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Transition Classes of 2015 to 2018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57462" y="568396"/>
        <a:ext cx="1789313" cy="1188000"/>
      </dsp:txXfrm>
    </dsp:sp>
    <dsp:sp modelId="{434A2F91-4448-4F09-9926-0B26A3AC864F}">
      <dsp:nvSpPr>
        <dsp:cNvPr id="0" name=""/>
        <dsp:cNvSpPr/>
      </dsp:nvSpPr>
      <dsp:spPr>
        <a:xfrm>
          <a:off x="2763462" y="1904896"/>
          <a:ext cx="2381851" cy="217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Additional Options for Math and English Language  Arts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Biology End of Course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3462" y="1904896"/>
        <a:ext cx="2381851" cy="2174906"/>
      </dsp:txXfrm>
    </dsp:sp>
    <dsp:sp modelId="{E6958E56-CBCA-4359-9283-75DAF697A8A8}">
      <dsp:nvSpPr>
        <dsp:cNvPr id="0" name=""/>
        <dsp:cNvSpPr/>
      </dsp:nvSpPr>
      <dsp:spPr>
        <a:xfrm>
          <a:off x="5524775" y="568396"/>
          <a:ext cx="2977313" cy="118800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Transition of 2019 and Beyond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18775" y="568396"/>
        <a:ext cx="1789313" cy="1188000"/>
      </dsp:txXfrm>
    </dsp:sp>
    <dsp:sp modelId="{536D54E5-F6FC-4590-A761-8789B0EF6AC6}">
      <dsp:nvSpPr>
        <dsp:cNvPr id="0" name=""/>
        <dsp:cNvSpPr/>
      </dsp:nvSpPr>
      <dsp:spPr>
        <a:xfrm>
          <a:off x="5524775" y="1904896"/>
          <a:ext cx="2381851" cy="217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3 Assessments: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Math and English Language Arts SBAC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Biology End of Course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24775" y="1904896"/>
        <a:ext cx="2381851" cy="2174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4A33F-CF96-4581-9727-8232E3A56A9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D8F6F-807A-4472-9CA4-FEE389333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1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2DFB-E02C-4FBB-B823-3EDAD077669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534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k12.wa.us/assessment/StateTesting/default.aspx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2cwa.wordpress.com/about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Improving Student Learning at Scale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22, 2014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SBAC and High School Graduation Cut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6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Graduation Cut-score on the 11</a:t>
            </a:r>
            <a:r>
              <a:rPr lang="en-US" baseline="30000" dirty="0" smtClean="0"/>
              <a:t>th</a:t>
            </a:r>
            <a:r>
              <a:rPr lang="en-US" dirty="0" smtClean="0"/>
              <a:t> Grade SBAC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777" y="1600200"/>
            <a:ext cx="7372350" cy="47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ebsite:  </a:t>
            </a:r>
            <a:r>
              <a:rPr lang="en-US" dirty="0" smtClean="0">
                <a:solidFill>
                  <a:srgbClr val="0070C0"/>
                </a:solidFill>
              </a:rPr>
              <a:t>www.SBE.wa.gov</a:t>
            </a:r>
          </a:p>
          <a:p>
            <a:pPr lvl="8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/>
              <a:t>Blog:  </a:t>
            </a: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ashingtonSBE.wordpress.com</a:t>
            </a:r>
          </a:p>
          <a:p>
            <a:pPr lvl="8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Facebook:  </a:t>
            </a:r>
            <a:r>
              <a:rPr lang="en-US" dirty="0" smtClean="0">
                <a:solidFill>
                  <a:srgbClr val="0070C0"/>
                </a:solidFill>
              </a:rPr>
              <a:t>www.facebook.com/washingtonSBE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Twitter:  </a:t>
            </a:r>
            <a:r>
              <a:rPr lang="en-US" dirty="0" smtClean="0">
                <a:solidFill>
                  <a:srgbClr val="0070C0"/>
                </a:solidFill>
              </a:rPr>
              <a:t>www.twitter.com/wa_SBE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solidFill>
                  <a:srgbClr val="0070C0"/>
                </a:solidFill>
              </a:rPr>
              <a:t>sbe@sbe.wa.gov</a:t>
            </a:r>
          </a:p>
          <a:p>
            <a:pPr marL="2194560" lvl="8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Phone: 360-725-6025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E2SSB 6552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7244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Twenty-four credit</a:t>
            </a:r>
            <a:r>
              <a:rPr lang="en-US" dirty="0"/>
              <a:t> </a:t>
            </a:r>
            <a:r>
              <a:rPr lang="en-US" dirty="0" smtClean="0"/>
              <a:t>requirements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for the Class of 2019</a:t>
            </a:r>
            <a:endParaRPr lang="en-US" sz="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Extra time for districts that need it</a:t>
            </a:r>
            <a:endParaRPr lang="en-US" sz="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Culminating projects eliminated as a state requirement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Flexible hour </a:t>
            </a:r>
            <a:r>
              <a:rPr lang="en-US" dirty="0" smtClean="0"/>
              <a:t>requirement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About $97 million redirected for: </a:t>
            </a:r>
          </a:p>
          <a:p>
            <a:pPr marL="1280160" lvl="1">
              <a:spcBef>
                <a:spcPts val="0"/>
              </a:spcBef>
              <a:spcAft>
                <a:spcPts val="600"/>
              </a:spcAft>
            </a:pPr>
            <a:r>
              <a:rPr lang="en-US" sz="2700" dirty="0"/>
              <a:t>Guidance counselors</a:t>
            </a:r>
          </a:p>
          <a:p>
            <a:pPr marL="1280160" lvl="1">
              <a:spcBef>
                <a:spcPts val="0"/>
              </a:spcBef>
              <a:spcAft>
                <a:spcPts val="600"/>
              </a:spcAft>
            </a:pPr>
            <a:r>
              <a:rPr lang="en-US" sz="2700" dirty="0"/>
              <a:t>Materials and operating costs</a:t>
            </a:r>
          </a:p>
          <a:p>
            <a:pPr marL="1280160" lvl="1">
              <a:spcBef>
                <a:spcPts val="0"/>
              </a:spcBef>
              <a:spcAft>
                <a:spcPts val="600"/>
              </a:spcAft>
            </a:pPr>
            <a:r>
              <a:rPr lang="en-US" sz="2700" dirty="0"/>
              <a:t>Reduce lab science class size</a:t>
            </a:r>
            <a:endParaRPr lang="en-US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24847"/>
            <a:ext cx="2359152" cy="208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1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758952"/>
          </a:xfrm>
        </p:spPr>
        <p:txBody>
          <a:bodyPr>
            <a:normAutofit/>
          </a:bodyPr>
          <a:lstStyle/>
          <a:p>
            <a:r>
              <a:rPr lang="en-US" sz="2800" dirty="0"/>
              <a:t>E2SSB 6552: </a:t>
            </a:r>
            <a:r>
              <a:rPr lang="en-US" sz="2800" dirty="0" smtClean="0"/>
              <a:t>CTE Course Equivalency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OSPI will develop a selected list of equivalent science and math Career and Technical Education (CTE) courses </a:t>
            </a:r>
          </a:p>
          <a:p>
            <a:endParaRPr lang="en-US" sz="800" dirty="0" smtClean="0"/>
          </a:p>
          <a:p>
            <a:r>
              <a:rPr lang="en-US" dirty="0" smtClean="0"/>
              <a:t>Districts must offer at least one CTE math or one CTE science equivalent course</a:t>
            </a:r>
          </a:p>
          <a:p>
            <a:endParaRPr lang="en-US" sz="800" dirty="0" smtClean="0"/>
          </a:p>
          <a:p>
            <a:r>
              <a:rPr lang="en-US" dirty="0" smtClean="0"/>
              <a:t>Districts with fewer than 2,000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may seek a waiver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191000"/>
            <a:ext cx="2587752" cy="172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Course-Taking Requirements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152" y="1658391"/>
            <a:ext cx="7467600" cy="466620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257800" y="2438400"/>
            <a:ext cx="29718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57800" y="3409949"/>
            <a:ext cx="2971800" cy="139065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49141"/>
            <a:ext cx="5678458" cy="606220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172200" y="228600"/>
            <a:ext cx="2678771" cy="6062202"/>
          </a:xfrm>
          <a:prstGeom prst="rect">
            <a:avLst/>
          </a:prstGeom>
          <a:solidFill>
            <a:schemeClr val="bg2"/>
          </a:solidFill>
        </p:spPr>
        <p:txBody>
          <a:bodyPr anchor="t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How Do the </a:t>
            </a:r>
            <a:br>
              <a:rPr lang="en-US" sz="2400" dirty="0" smtClean="0"/>
            </a:br>
            <a:r>
              <a:rPr lang="en-US" sz="2400" dirty="0" smtClean="0"/>
              <a:t>24-Credit </a:t>
            </a:r>
            <a:br>
              <a:rPr lang="en-US" sz="2400" dirty="0" smtClean="0"/>
            </a:br>
            <a:r>
              <a:rPr lang="en-US" sz="2400" dirty="0" smtClean="0"/>
              <a:t>Graduation Requirements </a:t>
            </a:r>
            <a:br>
              <a:rPr lang="en-US" sz="2400" dirty="0" smtClean="0"/>
            </a:br>
            <a:r>
              <a:rPr lang="en-US" sz="2400" dirty="0" smtClean="0"/>
              <a:t>Add Up?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929" y="4937760"/>
            <a:ext cx="1353042" cy="135304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33400" y="5477180"/>
            <a:ext cx="5257800" cy="95089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19818"/>
            <a:ext cx="6172200" cy="593563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324600" y="228600"/>
            <a:ext cx="2514600" cy="6062202"/>
          </a:xfrm>
          <a:prstGeom prst="rect">
            <a:avLst/>
          </a:prstGeom>
          <a:solidFill>
            <a:schemeClr val="bg2"/>
          </a:solidFill>
        </p:spPr>
        <p:txBody>
          <a:bodyPr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 smtClean="0"/>
              <a:t>How Are Science Requirements Changing?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61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57200"/>
            <a:ext cx="6106816" cy="57912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248400" y="228600"/>
            <a:ext cx="2590800" cy="6062202"/>
          </a:xfrm>
          <a:prstGeom prst="rect">
            <a:avLst/>
          </a:prstGeom>
          <a:solidFill>
            <a:schemeClr val="bg2"/>
          </a:solidFill>
        </p:spPr>
        <p:txBody>
          <a:bodyPr anchor="t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How Are Math Requirements Changing?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564" y="5029200"/>
            <a:ext cx="1950636" cy="130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Transition to a Career- and College-Ready </a:t>
            </a:r>
            <a:br>
              <a:rPr lang="en-US" sz="2800" dirty="0"/>
            </a:br>
            <a:r>
              <a:rPr lang="en-US" sz="2800" dirty="0"/>
              <a:t>Assessment System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01625" y="1524000"/>
          <a:ext cx="8504238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8858" y="5867400"/>
            <a:ext cx="561519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www.k12.wa.us/assessment/StateTesting/default.aspx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8451028" cy="26683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147" y="3581400"/>
            <a:ext cx="84510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Agreement is being developed among 2- and 4-year institutions in Washington to use scores on the SBAC in placement decisions that allow students who achieve at a certain score to by-pass remedial college courses.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http://c2cwa.wordpress.com/about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0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signed_x0020_To0 xmlns="b8527173-d490-43ed-9359-67486ff017bc">
      <UserInfo>
        <DisplayName/>
        <AccountId xsi:nil="true"/>
        <AccountType/>
      </UserInfo>
    </Assigned_x0020_To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253EE25664584D88132E3766A52222" ma:contentTypeVersion="4" ma:contentTypeDescription="Create a new document." ma:contentTypeScope="" ma:versionID="f4c5e9a761c57b9058e7e56293e06ee2">
  <xsd:schema xmlns:xsd="http://www.w3.org/2001/XMLSchema" xmlns:xs="http://www.w3.org/2001/XMLSchema" xmlns:p="http://schemas.microsoft.com/office/2006/metadata/properties" xmlns:ns2="b8527173-d490-43ed-9359-67486ff017bc" xmlns:ns3="30e52729-0d01-4093-bdd8-176be063acd1" targetNamespace="http://schemas.microsoft.com/office/2006/metadata/properties" ma:root="true" ma:fieldsID="e1b4ad71cc6e59633a39525308f2e804" ns2:_="" ns3:_="">
    <xsd:import namespace="b8527173-d490-43ed-9359-67486ff017bc"/>
    <xsd:import namespace="30e52729-0d01-4093-bdd8-176be063acd1"/>
    <xsd:element name="properties">
      <xsd:complexType>
        <xsd:sequence>
          <xsd:element name="documentManagement">
            <xsd:complexType>
              <xsd:all>
                <xsd:element ref="ns2:Assigned_x0020_To0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27173-d490-43ed-9359-67486ff017bc" elementFormDefault="qualified">
    <xsd:import namespace="http://schemas.microsoft.com/office/2006/documentManagement/types"/>
    <xsd:import namespace="http://schemas.microsoft.com/office/infopath/2007/PartnerControls"/>
    <xsd:element name="Assigned_x0020_To0" ma:index="8" nillable="true" ma:displayName="Assigned To" ma:list="UserInfo" ma:SearchPeopleOnly="false" ma:SharePointGroup="0" ma:internalName="Assigned_x0020_To0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52729-0d01-4093-bdd8-176be063a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55EB2B-20FC-40B0-B839-0DA3C926B679}">
  <ds:schemaRefs>
    <ds:schemaRef ds:uri="b8527173-d490-43ed-9359-67486ff017b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30e52729-0d01-4093-bdd8-176be063acd1"/>
  </ds:schemaRefs>
</ds:datastoreItem>
</file>

<file path=customXml/itemProps2.xml><?xml version="1.0" encoding="utf-8"?>
<ds:datastoreItem xmlns:ds="http://schemas.openxmlformats.org/officeDocument/2006/customXml" ds:itemID="{5D61ADFE-2584-4609-A3C1-DDC5EB533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527173-d490-43ed-9359-67486ff017bc"/>
    <ds:schemaRef ds:uri="30e52729-0d01-4093-bdd8-176be063a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C3A26E-AC8E-49BD-840A-D1C527AF7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1350</TotalTime>
  <Words>308</Words>
  <Application>Microsoft Office PowerPoint</Application>
  <PresentationFormat>On-screen Show (4:3)</PresentationFormat>
  <Paragraphs>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Wingdings</vt:lpstr>
      <vt:lpstr>Wingdings 2</vt:lpstr>
      <vt:lpstr>Civic</vt:lpstr>
      <vt:lpstr>SBAC and High School Graduation Cut Scores</vt:lpstr>
      <vt:lpstr>E2SSB 6552</vt:lpstr>
      <vt:lpstr>E2SSB 6552: CTE Course Equivalency</vt:lpstr>
      <vt:lpstr>Graduation Course-Taking Requirements</vt:lpstr>
      <vt:lpstr>PowerPoint Presentation</vt:lpstr>
      <vt:lpstr>PowerPoint Presentation</vt:lpstr>
      <vt:lpstr>PowerPoint Presentation</vt:lpstr>
      <vt:lpstr>Transition to a Career- and College-Ready  Assessment System</vt:lpstr>
      <vt:lpstr>PowerPoint Presentation</vt:lpstr>
      <vt:lpstr>Graduation Cut-score on the 11th Grade SBAC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68</cp:revision>
  <dcterms:created xsi:type="dcterms:W3CDTF">2013-09-18T20:20:03Z</dcterms:created>
  <dcterms:modified xsi:type="dcterms:W3CDTF">2014-10-20T18:05:05Z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0x01010056253EE25664584D88132E3766A52222</vt:lpwstr>
  </property>
</Properties>
</file>