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2"/>
  </p:notesMasterIdLst>
  <p:sldIdLst>
    <p:sldId id="260" r:id="rId5"/>
    <p:sldId id="291" r:id="rId6"/>
    <p:sldId id="292" r:id="rId7"/>
    <p:sldId id="293" r:id="rId8"/>
    <p:sldId id="296" r:id="rId9"/>
    <p:sldId id="297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57" autoAdjust="0"/>
  </p:normalViewPr>
  <p:slideViewPr>
    <p:cSldViewPr>
      <p:cViewPr varScale="1">
        <p:scale>
          <a:sx n="99" d="100"/>
          <a:sy n="99" d="100"/>
        </p:scale>
        <p:origin x="99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2DFB-E02C-4FBB-B823-3EDAD077669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21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Rarick,</a:t>
            </a:r>
          </a:p>
          <a:p>
            <a:r>
              <a:rPr lang="en-US" dirty="0" smtClean="0"/>
              <a:t>Executive director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24 Credit Graduation Requirement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requirement guiding </a:t>
            </a:r>
            <a:r>
              <a:rPr lang="en-US" dirty="0"/>
              <a:t>p</a:t>
            </a:r>
            <a:r>
              <a:rPr lang="en-US" dirty="0" smtClean="0"/>
              <a:t>rinciples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/>
              <a:t>All students should earn certain foundational high school course credits to meet the intent of Basic </a:t>
            </a:r>
            <a:r>
              <a:rPr lang="en-US" dirty="0" smtClean="0"/>
              <a:t>Education.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 the </a:t>
            </a:r>
            <a:r>
              <a:rPr lang="en-US" dirty="0"/>
              <a:t>21st century, all students need Science, Technology, Engineering and Math (STEM) </a:t>
            </a:r>
            <a:r>
              <a:rPr lang="en-US" dirty="0" smtClean="0"/>
              <a:t>skills; 3 </a:t>
            </a:r>
            <a:r>
              <a:rPr lang="en-US" dirty="0"/>
              <a:t>credits of math and 3 credits of science are foundational </a:t>
            </a:r>
            <a:r>
              <a:rPr lang="en-US" dirty="0" smtClean="0"/>
              <a:t>courses </a:t>
            </a:r>
            <a:r>
              <a:rPr lang="en-US" dirty="0"/>
              <a:t>credits.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High </a:t>
            </a:r>
            <a:r>
              <a:rPr lang="en-US" dirty="0"/>
              <a:t>school electives are </a:t>
            </a:r>
            <a:r>
              <a:rPr lang="en-US" dirty="0" smtClean="0"/>
              <a:t>important, </a:t>
            </a:r>
            <a:r>
              <a:rPr lang="en-US" dirty="0"/>
              <a:t>allowing choice in course-taking, providing the opportunity to explore a range of fields of knowledge, and allowing the opportunity to pursue certain </a:t>
            </a:r>
            <a:r>
              <a:rPr lang="en-US" dirty="0" smtClean="0"/>
              <a:t>postsecondary </a:t>
            </a:r>
            <a:r>
              <a:rPr lang="en-US" dirty="0"/>
              <a:t>pathways.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Every </a:t>
            </a:r>
            <a:r>
              <a:rPr lang="en-US" dirty="0"/>
              <a:t>student should have a High School and Beyond Plan by </a:t>
            </a:r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  <a:r>
              <a:rPr lang="en-US" dirty="0"/>
              <a:t>or earlier, upon which all course-taking decisions will be </a:t>
            </a:r>
            <a:r>
              <a:rPr lang="en-US" dirty="0" smtClean="0"/>
              <a:t>based.</a:t>
            </a:r>
          </a:p>
          <a:p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students should be preparing for their life after high school; each student’s High School and Beyond Plan should identify a </a:t>
            </a:r>
            <a:r>
              <a:rPr lang="en-US" dirty="0" smtClean="0"/>
              <a:t>postsecondary </a:t>
            </a:r>
            <a:r>
              <a:rPr lang="en-US" dirty="0"/>
              <a:t>pathway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0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Postsecondary Pathways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Post-secondary </a:t>
            </a:r>
            <a:r>
              <a:rPr lang="en-US" dirty="0"/>
              <a:t>pathways are locally </a:t>
            </a:r>
            <a:r>
              <a:rPr lang="en-US" dirty="0" smtClean="0"/>
              <a:t>determined, </a:t>
            </a:r>
            <a:r>
              <a:rPr lang="en-US" dirty="0"/>
              <a:t>but should include, at least, the opportunity to: </a:t>
            </a:r>
          </a:p>
          <a:p>
            <a:pPr lvl="1"/>
            <a:r>
              <a:rPr lang="en-US" dirty="0" smtClean="0"/>
              <a:t>Attend </a:t>
            </a:r>
            <a:r>
              <a:rPr lang="en-US" dirty="0"/>
              <a:t>a skills center or pursue a Career and Technical Education program of study </a:t>
            </a:r>
          </a:p>
          <a:p>
            <a:pPr lvl="1"/>
            <a:r>
              <a:rPr lang="en-US" dirty="0" smtClean="0"/>
              <a:t>Pursue </a:t>
            </a:r>
            <a:r>
              <a:rPr lang="en-US" dirty="0"/>
              <a:t>a certificate or degree in a professional/technical program </a:t>
            </a:r>
          </a:p>
          <a:p>
            <a:pPr lvl="1"/>
            <a:r>
              <a:rPr lang="en-US" dirty="0" smtClean="0"/>
              <a:t>Pursue </a:t>
            </a:r>
            <a:r>
              <a:rPr lang="en-US" dirty="0"/>
              <a:t>a 4-year degree via a college, university, or college transfer program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Input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5033873"/>
              </p:ext>
            </p:extLst>
          </p:nvPr>
        </p:nvGraphicFramePr>
        <p:xfrm>
          <a:off x="301625" y="1742440"/>
          <a:ext cx="8504238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Stakeholder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24-credit framework crowds out electives.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Show general electives as unchanged.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CTE pathways need to be incorporated.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“personalized pathway requirements.” Change “occupational education” credit to “Career and Technical Education.”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Make sure students have enough free electives to pursue courses at a skills center.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 electives + 3 personalized pathway requirements creates a combined 7 available credits.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Embrace a broader definition of college to include postsecondary education and training.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“pathways to postsecondary” as branding term for requirements.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third credit of science and math make it harder for students to attend skills centers.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state models of math and science course equivalencies. Students should get credit for the math and science they take at skills centers.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5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1600200"/>
            <a:ext cx="6400800" cy="472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Proposed Requirements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940" y="1676400"/>
            <a:ext cx="6113060" cy="45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4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2000" y="1600200"/>
            <a:ext cx="75438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Proposed Requirements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7" y="1752600"/>
            <a:ext cx="7224713" cy="429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36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ebsite:  </a:t>
            </a:r>
            <a:r>
              <a:rPr lang="en-US" dirty="0" smtClean="0">
                <a:solidFill>
                  <a:srgbClr val="0070C0"/>
                </a:solidFill>
              </a:rPr>
              <a:t>www.SBE.wa.gov</a:t>
            </a:r>
          </a:p>
          <a:p>
            <a:pPr lvl="8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/>
              <a:t>Blog:  </a:t>
            </a:r>
            <a:r>
              <a:rPr lang="en-US" dirty="0">
                <a:solidFill>
                  <a:srgbClr val="0070C0"/>
                </a:solidFill>
              </a:rPr>
              <a:t>w</a:t>
            </a:r>
            <a:r>
              <a:rPr lang="en-US" dirty="0" smtClean="0">
                <a:solidFill>
                  <a:srgbClr val="0070C0"/>
                </a:solidFill>
              </a:rPr>
              <a:t>ashingtonSBE.wordpress.com</a:t>
            </a:r>
          </a:p>
          <a:p>
            <a:pPr lvl="8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Facebook:  </a:t>
            </a:r>
            <a:r>
              <a:rPr lang="en-US" dirty="0" smtClean="0">
                <a:solidFill>
                  <a:srgbClr val="0070C0"/>
                </a:solidFill>
              </a:rPr>
              <a:t>www.facebook.com/washingtonSBE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Twitter:  </a:t>
            </a:r>
            <a:r>
              <a:rPr lang="en-US" dirty="0" smtClean="0">
                <a:solidFill>
                  <a:srgbClr val="0070C0"/>
                </a:solidFill>
              </a:rPr>
              <a:t>www.twitter.com/wa_SBE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solidFill>
                  <a:srgbClr val="0070C0"/>
                </a:solidFill>
              </a:rPr>
              <a:t>sbe@sbe.wa.gov</a:t>
            </a:r>
          </a:p>
          <a:p>
            <a:pPr marL="2194560" lvl="8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Phone: 360-725-6025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53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signed_x0020_To0 xmlns="b8527173-d490-43ed-9359-67486ff017bc">
      <UserInfo>
        <DisplayName/>
        <AccountId xsi:nil="true"/>
        <AccountType/>
      </UserInfo>
    </Assigned_x0020_To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253EE25664584D88132E3766A52222" ma:contentTypeVersion="4" ma:contentTypeDescription="Create a new document." ma:contentTypeScope="" ma:versionID="ba97d94a9058bee470cfd7715f3b282a">
  <xsd:schema xmlns:xsd="http://www.w3.org/2001/XMLSchema" xmlns:xs="http://www.w3.org/2001/XMLSchema" xmlns:p="http://schemas.microsoft.com/office/2006/metadata/properties" xmlns:ns2="b8527173-d490-43ed-9359-67486ff017bc" xmlns:ns3="30e52729-0d01-4093-bdd8-176be063acd1" targetNamespace="http://schemas.microsoft.com/office/2006/metadata/properties" ma:root="true" ma:fieldsID="615e36713a4631c8eec6b10fb884b755" ns2:_="" ns3:_="">
    <xsd:import namespace="b8527173-d490-43ed-9359-67486ff017bc"/>
    <xsd:import namespace="30e52729-0d01-4093-bdd8-176be063acd1"/>
    <xsd:element name="properties">
      <xsd:complexType>
        <xsd:sequence>
          <xsd:element name="documentManagement">
            <xsd:complexType>
              <xsd:all>
                <xsd:element ref="ns2:Assigned_x0020_To0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527173-d490-43ed-9359-67486ff017bc" elementFormDefault="qualified">
    <xsd:import namespace="http://schemas.microsoft.com/office/2006/documentManagement/types"/>
    <xsd:import namespace="http://schemas.microsoft.com/office/infopath/2007/PartnerControls"/>
    <xsd:element name="Assigned_x0020_To0" ma:index="8" nillable="true" ma:displayName="Assigned To" ma:list="UserInfo" ma:SearchPeopleOnly="false" ma:SharePointGroup="0" ma:internalName="Assigned_x0020_To0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52729-0d01-4093-bdd8-176be063a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55EB2B-20FC-40B0-B839-0DA3C926B679}">
  <ds:schemaRefs>
    <ds:schemaRef ds:uri="http://purl.org/dc/dcmitype/"/>
    <ds:schemaRef ds:uri="http://purl.org/dc/terms/"/>
    <ds:schemaRef ds:uri="b8527173-d490-43ed-9359-67486ff017bc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30e52729-0d01-4093-bdd8-176be063acd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7C3A26E-AC8E-49BD-840A-D1C527AF7E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39592-C7B9-4DF9-B085-293F5B4F7F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527173-d490-43ed-9359-67486ff017bc"/>
    <ds:schemaRef ds:uri="30e52729-0d01-4093-bdd8-176be063a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169</TotalTime>
  <Words>400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Wingdings</vt:lpstr>
      <vt:lpstr>Wingdings 2</vt:lpstr>
      <vt:lpstr>Civic</vt:lpstr>
      <vt:lpstr>24 Credit Graduation Requirement Framework</vt:lpstr>
      <vt:lpstr>Graduation requirement guiding principles</vt:lpstr>
      <vt:lpstr>Postsecondary Pathways</vt:lpstr>
      <vt:lpstr>Stakeholder Input</vt:lpstr>
      <vt:lpstr>Previously Proposed Requirements</vt:lpstr>
      <vt:lpstr>Currently Proposed Requirements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21</cp:revision>
  <dcterms:created xsi:type="dcterms:W3CDTF">2013-09-18T20:20:03Z</dcterms:created>
  <dcterms:modified xsi:type="dcterms:W3CDTF">2013-12-16T18:37:54Z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0x01010056253EE25664584D88132E3766A52222</vt:lpwstr>
  </property>
</Properties>
</file>