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72" r:id="rId5"/>
    <p:sldId id="266"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Liden" initials="SL" lastIdx="5" clrIdx="0">
    <p:extLst>
      <p:ext uri="{19B8F6BF-5375-455C-9EA6-DF929625EA0E}">
        <p15:presenceInfo xmlns:p15="http://schemas.microsoft.com/office/powerpoint/2012/main" userId="S-1-5-21-1606980848-1425521274-839522115-2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44A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94660"/>
  </p:normalViewPr>
  <p:slideViewPr>
    <p:cSldViewPr snapToGrid="0">
      <p:cViewPr varScale="1">
        <p:scale>
          <a:sx n="115" d="100"/>
          <a:sy n="115" d="100"/>
        </p:scale>
        <p:origin x="228" y="84"/>
      </p:cViewPr>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6" d="100"/>
          <a:sy n="66" d="100"/>
        </p:scale>
        <p:origin x="313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B79E4-ABEE-48B5-934C-A05F18B350D0}" type="datetimeFigureOut">
              <a:rPr lang="en-US" smtClean="0"/>
              <a:t>2/26/2020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1032E-8435-4810-B872-D429860A9133}" type="slidenum">
              <a:rPr lang="en-US" smtClean="0"/>
              <a:t>‹#›</a:t>
            </a:fld>
            <a:endParaRPr lang="en-US"/>
          </a:p>
        </p:txBody>
      </p:sp>
    </p:spTree>
    <p:extLst>
      <p:ext uri="{BB962C8B-B14F-4D97-AF65-F5344CB8AC3E}">
        <p14:creationId xmlns:p14="http://schemas.microsoft.com/office/powerpoint/2010/main" val="15732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33E1F-3E66-524D-A1B0-BF899242A8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95" t="11124" r="4517" b="6048"/>
          <a:stretch/>
        </p:blipFill>
        <p:spPr>
          <a:xfrm>
            <a:off x="0" y="0"/>
            <a:ext cx="12192000" cy="6868909"/>
          </a:xfrm>
          <a:prstGeom prst="rect">
            <a:avLst/>
          </a:prstGeom>
        </p:spPr>
      </p:pic>
      <p:sp>
        <p:nvSpPr>
          <p:cNvPr id="2" name="Title 1"/>
          <p:cNvSpPr>
            <a:spLocks noGrp="1"/>
          </p:cNvSpPr>
          <p:nvPr>
            <p:ph type="ctrTitle"/>
          </p:nvPr>
        </p:nvSpPr>
        <p:spPr>
          <a:xfrm>
            <a:off x="1524000" y="704353"/>
            <a:ext cx="9144000" cy="2387600"/>
          </a:xfrm>
        </p:spPr>
        <p:txBody>
          <a:bodyPr anchor="b"/>
          <a:lstStyle>
            <a:lvl1pPr algn="ctr">
              <a:defRPr sz="6000" b="1"/>
            </a:lvl1pPr>
          </a:lstStyle>
          <a:p>
            <a:r>
              <a:rPr lang="en-US" dirty="0"/>
              <a:t>Click to edit Master title</a:t>
            </a:r>
          </a:p>
        </p:txBody>
      </p:sp>
      <p:sp>
        <p:nvSpPr>
          <p:cNvPr id="3" name="Subtitle 2"/>
          <p:cNvSpPr>
            <a:spLocks noGrp="1"/>
          </p:cNvSpPr>
          <p:nvPr>
            <p:ph type="subTitle" idx="1" hasCustomPrompt="1"/>
          </p:nvPr>
        </p:nvSpPr>
        <p:spPr>
          <a:xfrm>
            <a:off x="1524000" y="31840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for subtitle here</a:t>
            </a:r>
          </a:p>
        </p:txBody>
      </p:sp>
      <p:pic>
        <p:nvPicPr>
          <p:cNvPr id="6" name="Picture 5" descr="OSPI Logo">
            <a:extLst>
              <a:ext uri="{FF2B5EF4-FFF2-40B4-BE49-F238E27FC236}">
                <a16:creationId xmlns:a16="http://schemas.microsoft.com/office/drawing/2014/main" id="{AAC01360-7CB3-A644-AE82-50D615F347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9262" y="74431"/>
            <a:ext cx="1428307" cy="1428307"/>
          </a:xfrm>
          <a:prstGeom prst="rect">
            <a:avLst/>
          </a:prstGeom>
        </p:spPr>
      </p:pic>
    </p:spTree>
    <p:extLst>
      <p:ext uri="{BB962C8B-B14F-4D97-AF65-F5344CB8AC3E}">
        <p14:creationId xmlns:p14="http://schemas.microsoft.com/office/powerpoint/2010/main" val="25749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HEX">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Slide Title</a:t>
            </a:r>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56885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26422"/>
            <a:ext cx="12182052" cy="6620944"/>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Slide Title</a:t>
            </a:r>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6" name="TextBox 5">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8722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no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Slide Title</a:t>
            </a:r>
          </a:p>
        </p:txBody>
      </p:sp>
      <p:sp>
        <p:nvSpPr>
          <p:cNvPr id="3" name="Content Placeholder 2"/>
          <p:cNvSpPr>
            <a:spLocks noGrp="1"/>
          </p:cNvSpPr>
          <p:nvPr>
            <p:ph idx="1"/>
          </p:nvPr>
        </p:nvSpPr>
        <p:spPr>
          <a:xfrm>
            <a:off x="838200" y="1882775"/>
            <a:ext cx="10515600" cy="3927475"/>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02158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F5A732-E668-BA40-A6A8-7647447DF2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6496" b="40177"/>
          <a:stretch/>
        </p:blipFill>
        <p:spPr>
          <a:xfrm>
            <a:off x="9505506" y="0"/>
            <a:ext cx="2686493" cy="40722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3635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52661"/>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052661"/>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40674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00606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6316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Title II, Part A and Special Programs</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401765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7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6"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k12.wa.us/sites/default/files/public/esea/essa/pubdocs/essaconsolidatedplan-fina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CC3E-C3A0-D741-A1E4-9C41C6248D05}"/>
              </a:ext>
            </a:extLst>
          </p:cNvPr>
          <p:cNvSpPr>
            <a:spLocks noGrp="1"/>
          </p:cNvSpPr>
          <p:nvPr>
            <p:ph type="ctrTitle"/>
          </p:nvPr>
        </p:nvSpPr>
        <p:spPr/>
        <p:txBody>
          <a:bodyPr/>
          <a:lstStyle/>
          <a:p>
            <a:r>
              <a:rPr lang="en-US" dirty="0"/>
              <a:t>ESSP Plan Measures</a:t>
            </a:r>
          </a:p>
        </p:txBody>
      </p:sp>
      <p:sp>
        <p:nvSpPr>
          <p:cNvPr id="3" name="Subtitle 2">
            <a:extLst>
              <a:ext uri="{FF2B5EF4-FFF2-40B4-BE49-F238E27FC236}">
                <a16:creationId xmlns:a16="http://schemas.microsoft.com/office/drawing/2014/main" id="{2F70EFD7-1A35-414B-9579-82D9296B813E}"/>
              </a:ext>
            </a:extLst>
          </p:cNvPr>
          <p:cNvSpPr>
            <a:spLocks noGrp="1"/>
          </p:cNvSpPr>
          <p:nvPr>
            <p:ph type="subTitle" idx="1"/>
          </p:nvPr>
        </p:nvSpPr>
        <p:spPr/>
        <p:txBody>
          <a:bodyPr/>
          <a:lstStyle/>
          <a:p>
            <a:r>
              <a:rPr lang="en-US" dirty="0"/>
              <a:t>Title II, Part A and Special Programs</a:t>
            </a:r>
          </a:p>
        </p:txBody>
      </p:sp>
      <p:sp>
        <p:nvSpPr>
          <p:cNvPr id="4" name="Title 4">
            <a:extLst>
              <a:ext uri="{FF2B5EF4-FFF2-40B4-BE49-F238E27FC236}">
                <a16:creationId xmlns:a16="http://schemas.microsoft.com/office/drawing/2014/main" id="{EEC2653B-09B9-2F4B-BFD1-78702681655A}"/>
              </a:ext>
            </a:extLst>
          </p:cNvPr>
          <p:cNvSpPr txBox="1">
            <a:spLocks/>
          </p:cNvSpPr>
          <p:nvPr/>
        </p:nvSpPr>
        <p:spPr>
          <a:xfrm>
            <a:off x="0" y="5822335"/>
            <a:ext cx="12192000" cy="5645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r>
              <a:rPr lang="en-US" sz="3200" b="1" dirty="0"/>
              <a:t>Office of Superintendent of Public Instruction</a:t>
            </a:r>
          </a:p>
        </p:txBody>
      </p:sp>
      <p:sp>
        <p:nvSpPr>
          <p:cNvPr id="5" name="Subtitle 5">
            <a:extLst>
              <a:ext uri="{FF2B5EF4-FFF2-40B4-BE49-F238E27FC236}">
                <a16:creationId xmlns:a16="http://schemas.microsoft.com/office/drawing/2014/main" id="{564D0AD3-C11C-FE46-A133-7DBA0BD9443F}"/>
              </a:ext>
            </a:extLst>
          </p:cNvPr>
          <p:cNvSpPr txBox="1">
            <a:spLocks/>
          </p:cNvSpPr>
          <p:nvPr/>
        </p:nvSpPr>
        <p:spPr>
          <a:xfrm>
            <a:off x="1524000" y="6426195"/>
            <a:ext cx="9144000" cy="4230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Chris Reykdal, State Superintendent</a:t>
            </a:r>
          </a:p>
        </p:txBody>
      </p:sp>
    </p:spTree>
    <p:extLst>
      <p:ext uri="{BB962C8B-B14F-4D97-AF65-F5344CB8AC3E}">
        <p14:creationId xmlns:p14="http://schemas.microsoft.com/office/powerpoint/2010/main" val="284180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11" name="Title 4"/>
          <p:cNvSpPr txBox="1">
            <a:spLocks/>
          </p:cNvSpPr>
          <p:nvPr/>
        </p:nvSpPr>
        <p:spPr>
          <a:xfrm>
            <a:off x="679939" y="178660"/>
            <a:ext cx="9144000" cy="7931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pPr algn="l"/>
            <a:r>
              <a:rPr lang="en-US" sz="4400" dirty="0"/>
              <a:t>Vision:</a:t>
            </a:r>
            <a:r>
              <a:rPr lang="en-US" sz="4400" b="1" dirty="0"/>
              <a:t> </a:t>
            </a:r>
          </a:p>
        </p:txBody>
      </p:sp>
      <p:sp>
        <p:nvSpPr>
          <p:cNvPr id="12" name="Subtitle 5"/>
          <p:cNvSpPr txBox="1">
            <a:spLocks/>
          </p:cNvSpPr>
          <p:nvPr/>
        </p:nvSpPr>
        <p:spPr>
          <a:xfrm>
            <a:off x="820611" y="983454"/>
            <a:ext cx="9144000" cy="11546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latin typeface="Segoe UI" panose="020B0502040204020203" pitchFamily="34" charset="0"/>
                <a:cs typeface="Segoe UI" panose="020B0502040204020203" pitchFamily="34" charset="0"/>
              </a:rPr>
              <a:t>All students prepared for post-secondary pathways, careers, and civic engagement.</a:t>
            </a:r>
          </a:p>
        </p:txBody>
      </p:sp>
      <p:sp>
        <p:nvSpPr>
          <p:cNvPr id="13" name="Title 4"/>
          <p:cNvSpPr txBox="1">
            <a:spLocks/>
          </p:cNvSpPr>
          <p:nvPr/>
        </p:nvSpPr>
        <p:spPr>
          <a:xfrm>
            <a:off x="679939" y="2015759"/>
            <a:ext cx="9144000" cy="7931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pPr algn="l"/>
            <a:r>
              <a:rPr lang="en-US" sz="4400" dirty="0"/>
              <a:t>Mission:</a:t>
            </a:r>
          </a:p>
        </p:txBody>
      </p:sp>
      <p:sp>
        <p:nvSpPr>
          <p:cNvPr id="14" name="Subtitle 5"/>
          <p:cNvSpPr txBox="1">
            <a:spLocks/>
          </p:cNvSpPr>
          <p:nvPr/>
        </p:nvSpPr>
        <p:spPr>
          <a:xfrm>
            <a:off x="820611" y="2838308"/>
            <a:ext cx="10445152" cy="20162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latin typeface="Segoe UI" panose="020B0502040204020203" pitchFamily="34" charset="0"/>
                <a:cs typeface="Segoe UI" panose="020B0502040204020203" pitchFamily="34" charset="0"/>
              </a:rPr>
              <a:t>Transform K–12 education to a system that is centered on closing opportunity gaps and is characterized by high expectations for all students and educators. We achieve this by developing equity-based policies and supports that empower educators, families, and communities.</a:t>
            </a:r>
            <a:endParaRPr lang="en-US" b="1" dirty="0">
              <a:latin typeface="Segoe UI" panose="020B0502040204020203" pitchFamily="34" charset="0"/>
              <a:cs typeface="Segoe UI" panose="020B0502040204020203" pitchFamily="34" charset="0"/>
            </a:endParaRPr>
          </a:p>
        </p:txBody>
      </p:sp>
      <p:sp>
        <p:nvSpPr>
          <p:cNvPr id="7" name="Title 4"/>
          <p:cNvSpPr>
            <a:spLocks noGrp="1"/>
          </p:cNvSpPr>
          <p:nvPr>
            <p:ph type="ctrTitle"/>
          </p:nvPr>
        </p:nvSpPr>
        <p:spPr>
          <a:xfrm>
            <a:off x="750960" y="4397237"/>
            <a:ext cx="9144000" cy="793140"/>
          </a:xfrm>
        </p:spPr>
        <p:txBody>
          <a:bodyPr>
            <a:normAutofit/>
          </a:bodyPr>
          <a:lstStyle/>
          <a:p>
            <a:pPr algn="l"/>
            <a:r>
              <a:rPr lang="en-US" sz="4400" b="0" dirty="0"/>
              <a:t>Values: </a:t>
            </a:r>
          </a:p>
        </p:txBody>
      </p:sp>
      <p:sp>
        <p:nvSpPr>
          <p:cNvPr id="9" name="Subtitle 5"/>
          <p:cNvSpPr>
            <a:spLocks noGrp="1"/>
          </p:cNvSpPr>
          <p:nvPr>
            <p:ph type="subTitle" idx="1"/>
          </p:nvPr>
        </p:nvSpPr>
        <p:spPr>
          <a:xfrm>
            <a:off x="891632" y="5148762"/>
            <a:ext cx="9144000" cy="2016252"/>
          </a:xfrm>
        </p:spPr>
        <p:txBody>
          <a:bodyPr/>
          <a:lstStyle/>
          <a:p>
            <a:pPr marL="342900" lvl="0" indent="-342900" algn="l">
              <a:spcBef>
                <a:spcPts val="0"/>
              </a:spcBef>
              <a:buFont typeface="Arial" panose="020B0604020202020204" pitchFamily="34" charset="0"/>
              <a:buChar char="•"/>
            </a:pPr>
            <a:r>
              <a:rPr lang="en-US" dirty="0"/>
              <a:t>Ensuring Equity</a:t>
            </a:r>
          </a:p>
          <a:p>
            <a:pPr marL="342900" lvl="0" indent="-342900" algn="l">
              <a:spcBef>
                <a:spcPts val="0"/>
              </a:spcBef>
              <a:buFont typeface="Arial" panose="020B0604020202020204" pitchFamily="34" charset="0"/>
              <a:buChar char="•"/>
            </a:pPr>
            <a:r>
              <a:rPr lang="en-US" dirty="0"/>
              <a:t>Collaboration and Service</a:t>
            </a:r>
          </a:p>
          <a:p>
            <a:pPr marL="342900" lvl="0" indent="-342900" algn="l">
              <a:spcBef>
                <a:spcPts val="0"/>
              </a:spcBef>
              <a:buFont typeface="Arial" panose="020B0604020202020204" pitchFamily="34" charset="0"/>
              <a:buChar char="•"/>
            </a:pPr>
            <a:r>
              <a:rPr lang="en-US" dirty="0"/>
              <a:t>Achieving Excellence through Continuous Improvement</a:t>
            </a:r>
          </a:p>
          <a:p>
            <a:pPr marL="342900" lvl="0" indent="-342900" algn="l">
              <a:spcBef>
                <a:spcPts val="0"/>
              </a:spcBef>
              <a:buFont typeface="Arial" panose="020B0604020202020204" pitchFamily="34" charset="0"/>
              <a:buChar char="•"/>
            </a:pPr>
            <a:r>
              <a:rPr lang="en-US" dirty="0"/>
              <a:t>Focus on the Whole Child</a:t>
            </a:r>
          </a:p>
        </p:txBody>
      </p:sp>
    </p:spTree>
    <p:extLst>
      <p:ext uri="{BB962C8B-B14F-4D97-AF65-F5344CB8AC3E}">
        <p14:creationId xmlns:p14="http://schemas.microsoft.com/office/powerpoint/2010/main" val="346615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90467"/>
            <a:ext cx="10515600" cy="1325563"/>
          </a:xfrm>
        </p:spPr>
        <p:txBody>
          <a:bodyPr/>
          <a:lstStyle/>
          <a:p>
            <a:r>
              <a:rPr lang="en-US" dirty="0"/>
              <a:t>ESSA Plan – Additional measure to consider</a:t>
            </a:r>
          </a:p>
        </p:txBody>
      </p:sp>
      <p:sp>
        <p:nvSpPr>
          <p:cNvPr id="10" name="Content Placeholder 9"/>
          <p:cNvSpPr>
            <a:spLocks noGrp="1"/>
          </p:cNvSpPr>
          <p:nvPr>
            <p:ph idx="1"/>
          </p:nvPr>
        </p:nvSpPr>
        <p:spPr>
          <a:xfrm>
            <a:off x="838200" y="1606379"/>
            <a:ext cx="10515600" cy="4555524"/>
          </a:xfrm>
        </p:spPr>
        <p:txBody>
          <a:bodyPr>
            <a:normAutofit fontScale="92500" lnSpcReduction="20000"/>
          </a:bodyPr>
          <a:lstStyle/>
          <a:p>
            <a:pPr marL="0" indent="0">
              <a:buNone/>
            </a:pPr>
            <a:r>
              <a:rPr lang="en-US" sz="3500" dirty="0"/>
              <a:t>Washington State Improvement Framework</a:t>
            </a:r>
          </a:p>
          <a:p>
            <a:pPr marL="0" indent="0">
              <a:buNone/>
            </a:pPr>
            <a:endParaRPr lang="en-US" sz="1700" dirty="0"/>
          </a:p>
          <a:p>
            <a:pPr marL="0" indent="0">
              <a:buNone/>
            </a:pPr>
            <a:r>
              <a:rPr lang="en-US" dirty="0"/>
              <a:t>“Stakeholders expressed interest in considering the use of several measures for school accountability: disproportionate discipline, teacher assignment and equity and a school climate and engagement survey.”</a:t>
            </a:r>
          </a:p>
          <a:p>
            <a:pPr marL="0" indent="0">
              <a:buNone/>
            </a:pPr>
            <a:endParaRPr lang="en-US" sz="1700" dirty="0"/>
          </a:p>
          <a:p>
            <a:pPr marL="0" indent="0">
              <a:buNone/>
            </a:pPr>
            <a:r>
              <a:rPr lang="en-US" dirty="0"/>
              <a:t>“OSPI, the Washington State Board of Education (SBE) and stakeholder groups will evaluate those measures for suitability for future inclusion in state accountability, including data quality, validity, and research demonstrating their association with student achievement.”</a:t>
            </a:r>
          </a:p>
          <a:p>
            <a:pPr marL="0" indent="0">
              <a:buNone/>
            </a:pPr>
            <a:endParaRPr lang="en-US" dirty="0"/>
          </a:p>
          <a:p>
            <a:pPr marL="0" indent="0">
              <a:buNone/>
            </a:pPr>
            <a:r>
              <a:rPr lang="en-US" sz="1900" dirty="0"/>
              <a:t>Source: Washington’s ESSA Consolidated Plan, p. 39</a:t>
            </a:r>
          </a:p>
          <a:p>
            <a:pPr marL="0" indent="0">
              <a:buNone/>
            </a:pPr>
            <a:r>
              <a:rPr lang="en-US" sz="1900" dirty="0">
                <a:hlinkClick r:id="rId2"/>
              </a:rPr>
              <a:t>https://www.k12.wa.us/sites/default/files/public/esea/essa/pubdocs/essaconsolidatedplan-final.pdf</a:t>
            </a:r>
            <a:r>
              <a:rPr lang="en-US" sz="1900" dirty="0"/>
              <a:t> </a:t>
            </a:r>
          </a:p>
        </p:txBody>
      </p:sp>
    </p:spTree>
    <p:extLst>
      <p:ext uri="{BB962C8B-B14F-4D97-AF65-F5344CB8AC3E}">
        <p14:creationId xmlns:p14="http://schemas.microsoft.com/office/powerpoint/2010/main" val="3078552220"/>
      </p:ext>
    </p:extLst>
  </p:cSld>
  <p:clrMapOvr>
    <a:masterClrMapping/>
  </p:clrMapOvr>
</p:sld>
</file>

<file path=ppt/theme/theme1.xml><?xml version="1.0" encoding="utf-8"?>
<a:theme xmlns:a="http://schemas.openxmlformats.org/drawingml/2006/main" name="Office Theme">
  <a:themeElements>
    <a:clrScheme name="Custom 1">
      <a:dk1>
        <a:srgbClr val="244A5F"/>
      </a:dk1>
      <a:lt1>
        <a:srgbClr val="06997E"/>
      </a:lt1>
      <a:dk2>
        <a:srgbClr val="3C85C6"/>
      </a:dk2>
      <a:lt2>
        <a:srgbClr val="FFFFFF"/>
      </a:lt2>
      <a:accent1>
        <a:srgbClr val="848382"/>
      </a:accent1>
      <a:accent2>
        <a:srgbClr val="49473B"/>
      </a:accent2>
      <a:accent3>
        <a:srgbClr val="F2C660"/>
      </a:accent3>
      <a:accent4>
        <a:srgbClr val="EF4759"/>
      </a:accent4>
      <a:accent5>
        <a:srgbClr val="FFFFFF"/>
      </a:accent5>
      <a:accent6>
        <a:srgbClr val="FFFFFF"/>
      </a:accent6>
      <a:hlink>
        <a:srgbClr val="3C85C6"/>
      </a:hlink>
      <a:folHlink>
        <a:srgbClr val="F2C6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CED3FD10225D4BBE24F1C78FEF9D47" ma:contentTypeVersion="13" ma:contentTypeDescription="Create a new document." ma:contentTypeScope="" ma:versionID="dd6bcf14bb199e1102307e0b1507549f">
  <xsd:schema xmlns:xsd="http://www.w3.org/2001/XMLSchema" xmlns:xs="http://www.w3.org/2001/XMLSchema" xmlns:p="http://schemas.microsoft.com/office/2006/metadata/properties" xmlns:ns3="1f08994c-894f-43a4-84d0-adfe8a3bdaaf" xmlns:ns4="92381a25-5522-40a5-bc55-9506424236b5" targetNamespace="http://schemas.microsoft.com/office/2006/metadata/properties" ma:root="true" ma:fieldsID="f9eb4d521cec541a74a109a9d595ac1b" ns3:_="" ns4:_="">
    <xsd:import namespace="1f08994c-894f-43a4-84d0-adfe8a3bdaaf"/>
    <xsd:import namespace="92381a25-5522-40a5-bc55-9506424236b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8994c-894f-43a4-84d0-adfe8a3bdaa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381a25-5522-40a5-bc55-9506424236b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F67784-D90B-4416-9BE5-C88ECF5059A2}">
  <ds:schemaRefs>
    <ds:schemaRef ds:uri="http://purl.org/dc/terms/"/>
    <ds:schemaRef ds:uri="http://schemas.microsoft.com/office/2006/documentManagement/types"/>
    <ds:schemaRef ds:uri="http://purl.org/dc/dcmitype/"/>
    <ds:schemaRef ds:uri="1f08994c-894f-43a4-84d0-adfe8a3bdaaf"/>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92381a25-5522-40a5-bc55-9506424236b5"/>
    <ds:schemaRef ds:uri="http://www.w3.org/XML/1998/namespace"/>
  </ds:schemaRefs>
</ds:datastoreItem>
</file>

<file path=customXml/itemProps2.xml><?xml version="1.0" encoding="utf-8"?>
<ds:datastoreItem xmlns:ds="http://schemas.openxmlformats.org/officeDocument/2006/customXml" ds:itemID="{B8FAF5BE-BFF8-4164-8126-DCF9949A1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8994c-894f-43a4-84d0-adfe8a3bdaaf"/>
    <ds:schemaRef ds:uri="92381a25-5522-40a5-bc55-9506424236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8C3029-1FA2-4406-860F-06D2059660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2205</TotalTime>
  <Words>196</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Palatino Linotype</vt:lpstr>
      <vt:lpstr>Segoe UI</vt:lpstr>
      <vt:lpstr>Segoe UI Historic</vt:lpstr>
      <vt:lpstr>Segoe UI Light</vt:lpstr>
      <vt:lpstr>Office Theme</vt:lpstr>
      <vt:lpstr>ESSP Plan Measures</vt:lpstr>
      <vt:lpstr>Values: </vt:lpstr>
      <vt:lpstr>ESSA Plan – Additional measure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OSPI Communications</dc:creator>
  <cp:lastModifiedBy>Cindy Jouper</cp:lastModifiedBy>
  <cp:revision>53</cp:revision>
  <dcterms:created xsi:type="dcterms:W3CDTF">2018-07-25T20:53:30Z</dcterms:created>
  <dcterms:modified xsi:type="dcterms:W3CDTF">2020-02-26T17:42:03Z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0x0101001ECED3FD10225D4BBE24F1C78FEF9D47</vt:lpwstr>
  </property>
</Properties>
</file>