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0" r:id="rId2"/>
    <p:sldMasterId id="2147483672" r:id="rId3"/>
    <p:sldMasterId id="2147483686" r:id="rId4"/>
  </p:sldMasterIdLst>
  <p:notesMasterIdLst>
    <p:notesMasterId r:id="rId28"/>
  </p:notesMasterIdLst>
  <p:handoutMasterIdLst>
    <p:handoutMasterId r:id="rId29"/>
  </p:handoutMasterIdLst>
  <p:sldIdLst>
    <p:sldId id="529" r:id="rId5"/>
    <p:sldId id="560" r:id="rId6"/>
    <p:sldId id="556" r:id="rId7"/>
    <p:sldId id="553" r:id="rId8"/>
    <p:sldId id="561" r:id="rId9"/>
    <p:sldId id="557" r:id="rId10"/>
    <p:sldId id="532" r:id="rId11"/>
    <p:sldId id="562" r:id="rId12"/>
    <p:sldId id="566" r:id="rId13"/>
    <p:sldId id="564" r:id="rId14"/>
    <p:sldId id="565" r:id="rId15"/>
    <p:sldId id="544" r:id="rId16"/>
    <p:sldId id="545" r:id="rId17"/>
    <p:sldId id="547" r:id="rId18"/>
    <p:sldId id="549" r:id="rId19"/>
    <p:sldId id="551" r:id="rId20"/>
    <p:sldId id="537" r:id="rId21"/>
    <p:sldId id="548" r:id="rId22"/>
    <p:sldId id="455" r:id="rId23"/>
    <p:sldId id="568" r:id="rId24"/>
    <p:sldId id="569" r:id="rId25"/>
    <p:sldId id="559" r:id="rId26"/>
    <p:sldId id="567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F56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84884" autoAdjust="0"/>
  </p:normalViewPr>
  <p:slideViewPr>
    <p:cSldViewPr snapToGrid="0">
      <p:cViewPr varScale="1">
        <p:scale>
          <a:sx n="98" d="100"/>
          <a:sy n="98" d="100"/>
        </p:scale>
        <p:origin x="51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14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159" cy="3512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33" y="1"/>
            <a:ext cx="4028159" cy="351239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0FEF3AB-1C03-4AE7-8A53-4A71AB94D41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162"/>
            <a:ext cx="4028159" cy="3512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33" y="6659162"/>
            <a:ext cx="4028159" cy="351239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9F97EB2-02C2-4BD9-ABF5-D721C9A2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5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351737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1737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22D79F48-C4C4-48BB-A252-236ECA758312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5"/>
            <a:ext cx="4028440" cy="351736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15C0FEDA-4BC6-4480-BE48-29E2E7460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1E3-71E9-4C9D-979A-5070055758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6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1E3-71E9-4C9D-979A-5070055758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05F6-E627-42AA-A2DD-49582813F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1E3-71E9-4C9D-979A-5070055758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98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3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multiple measures approach: using multiple outcomes and indicators</a:t>
            </a:r>
          </a:p>
          <a:p>
            <a:r>
              <a:rPr lang="en-US" dirty="0"/>
              <a:t>Tools for continuous school improvement: use data to self-assess progress</a:t>
            </a:r>
          </a:p>
          <a:p>
            <a:r>
              <a:rPr lang="en-US" dirty="0"/>
              <a:t>Identifying and closing gaps</a:t>
            </a:r>
          </a:p>
          <a:p>
            <a:r>
              <a:rPr lang="en-US" dirty="0"/>
              <a:t>Acknowledging progress: identification of schools with exemplary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7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multiple measures approach: using multiple outcomes and indicators</a:t>
            </a:r>
          </a:p>
          <a:p>
            <a:r>
              <a:rPr lang="en-US" dirty="0"/>
              <a:t>Tools for continuous school improvement: use data to self-assess progress</a:t>
            </a:r>
          </a:p>
          <a:p>
            <a:r>
              <a:rPr lang="en-US" dirty="0"/>
              <a:t>Identifying and closing gaps</a:t>
            </a:r>
          </a:p>
          <a:p>
            <a:r>
              <a:rPr lang="en-US" dirty="0"/>
              <a:t>Acknowledging progress: identification of schools with exemplary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7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6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5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6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FEDA-4BC6-4480-BE48-29E2E74605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2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14" y="5621352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 smtClean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 smtClean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8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7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3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0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6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0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5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8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5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4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93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3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9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16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5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52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7829550" cy="5219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90078" y="168378"/>
            <a:ext cx="7389542" cy="2862322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  <a:endParaRPr lang="en-US" sz="3600" dirty="0">
              <a:solidFill>
                <a:schemeClr val="bg2"/>
              </a:solidFill>
              <a:effectLst>
                <a:glow rad="254000">
                  <a:schemeClr val="bg1"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453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00231" y="0"/>
            <a:ext cx="64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61628"/>
            <a:ext cx="1312025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3643031" y="5545385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5" y="5545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0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7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 smtClean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 smtClean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7829550" cy="5219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90078" y="168378"/>
            <a:ext cx="7389542" cy="2862322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prstClr val="white">
                      <a:alpha val="3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This photo is a placeholder. Click on the photo to add you own picture. Make sure your image does not overlap the banner and logo at the bottom.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prstClr val="white">
                    <a:alpha val="3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00231" y="0"/>
            <a:ext cx="64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 smtClean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61628"/>
            <a:ext cx="1312025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D5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643031" y="5545385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5" y="5545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5966468"/>
            <a:ext cx="2472271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1680" y="561484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97280" y="554960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DC14-37C6-470D-B0E6-0866F13C2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5966468"/>
            <a:ext cx="2472271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1680" y="561484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97280" y="554960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5966468"/>
            <a:ext cx="2472271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1680" y="561484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97280" y="554960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7.jpg@01D2E918.AFE89D3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ESSA Accountability Systems Workgroup / Technical Advisory Committee Update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07495"/>
            <a:ext cx="10058400" cy="7630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State board of education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Special meeting - JUNE 20,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646670" cy="1450757"/>
          </a:xfrm>
        </p:spPr>
        <p:txBody>
          <a:bodyPr/>
          <a:lstStyle/>
          <a:p>
            <a:r>
              <a:rPr lang="en-US" dirty="0" smtClean="0"/>
              <a:t>Combined Multiple Measures &amp; Lowest performing 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3473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Combine Weighted to Priority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3682537" cy="37535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a threshold of Combined Multiple Measures to include the lowest performing 5%; these would the Comprehensive Support Schools.</a:t>
            </a:r>
          </a:p>
          <a:p>
            <a:r>
              <a:rPr lang="en-US" dirty="0" smtClean="0"/>
              <a:t>The same threshold would be used for subgroup identification for Targeted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1 to 10 sca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43" y="467740"/>
            <a:ext cx="989709" cy="5244438"/>
          </a:xfrm>
          <a:prstGeom prst="rect">
            <a:avLst/>
          </a:prstGeom>
        </p:spPr>
      </p:pic>
      <p:cxnSp>
        <p:nvCxnSpPr>
          <p:cNvPr id="8" name="Straight Connector 7" descr="&quot;&quot;"/>
          <p:cNvCxnSpPr/>
          <p:nvPr/>
        </p:nvCxnSpPr>
        <p:spPr>
          <a:xfrm flipV="1">
            <a:off x="10086164" y="4357688"/>
            <a:ext cx="1771650" cy="142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ight Brace 8" descr="&quot;&quot;"/>
          <p:cNvSpPr/>
          <p:nvPr/>
        </p:nvSpPr>
        <p:spPr>
          <a:xfrm rot="10800000">
            <a:off x="9881920" y="4484864"/>
            <a:ext cx="518159" cy="1114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 descr="&quot;&quot;"/>
          <p:cNvSpPr/>
          <p:nvPr/>
        </p:nvSpPr>
        <p:spPr>
          <a:xfrm flipV="1">
            <a:off x="6333064" y="4986194"/>
            <a:ext cx="16392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27108" y="4697671"/>
            <a:ext cx="1407446" cy="68881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ID’ed</a:t>
            </a:r>
            <a:r>
              <a:rPr lang="en-US" dirty="0" smtClean="0"/>
              <a:t> for Comprehensive Support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4" name="Object 13" descr="combine weighted to priorit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98543"/>
              </p:ext>
            </p:extLst>
          </p:nvPr>
        </p:nvGraphicFramePr>
        <p:xfrm>
          <a:off x="779318" y="2156005"/>
          <a:ext cx="4549152" cy="355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Worksheet" r:id="rId4" imgW="9686991" imgH="7572375" progId="Excel.Sheet.12">
                  <p:embed/>
                </p:oleObj>
              </mc:Choice>
              <mc:Fallback>
                <p:oleObj name="Worksheet" r:id="rId4" imgW="9686991" imgH="7572375" progId="Excel.Sheet.12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318" y="2156005"/>
                        <a:ext cx="4549152" cy="355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5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sample showing subgroups identified for targeted suppo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566470"/>
              </p:ext>
            </p:extLst>
          </p:nvPr>
        </p:nvGraphicFramePr>
        <p:xfrm>
          <a:off x="1482264" y="1851379"/>
          <a:ext cx="10303339" cy="339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Worksheet" r:id="rId3" imgW="23002875" imgH="7572375" progId="Excel.Sheet.12">
                  <p:embed/>
                </p:oleObj>
              </mc:Choice>
              <mc:Fallback>
                <p:oleObj name="Worksheet" r:id="rId3" imgW="23002875" imgH="757237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2264" y="1851379"/>
                        <a:ext cx="10303339" cy="339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60319"/>
            <a:ext cx="9979378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Use Comprehensive Threshold to Identify Subgroups for Targeted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137241"/>
            <a:ext cx="1312025" cy="36143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1 to 10 sca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70" y="607076"/>
            <a:ext cx="989709" cy="5244438"/>
          </a:xfrm>
          <a:prstGeom prst="rect">
            <a:avLst/>
          </a:prstGeom>
        </p:spPr>
      </p:pic>
      <p:cxnSp>
        <p:nvCxnSpPr>
          <p:cNvPr id="8" name="Straight Connector 7" descr="threshold line"/>
          <p:cNvCxnSpPr/>
          <p:nvPr/>
        </p:nvCxnSpPr>
        <p:spPr>
          <a:xfrm>
            <a:off x="78063" y="4412239"/>
            <a:ext cx="10804426" cy="94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ight Brace 8" descr="&quot;&quot;"/>
          <p:cNvSpPr/>
          <p:nvPr/>
        </p:nvSpPr>
        <p:spPr>
          <a:xfrm>
            <a:off x="1121743" y="4461773"/>
            <a:ext cx="518159" cy="1114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45766" y="5340038"/>
            <a:ext cx="2992368" cy="32789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Threshold For</a:t>
            </a:r>
            <a:r>
              <a:rPr lang="en-US" sz="1800" dirty="0"/>
              <a:t> </a:t>
            </a:r>
            <a:r>
              <a:rPr lang="en-US" sz="1800" dirty="0" smtClean="0"/>
              <a:t>Comp Support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0" y="90161"/>
            <a:ext cx="4937760" cy="347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Combined Multiple Measure</a:t>
            </a:r>
            <a:endParaRPr lang="en-US" dirty="0"/>
          </a:p>
        </p:txBody>
      </p:sp>
      <p:sp>
        <p:nvSpPr>
          <p:cNvPr id="36" name="Oval 35" descr="circle indicating targeted subgroup"/>
          <p:cNvSpPr/>
          <p:nvPr/>
        </p:nvSpPr>
        <p:spPr>
          <a:xfrm>
            <a:off x="4073030" y="4234100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sz="half" idx="1"/>
          </p:nvPr>
        </p:nvSpPr>
        <p:spPr>
          <a:xfrm>
            <a:off x="4688277" y="5257071"/>
            <a:ext cx="6524206" cy="37557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Identified for Targeted Support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Oval 46" descr="circle indicating targeted subgroup"/>
          <p:cNvSpPr/>
          <p:nvPr/>
        </p:nvSpPr>
        <p:spPr>
          <a:xfrm>
            <a:off x="4937760" y="4877461"/>
            <a:ext cx="657012" cy="346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 descr="circle indicating targeted subgroup"/>
          <p:cNvSpPr/>
          <p:nvPr/>
        </p:nvSpPr>
        <p:spPr>
          <a:xfrm>
            <a:off x="6633933" y="4230668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 descr="circle indicating targeted subgroup"/>
          <p:cNvSpPr/>
          <p:nvPr/>
        </p:nvSpPr>
        <p:spPr>
          <a:xfrm>
            <a:off x="7496424" y="4222041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build="p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-588739"/>
            <a:ext cx="11707724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 Dashboard Mockup</a:t>
            </a:r>
            <a:endParaRPr lang="en-US" dirty="0"/>
          </a:p>
        </p:txBody>
      </p:sp>
      <p:pic>
        <p:nvPicPr>
          <p:cNvPr id="19458" name="Picture 1" descr="image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2"/>
          <a:stretch/>
        </p:blipFill>
        <p:spPr bwMode="auto">
          <a:xfrm>
            <a:off x="2123876" y="862018"/>
            <a:ext cx="7989402" cy="569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5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-588739"/>
            <a:ext cx="11707724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 Dashboard Mockup</a:t>
            </a:r>
            <a:endParaRPr lang="en-US" dirty="0"/>
          </a:p>
        </p:txBody>
      </p:sp>
      <p:pic>
        <p:nvPicPr>
          <p:cNvPr id="20483" name="Picture 2" descr="image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/>
          <a:stretch/>
        </p:blipFill>
        <p:spPr bwMode="auto">
          <a:xfrm>
            <a:off x="2470502" y="971550"/>
            <a:ext cx="7296150" cy="51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-588739"/>
            <a:ext cx="11707724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 Dashboard Mockup</a:t>
            </a:r>
            <a:endParaRPr lang="en-US" dirty="0"/>
          </a:p>
        </p:txBody>
      </p:sp>
      <p:pic>
        <p:nvPicPr>
          <p:cNvPr id="22531" name="Picture 4" descr="cid:image007.jpg@01D2E918.AFE89D30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/>
          <a:stretch/>
        </p:blipFill>
        <p:spPr bwMode="auto">
          <a:xfrm>
            <a:off x="2584802" y="862018"/>
            <a:ext cx="7067550" cy="475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Extended Graduation Rate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ASW Recommended to Include 5, 6, and 7 year grad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of 2015: 4-year rate and increase from 4- to 5- year graduation rate</a:t>
            </a:r>
            <a:br>
              <a:rPr lang="en-US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990600"/>
            <a:ext cx="652271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533400" y="304459"/>
            <a:ext cx="1165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 of 2015: 4-year rate and increase from 4- to 5- year graduation rate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1706879"/>
            <a:ext cx="2062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chools </a:t>
            </a:r>
            <a:r>
              <a:rPr lang="en-US" dirty="0"/>
              <a:t>that start with lower 4-year rates see much larger increases from 4 to 5 </a:t>
            </a:r>
            <a:r>
              <a:rPr lang="en-US" dirty="0" smtClean="0"/>
              <a:t>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1702" y="96373"/>
            <a:ext cx="11558586" cy="1450751"/>
          </a:xfrm>
        </p:spPr>
        <p:txBody>
          <a:bodyPr>
            <a:normAutofit/>
          </a:bodyPr>
          <a:lstStyle/>
          <a:p>
            <a:r>
              <a:rPr lang="en-US" dirty="0" smtClean="0"/>
              <a:t>Extended Grad Rate Options – Score Boost based on Increase from 4-year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032762" y="5341647"/>
            <a:ext cx="1854203" cy="28062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/>
              <a:t>3/10/2016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2066" y="2008361"/>
            <a:ext cx="1569720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5B4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Year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Grad Rate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8606" y="2018269"/>
            <a:ext cx="1675352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b="1" dirty="0" smtClean="0">
                <a:solidFill>
                  <a:srgbClr val="5D5B4E">
                    <a:lumMod val="50000"/>
                  </a:srgbClr>
                </a:solidFill>
              </a:rPr>
              <a:t>5 </a:t>
            </a: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Year </a:t>
            </a:r>
          </a:p>
          <a:p>
            <a:pPr lvl="0" algn="ctr" defTabSz="457200">
              <a:defRPr/>
            </a:pP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Grad Rate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32016" y="2010551"/>
            <a:ext cx="1790432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b="1" dirty="0" smtClean="0">
                <a:solidFill>
                  <a:srgbClr val="5D5B4E">
                    <a:lumMod val="50000"/>
                  </a:srgbClr>
                </a:solidFill>
              </a:rPr>
              <a:t>6 </a:t>
            </a: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Year </a:t>
            </a:r>
          </a:p>
          <a:p>
            <a:pPr lvl="0" algn="ctr" defTabSz="457200">
              <a:defRPr/>
            </a:pP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Grad Rate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93478" y="2010551"/>
            <a:ext cx="1703986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2000" b="1" dirty="0" smtClean="0">
                <a:solidFill>
                  <a:srgbClr val="5D5B4E">
                    <a:lumMod val="50000"/>
                  </a:srgbClr>
                </a:solidFill>
              </a:rPr>
              <a:t>7 </a:t>
            </a: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Year </a:t>
            </a:r>
          </a:p>
          <a:p>
            <a:pPr lvl="0" algn="ctr" defTabSz="457200">
              <a:defRPr/>
            </a:pPr>
            <a:r>
              <a:rPr lang="en-US" sz="2000" b="1" dirty="0">
                <a:solidFill>
                  <a:srgbClr val="5D5B4E">
                    <a:lumMod val="50000"/>
                  </a:srgbClr>
                </a:solidFill>
              </a:rPr>
              <a:t>Grad 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706" y="3681321"/>
            <a:ext cx="148082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50%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9138" y="3681321"/>
            <a:ext cx="148082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65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5B4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6648" y="3681494"/>
            <a:ext cx="148082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55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5B4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0988" y="3681321"/>
            <a:ext cx="148082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70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5B4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4981" y="4420909"/>
            <a:ext cx="636270" cy="351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1786" y="4699404"/>
            <a:ext cx="7730852" cy="12797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dirty="0" smtClean="0">
                <a:solidFill>
                  <a:srgbClr val="5D5B4E">
                    <a:lumMod val="50000"/>
                  </a:srgbClr>
                </a:solidFill>
              </a:rPr>
              <a:t>Base score would be based on the </a:t>
            </a:r>
            <a:r>
              <a:rPr lang="en-US" dirty="0">
                <a:solidFill>
                  <a:srgbClr val="5D5B4E">
                    <a:lumMod val="50000"/>
                  </a:srgbClr>
                </a:solidFill>
              </a:rPr>
              <a:t>4-Year </a:t>
            </a:r>
            <a:r>
              <a:rPr lang="en-US" dirty="0" smtClean="0">
                <a:solidFill>
                  <a:srgbClr val="5D5B4E">
                    <a:lumMod val="50000"/>
                  </a:srgbClr>
                </a:solidFill>
              </a:rPr>
              <a:t>Grad Rate.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Look at percentages of students who are graduating in extended timeframe (5</a:t>
            </a:r>
            <a:r>
              <a:rPr lang="en-US" baseline="3000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th</a:t>
            </a:r>
            <a:r>
              <a:rPr lang="en-US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, 6</a:t>
            </a:r>
            <a:r>
              <a:rPr lang="en-US" baseline="3000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th</a:t>
            </a:r>
            <a:r>
              <a:rPr lang="en-US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, or 7</a:t>
            </a:r>
            <a:r>
              <a:rPr lang="en-US" baseline="30000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th</a:t>
            </a:r>
            <a:r>
              <a:rPr lang="en-US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 year).  </a:t>
            </a:r>
            <a:r>
              <a:rPr lang="en-US" dirty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S</a:t>
            </a:r>
            <a:r>
              <a:rPr lang="en-US" dirty="0" smtClean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chools that are graduating the most students (high end of the distribution) would be awarded 1 or 2 points, to be added to base score.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B4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rved Right Arrow 24" descr="curved arrow indicating growth "/>
          <p:cNvSpPr/>
          <p:nvPr/>
        </p:nvSpPr>
        <p:spPr>
          <a:xfrm rot="10490510">
            <a:off x="10992798" y="3796289"/>
            <a:ext cx="299716" cy="788275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437680" y="2902733"/>
            <a:ext cx="636270" cy="351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D5B4E">
                    <a:lumMod val="50000"/>
                  </a:srgbClr>
                </a:solidFill>
                <a:latin typeface="Calibri" panose="020F0502020204030204"/>
              </a:rPr>
              <a:t>5</a:t>
            </a:r>
            <a:endParaRPr lang="en-US" dirty="0" smtClean="0">
              <a:solidFill>
                <a:srgbClr val="5D5B4E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Curved Up Arrow 1" descr="&quot;&quot;"/>
          <p:cNvSpPr/>
          <p:nvPr/>
        </p:nvSpPr>
        <p:spPr>
          <a:xfrm>
            <a:off x="1767840" y="4325581"/>
            <a:ext cx="1264922" cy="446392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 descr="&quot;&quot;"/>
          <p:cNvSpPr/>
          <p:nvPr/>
        </p:nvSpPr>
        <p:spPr>
          <a:xfrm>
            <a:off x="4089263" y="4315846"/>
            <a:ext cx="985657" cy="456127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 descr="&quot;&quot;"/>
          <p:cNvSpPr/>
          <p:nvPr/>
        </p:nvSpPr>
        <p:spPr>
          <a:xfrm>
            <a:off x="6379958" y="4315846"/>
            <a:ext cx="1345656" cy="383558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Object 22" descr="1 to 10 sca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275384"/>
              </p:ext>
            </p:extLst>
          </p:nvPr>
        </p:nvGraphicFramePr>
        <p:xfrm>
          <a:off x="9870716" y="1332633"/>
          <a:ext cx="1087254" cy="434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Worksheet" r:id="rId4" imgW="1895665" imgH="7572375" progId="Excel.Sheet.12">
                  <p:embed/>
                </p:oleObj>
              </mc:Choice>
              <mc:Fallback>
                <p:oleObj name="Worksheet" r:id="rId4" imgW="1895665" imgH="7572375" progId="Excel.Sheet.12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0716" y="1332633"/>
                        <a:ext cx="1087254" cy="434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0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English Learner Proficiency Progress Measure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6760" y="286602"/>
            <a:ext cx="10811828" cy="1442185"/>
          </a:xfrm>
        </p:spPr>
        <p:txBody>
          <a:bodyPr>
            <a:normAutofit/>
          </a:bodyPr>
          <a:lstStyle/>
          <a:p>
            <a:r>
              <a:rPr lang="en-US" dirty="0" smtClean="0"/>
              <a:t>English Learner Progress Measure - Considerations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362" y="1843088"/>
            <a:ext cx="10944225" cy="37719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EL Progress is included in comprehensive support framework (along with proficiency, growth, grad, and SQSS)</a:t>
            </a:r>
          </a:p>
          <a:p>
            <a:pPr lvl="0"/>
            <a:r>
              <a:rPr lang="en-US" sz="3200" u="sng" dirty="0" smtClean="0"/>
              <a:t>Consideration</a:t>
            </a:r>
            <a:r>
              <a:rPr lang="en-US" sz="3200" dirty="0" smtClean="0"/>
              <a:t>:  </a:t>
            </a:r>
            <a:r>
              <a:rPr lang="en-US" sz="3200" b="1" dirty="0" smtClean="0"/>
              <a:t>Use the EL indicator </a:t>
            </a:r>
            <a:r>
              <a:rPr lang="en-US" sz="3200" b="1" i="1" dirty="0" smtClean="0"/>
              <a:t>as a stand alone measure </a:t>
            </a:r>
            <a:r>
              <a:rPr lang="en-US" sz="3200" b="1" dirty="0" smtClean="0"/>
              <a:t>to identify low-performing schools for targeted support</a:t>
            </a:r>
            <a:r>
              <a:rPr lang="en-US" sz="3200" dirty="0" smtClean="0"/>
              <a:t>.  This would be a separate category of targeted support, in addition to consistently underperforming subgroups (in combined multiple measures).</a:t>
            </a:r>
          </a:p>
        </p:txBody>
      </p:sp>
    </p:spTree>
    <p:extLst>
      <p:ext uri="{BB962C8B-B14F-4D97-AF65-F5344CB8AC3E}">
        <p14:creationId xmlns:p14="http://schemas.microsoft.com/office/powerpoint/2010/main" val="42100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79" y="1737359"/>
            <a:ext cx="101152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School Quality or Student Success measures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Comprehensive Support:  Identifying the lowest-performing 5 percent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Targeted Support:  Consistently underperforming subgroups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Integrating the English Learner Measure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Extended graduation rates (5, 6, 7 year graduation rates)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 Long-Term Goals</a:t>
            </a:r>
          </a:p>
        </p:txBody>
      </p:sp>
    </p:spTree>
    <p:extLst>
      <p:ext uri="{BB962C8B-B14F-4D97-AF65-F5344CB8AC3E}">
        <p14:creationId xmlns:p14="http://schemas.microsoft.com/office/powerpoint/2010/main" val="317318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-108512"/>
            <a:ext cx="12011378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 Include in Comp </a:t>
            </a:r>
            <a:r>
              <a:rPr lang="en-US" dirty="0" err="1" smtClean="0"/>
              <a:t>Calc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Object 5" descr="multiple measures included in comp cal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16571"/>
              </p:ext>
            </p:extLst>
          </p:nvPr>
        </p:nvGraphicFramePr>
        <p:xfrm>
          <a:off x="2460074" y="632178"/>
          <a:ext cx="6789712" cy="53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Worksheet" r:id="rId4" imgW="9686991" imgH="7572375" progId="Excel.Sheet.12">
                  <p:embed/>
                </p:oleObj>
              </mc:Choice>
              <mc:Fallback>
                <p:oleObj name="Worksheet" r:id="rId4" imgW="9686991" imgH="7572375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0074" y="632178"/>
                        <a:ext cx="6789712" cy="53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descr="ELP Progress"/>
          <p:cNvSpPr/>
          <p:nvPr/>
        </p:nvSpPr>
        <p:spPr>
          <a:xfrm>
            <a:off x="6047509" y="616865"/>
            <a:ext cx="1472177" cy="5461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-108512"/>
            <a:ext cx="12011378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 ID Bottom 5% for Targeted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13" descr="Shows level 1 on ELP Progress"/>
          <p:cNvSpPr/>
          <p:nvPr/>
        </p:nvSpPr>
        <p:spPr>
          <a:xfrm>
            <a:off x="936973" y="1524000"/>
            <a:ext cx="10430933" cy="37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803055" y="6111211"/>
            <a:ext cx="5313679" cy="5567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Identified for Targeted Support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 descr="Multiple measures ID bottom 5% for targete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90050"/>
              </p:ext>
            </p:extLst>
          </p:nvPr>
        </p:nvGraphicFramePr>
        <p:xfrm>
          <a:off x="2545773" y="609115"/>
          <a:ext cx="6805922" cy="532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Worksheet" r:id="rId3" imgW="9686991" imgH="7572375" progId="Excel.Sheet.12">
                  <p:embed/>
                </p:oleObj>
              </mc:Choice>
              <mc:Fallback>
                <p:oleObj name="Worksheet" r:id="rId3" imgW="9686991" imgH="7572375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5773" y="609115"/>
                        <a:ext cx="6805922" cy="5320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descr="&quot;&quot;"/>
          <p:cNvSpPr/>
          <p:nvPr/>
        </p:nvSpPr>
        <p:spPr>
          <a:xfrm>
            <a:off x="6131777" y="5383863"/>
            <a:ext cx="1484759" cy="54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1046" y="507173"/>
            <a:ext cx="10811828" cy="1039277"/>
          </a:xfrm>
        </p:spPr>
        <p:txBody>
          <a:bodyPr>
            <a:noAutofit/>
          </a:bodyPr>
          <a:lstStyle/>
          <a:p>
            <a:r>
              <a:rPr lang="en-US" dirty="0" smtClean="0"/>
              <a:t>English Learner Progress Measure - Considerations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1046" y="1325880"/>
            <a:ext cx="10664667" cy="405517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3200" dirty="0" smtClean="0"/>
          </a:p>
          <a:p>
            <a:r>
              <a:rPr lang="en-US" sz="3200" u="sng" dirty="0" smtClean="0"/>
              <a:t>Consideration</a:t>
            </a:r>
            <a:r>
              <a:rPr lang="en-US" sz="3200" dirty="0" smtClean="0"/>
              <a:t>:  Proportionally adjust the weights of ELA Proficiency and English Learner progress based on EL population size. </a:t>
            </a:r>
          </a:p>
          <a:p>
            <a:r>
              <a:rPr lang="en-US" sz="3200" dirty="0" smtClean="0"/>
              <a:t>For schools with larger EL populations – more weight would be given to English Learner progress.</a:t>
            </a:r>
            <a:endParaRPr lang="en-US" sz="32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505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4FAB73BC-B049-4115-A692-8D63A059BFB8}" type="slidenum">
              <a:rPr lang="en-US" smtClean="0">
                <a:latin typeface="Calibri" panose="020F0502020204030204"/>
              </a:rPr>
              <a:pPr defTabSz="457200">
                <a:defRPr/>
              </a:pPr>
              <a:t>23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188403" y="388938"/>
            <a:ext cx="10409237" cy="1036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Option #2: </a:t>
            </a:r>
            <a:r>
              <a:rPr lang="en-US" dirty="0"/>
              <a:t>Proportionally adjust ELA Proficiency and ELP Progress based on population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1" name="Left Bracket 10" descr="&quot;&quot;"/>
          <p:cNvSpPr/>
          <p:nvPr/>
        </p:nvSpPr>
        <p:spPr>
          <a:xfrm>
            <a:off x="1308856" y="1340428"/>
            <a:ext cx="201668" cy="4204212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 descr="chart showing proportionally adjusted ELA Proficiency and ELP Progress based on population size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96130"/>
              </p:ext>
            </p:extLst>
          </p:nvPr>
        </p:nvGraphicFramePr>
        <p:xfrm>
          <a:off x="1427396" y="1369220"/>
          <a:ext cx="9230282" cy="418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Worksheet" r:id="rId4" imgW="14611335" imgH="6629400" progId="Excel.Sheet.12">
                  <p:embed/>
                </p:oleObj>
              </mc:Choice>
              <mc:Fallback>
                <p:oleObj name="Worksheet" r:id="rId4" imgW="14611335" imgH="6629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7396" y="1369220"/>
                        <a:ext cx="9230282" cy="4187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#2: Proportionally adjust ELA Proficiency and ELP Progress based on population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00250" y="215574"/>
            <a:ext cx="6740434" cy="77070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Accountability</a:t>
            </a:r>
          </a:p>
        </p:txBody>
      </p:sp>
      <p:grpSp>
        <p:nvGrpSpPr>
          <p:cNvPr id="12" name="Group 11" descr="Elementary"/>
          <p:cNvGrpSpPr/>
          <p:nvPr/>
        </p:nvGrpSpPr>
        <p:grpSpPr>
          <a:xfrm>
            <a:off x="862148" y="2147180"/>
            <a:ext cx="6409506" cy="875212"/>
            <a:chOff x="862149" y="2351319"/>
            <a:chExt cx="6409506" cy="8752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473923" y="1352003"/>
            <a:ext cx="5185955" cy="6139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Indicators</a:t>
            </a:r>
          </a:p>
        </p:txBody>
      </p:sp>
      <p:cxnSp>
        <p:nvCxnSpPr>
          <p:cNvPr id="14" name="Straight Connector 13" descr="&quot;&quot;"/>
          <p:cNvCxnSpPr/>
          <p:nvPr/>
        </p:nvCxnSpPr>
        <p:spPr>
          <a:xfrm>
            <a:off x="7498080" y="1554481"/>
            <a:ext cx="39189" cy="4467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763695" y="1346294"/>
            <a:ext cx="4016828" cy="6139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Quality or Student Success </a:t>
            </a:r>
          </a:p>
        </p:txBody>
      </p:sp>
      <p:grpSp>
        <p:nvGrpSpPr>
          <p:cNvPr id="17" name="Group 16" descr="Middle School"/>
          <p:cNvGrpSpPr/>
          <p:nvPr/>
        </p:nvGrpSpPr>
        <p:grpSpPr>
          <a:xfrm>
            <a:off x="862148" y="3275498"/>
            <a:ext cx="6409506" cy="875212"/>
            <a:chOff x="862149" y="2351319"/>
            <a:chExt cx="6409506" cy="875212"/>
          </a:xfrm>
        </p:grpSpPr>
        <p:sp>
          <p:nvSpPr>
            <p:cNvPr id="18" name="Rectangle 17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grpSp>
        <p:nvGrpSpPr>
          <p:cNvPr id="21" name="Group 20" descr="High School"/>
          <p:cNvGrpSpPr/>
          <p:nvPr/>
        </p:nvGrpSpPr>
        <p:grpSpPr>
          <a:xfrm>
            <a:off x="858144" y="4456376"/>
            <a:ext cx="6409506" cy="875212"/>
            <a:chOff x="862149" y="2351319"/>
            <a:chExt cx="6409506" cy="8752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Graduation Rate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-183314" y="2400120"/>
            <a:ext cx="12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0862" y="3338546"/>
            <a:ext cx="88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0155" y="4490447"/>
            <a:ext cx="84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23563" y="2543930"/>
            <a:ext cx="4016828" cy="45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23563" y="3275498"/>
            <a:ext cx="4016828" cy="450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63695" y="4200122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63695" y="4706335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Graders on Track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63695" y="5234513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Course-Taking (dual credit)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Accountability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19580703">
            <a:off x="327304" y="356333"/>
            <a:ext cx="16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Recap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9" name="Picture 28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726352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Legislation Charge</a:t>
            </a:r>
            <a:br>
              <a:rPr lang="en-US" dirty="0" smtClean="0"/>
            </a:br>
            <a:r>
              <a:rPr lang="en-US" dirty="0" smtClean="0"/>
              <a:t>“Fair, Consistent and Transparent”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Unified </a:t>
            </a:r>
            <a:r>
              <a:rPr lang="en-US" sz="3200" dirty="0"/>
              <a:t>system of support for challenged schools </a:t>
            </a:r>
            <a:r>
              <a:rPr lang="en-US" sz="3200" dirty="0" smtClean="0"/>
              <a:t>that: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</a:t>
            </a:r>
            <a:r>
              <a:rPr lang="en-US" sz="3200" dirty="0" smtClean="0"/>
              <a:t>ligns </a:t>
            </a:r>
            <a:r>
              <a:rPr lang="en-US" sz="3200" dirty="0"/>
              <a:t>with basic education,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</a:t>
            </a:r>
            <a:r>
              <a:rPr lang="en-US" sz="3200" dirty="0" smtClean="0"/>
              <a:t>ncreases </a:t>
            </a:r>
            <a:r>
              <a:rPr lang="en-US" sz="3200" dirty="0"/>
              <a:t>the level of support based upon the magnitude of need, and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Uses data </a:t>
            </a:r>
            <a:r>
              <a:rPr lang="en-US" sz="3200" dirty="0"/>
              <a:t>for decisions. </a:t>
            </a:r>
            <a:endParaRPr lang="en-US" sz="3200" dirty="0" smtClean="0"/>
          </a:p>
          <a:p>
            <a:pPr lvl="8">
              <a:buFont typeface="Wingdings" panose="05000000000000000000" pitchFamily="2" charset="2"/>
              <a:buChar char="§"/>
            </a:pPr>
            <a:r>
              <a:rPr lang="en-US" sz="2800" b="1" dirty="0"/>
              <a:t>RCW 28A.657.110</a:t>
            </a:r>
            <a:endParaRPr lang="en-US" sz="2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9680" y="439003"/>
            <a:ext cx="10058400" cy="1450757"/>
          </a:xfrm>
        </p:spPr>
        <p:txBody>
          <a:bodyPr/>
          <a:lstStyle/>
          <a:p>
            <a:r>
              <a:rPr lang="en-US" smtClean="0"/>
              <a:t>School Quality or Student Success Measures - Process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9680" y="1998134"/>
            <a:ext cx="10058400" cy="3910489"/>
          </a:xfrm>
        </p:spPr>
        <p:txBody>
          <a:bodyPr>
            <a:normAutofit/>
          </a:bodyPr>
          <a:lstStyle/>
          <a:p>
            <a:r>
              <a:rPr lang="en-US" u="sng" dirty="0" smtClean="0"/>
              <a:t>Analysis of Indicator Definitions:</a:t>
            </a:r>
            <a:r>
              <a:rPr lang="en-US" dirty="0" smtClean="0"/>
              <a:t>  The TAC evaluated each indicator definition against five criteria using school-level data files and displays to inform the analysis. </a:t>
            </a:r>
          </a:p>
          <a:p>
            <a:pPr lvl="0"/>
            <a:r>
              <a:rPr lang="en-US" b="1" dirty="0" smtClean="0"/>
              <a:t>1) Differentiation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Does the indicator meaningfully differentiate school performance?</a:t>
            </a:r>
          </a:p>
          <a:p>
            <a:pPr lvl="0"/>
            <a:r>
              <a:rPr lang="en-US" b="1" dirty="0" smtClean="0"/>
              <a:t>2) Inclusion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Does the indicator meaningfully include historically underserved populations?</a:t>
            </a:r>
          </a:p>
          <a:p>
            <a:pPr lvl="0"/>
            <a:r>
              <a:rPr lang="en-US" b="1" dirty="0" smtClean="0"/>
              <a:t>3) Data quality </a:t>
            </a:r>
            <a:r>
              <a:rPr lang="en-US" dirty="0" smtClean="0"/>
              <a:t>–</a:t>
            </a:r>
            <a:r>
              <a:rPr lang="en-US" b="1" dirty="0" smtClean="0"/>
              <a:t> </a:t>
            </a:r>
            <a:r>
              <a:rPr lang="en-US" dirty="0" smtClean="0"/>
              <a:t>Is the indicator reliable, comparable, and statewide?</a:t>
            </a:r>
          </a:p>
          <a:p>
            <a:pPr lvl="0"/>
            <a:r>
              <a:rPr lang="en-US" b="1" dirty="0" smtClean="0"/>
              <a:t>4) Transparency</a:t>
            </a:r>
            <a:r>
              <a:rPr lang="en-US" dirty="0" smtClean="0"/>
              <a:t> – Is the Indicator easy for </a:t>
            </a:r>
            <a:r>
              <a:rPr lang="en-US" u="sng" dirty="0" smtClean="0"/>
              <a:t>all</a:t>
            </a:r>
            <a:r>
              <a:rPr lang="en-US" dirty="0" smtClean="0"/>
              <a:t> stakeholders to understand and translate?</a:t>
            </a:r>
          </a:p>
          <a:p>
            <a:pPr lvl="0"/>
            <a:r>
              <a:rPr lang="en-US" b="1" dirty="0" smtClean="0"/>
              <a:t>5) Objectivity</a:t>
            </a:r>
            <a:r>
              <a:rPr lang="en-US" dirty="0" smtClean="0"/>
              <a:t> – Is the Indicator objective?</a:t>
            </a:r>
          </a:p>
          <a:p>
            <a:r>
              <a:rPr lang="en-US" dirty="0" smtClean="0"/>
              <a:t>The TAC analyzed multiple measurement options for each indicator against these questions to inform the final indicator recommendations.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Comprehensive Support Framework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3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98" y="290439"/>
            <a:ext cx="4724401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School performance by measure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716889" y="1845735"/>
            <a:ext cx="5159021" cy="366073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1-10 scale, such that ~10% of schools in each– an even spread of schools from 1-10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Cut points (thresholds) will be frozen for at least several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School’s performance on a measure translates to a box (decile)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School can see how to move up, for each measure, over time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1 to 10 sca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2" y="70394"/>
            <a:ext cx="993066" cy="5409040"/>
          </a:xfrm>
          <a:prstGeom prst="rect">
            <a:avLst/>
          </a:prstGeom>
        </p:spPr>
      </p:pic>
      <p:pic>
        <p:nvPicPr>
          <p:cNvPr id="7" name="Picture 6" descr="1 to 10 scale for 10% of schoo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67" y="76232"/>
            <a:ext cx="2019340" cy="5491750"/>
          </a:xfrm>
          <a:prstGeom prst="rect">
            <a:avLst/>
          </a:prstGeom>
        </p:spPr>
      </p:pic>
      <p:pic>
        <p:nvPicPr>
          <p:cNvPr id="12" name="Picture 11" descr="sample of school performance of 65% falling in the 5th deci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679" y="46002"/>
            <a:ext cx="2073188" cy="54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-108512"/>
            <a:ext cx="12011378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Framework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4476" y="5599524"/>
            <a:ext cx="85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view allows schools to see measures where they face most challenges.</a:t>
            </a:r>
            <a:endParaRPr lang="en-US" dirty="0"/>
          </a:p>
        </p:txBody>
      </p:sp>
      <p:graphicFrame>
        <p:nvGraphicFramePr>
          <p:cNvPr id="8" name="Object 7" descr="sample framewor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75372"/>
              </p:ext>
            </p:extLst>
          </p:nvPr>
        </p:nvGraphicFramePr>
        <p:xfrm>
          <a:off x="768715" y="810494"/>
          <a:ext cx="10679757" cy="467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Worksheet" r:id="rId3" imgW="17287809" imgH="7572375" progId="Excel.Sheet.12">
                  <p:embed/>
                </p:oleObj>
              </mc:Choice>
              <mc:Fallback>
                <p:oleObj name="Worksheet" r:id="rId3" imgW="17287809" imgH="7572375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715" y="810494"/>
                        <a:ext cx="10679757" cy="467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6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-108512"/>
            <a:ext cx="12011378" cy="1450757"/>
          </a:xfrm>
        </p:spPr>
        <p:txBody>
          <a:bodyPr/>
          <a:lstStyle/>
          <a:p>
            <a:pPr algn="ctr"/>
            <a:r>
              <a:rPr lang="en-US" dirty="0" smtClean="0"/>
              <a:t>Multiple Measures –separated by content area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9785" y="5017633"/>
            <a:ext cx="85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view allows schools to see measures where they face most challenges.</a:t>
            </a:r>
            <a:endParaRPr lang="en-US" dirty="0"/>
          </a:p>
        </p:txBody>
      </p:sp>
      <p:graphicFrame>
        <p:nvGraphicFramePr>
          <p:cNvPr id="4" name="Object 3" descr="sample of multiple measur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443131"/>
              </p:ext>
            </p:extLst>
          </p:nvPr>
        </p:nvGraphicFramePr>
        <p:xfrm>
          <a:off x="79920" y="1007917"/>
          <a:ext cx="11960884" cy="361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Worksheet" r:id="rId3" imgW="25031612" imgH="7572375" progId="Excel.Sheet.12">
                  <p:embed/>
                </p:oleObj>
              </mc:Choice>
              <mc:Fallback>
                <p:oleObj name="Worksheet" r:id="rId3" imgW="25031612" imgH="7572375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20" y="1007917"/>
                        <a:ext cx="11960884" cy="361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I-PPT-Template-wide [Read-Only]" id="{BA89375A-C68C-469F-8608-352E448A534A}" vid="{42AAB660-1487-464B-B270-364AF0076D7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I-PPT-Template-wide [Read-Only]" id="{BA89375A-C68C-469F-8608-352E448A534A}" vid="{42AAB660-1487-464B-B270-364AF0076D72}"/>
    </a:ext>
  </a:extLst>
</a:theme>
</file>

<file path=ppt/theme/theme4.xml><?xml version="1.0" encoding="utf-8"?>
<a:theme xmlns:a="http://schemas.openxmlformats.org/drawingml/2006/main" name="2_Retrospect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I-PPT-Template-wide [Read-Only]" id="{BA89375A-C68C-469F-8608-352E448A534A}" vid="{42AAB660-1487-464B-B270-364AF0076D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7302</TotalTime>
  <Words>902</Words>
  <Application>Microsoft Office PowerPoint</Application>
  <PresentationFormat>Widescreen</PresentationFormat>
  <Paragraphs>149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1_Retrospect</vt:lpstr>
      <vt:lpstr>Custom Design</vt:lpstr>
      <vt:lpstr>Retrospect</vt:lpstr>
      <vt:lpstr>2_Retrospect</vt:lpstr>
      <vt:lpstr>Worksheet</vt:lpstr>
      <vt:lpstr>ESSA Accountability Systems Workgroup / Technical Advisory Committee Update</vt:lpstr>
      <vt:lpstr>Topics for today</vt:lpstr>
      <vt:lpstr>Accountability</vt:lpstr>
      <vt:lpstr>The Legislation Charge “Fair, Consistent and Transparent”</vt:lpstr>
      <vt:lpstr>School Quality or Student Success Measures - Process</vt:lpstr>
      <vt:lpstr>Comprehensive Support Framework</vt:lpstr>
      <vt:lpstr>School performance by measure</vt:lpstr>
      <vt:lpstr>Multiple Measures Framework </vt:lpstr>
      <vt:lpstr>Multiple Measures –separated by content area </vt:lpstr>
      <vt:lpstr>Combined Multiple Measures &amp; Lowest performing 5%</vt:lpstr>
      <vt:lpstr>Use Comprehensive Threshold to Identify Subgroups for Targeted Support</vt:lpstr>
      <vt:lpstr>Multiple Measures – Dashboard Mockup</vt:lpstr>
      <vt:lpstr>Multiple Measures – Dashboard Mockup</vt:lpstr>
      <vt:lpstr>Multiple Measures – Dashboard Mockup</vt:lpstr>
      <vt:lpstr>Extended Graduation Rate </vt:lpstr>
      <vt:lpstr>Class of 2015: 4-year rate and increase from 4- to 5- year graduation rate </vt:lpstr>
      <vt:lpstr>Extended Grad Rate Options – Score Boost based on Increase from 4-year Rate</vt:lpstr>
      <vt:lpstr>English Learner Proficiency Progress Measure</vt:lpstr>
      <vt:lpstr>English Learner Progress Measure - Considerations</vt:lpstr>
      <vt:lpstr>Multiple Measures – Include in Comp Calc </vt:lpstr>
      <vt:lpstr>Multiple Measures – ID Bottom 5% for Targeted </vt:lpstr>
      <vt:lpstr>English Learner Progress Measure - Considerations</vt:lpstr>
      <vt:lpstr>Option #2: Proportionally adjust ELA Proficiency and ELP Progress based on population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Came</dc:creator>
  <cp:lastModifiedBy>Cindy Jouper</cp:lastModifiedBy>
  <cp:revision>452</cp:revision>
  <cp:lastPrinted>2017-06-20T15:34:19Z</cp:lastPrinted>
  <dcterms:created xsi:type="dcterms:W3CDTF">2016-10-31T20:24:06Z</dcterms:created>
  <dcterms:modified xsi:type="dcterms:W3CDTF">2020-03-30T14:13:57Z</dcterms:modified>
</cp:coreProperties>
</file>