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8"/>
  </p:notesMasterIdLst>
  <p:sldIdLst>
    <p:sldId id="304" r:id="rId2"/>
    <p:sldId id="306" r:id="rId3"/>
    <p:sldId id="309" r:id="rId4"/>
    <p:sldId id="310" r:id="rId5"/>
    <p:sldId id="311" r:id="rId6"/>
    <p:sldId id="308" r:id="rId7"/>
    <p:sldId id="307" r:id="rId8"/>
    <p:sldId id="317" r:id="rId9"/>
    <p:sldId id="305" r:id="rId10"/>
    <p:sldId id="315" r:id="rId11"/>
    <p:sldId id="316" r:id="rId12"/>
    <p:sldId id="322" r:id="rId13"/>
    <p:sldId id="319" r:id="rId14"/>
    <p:sldId id="321" r:id="rId15"/>
    <p:sldId id="313" r:id="rId16"/>
    <p:sldId id="318" r:id="rId17"/>
  </p:sldIdLst>
  <p:sldSz cx="9144000" cy="6858000" type="screen4x3"/>
  <p:notesSz cx="69977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lia Suliman" initials="JS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87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336" autoAdjust="0"/>
  </p:normalViewPr>
  <p:slideViewPr>
    <p:cSldViewPr>
      <p:cViewPr varScale="1">
        <p:scale>
          <a:sx n="67" d="100"/>
          <a:sy n="67" d="100"/>
        </p:scale>
        <p:origin x="125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B4F7B4FC-D06D-4988-8425-9D7B870D9311}" type="datetimeFigureOut">
              <a:rPr lang="en-US" smtClean="0"/>
              <a:t>5/20/2014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vert="horz" lIns="93031" tIns="46516" rIns="93031" bIns="4651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F0772DFB-E02C-4FBB-B823-3EDAD07766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6095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BC185E-4164-493C-88B0-0F088F5D8A2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827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71798"/>
            <a:ext cx="8833104" cy="33380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75EE0E6-99EE-4FE0-8594-1370775B1C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657600"/>
            <a:ext cx="5486400" cy="423949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0848"/>
            <a:ext cx="3581400" cy="3657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Washington State Board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E0E6-99EE-4FE0-8594-1370775B1C2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402778"/>
            <a:ext cx="271841" cy="27184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D75EE0E6-99EE-4FE0-8594-1370775B1C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0848"/>
            <a:ext cx="3581400" cy="3657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Washington State Board of Education</a:t>
            </a: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402778"/>
            <a:ext cx="271841" cy="27184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0848"/>
            <a:ext cx="3581400" cy="3657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Washington State Board of Education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D75EE0E6-99EE-4FE0-8594-1370775B1C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402778"/>
            <a:ext cx="271841" cy="27184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410848"/>
            <a:ext cx="3581400" cy="3657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Washington State Board of Education</a:t>
            </a:r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75EE0E6-99EE-4FE0-8594-1370775B1C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402778"/>
            <a:ext cx="271841" cy="27184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410848"/>
            <a:ext cx="3581400" cy="3657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Washington State Board of Education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E0E6-99EE-4FE0-8594-1370775B1C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402778"/>
            <a:ext cx="271841" cy="27184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409944"/>
            <a:ext cx="3581400" cy="3657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Washington State Board of Education</a:t>
            </a:r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D75EE0E6-99EE-4FE0-8594-1370775B1C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402778"/>
            <a:ext cx="271841" cy="27184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410848"/>
            <a:ext cx="3581400" cy="3657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Washington State Board of Education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D75EE0E6-99EE-4FE0-8594-1370775B1C2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402778"/>
            <a:ext cx="271841" cy="271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410848"/>
            <a:ext cx="3581400" cy="3657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Washington State Board of Education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5EE0E6-99EE-4FE0-8594-1370775B1C2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402778"/>
            <a:ext cx="271841" cy="271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75EE0E6-99EE-4FE0-8594-1370775B1C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83920" y="6410848"/>
            <a:ext cx="3383280" cy="3657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Washington State Board of Education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402778"/>
            <a:ext cx="271841" cy="271841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D75EE0E6-99EE-4FE0-8594-1370775B1C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1352" y="6410848"/>
            <a:ext cx="3584448" cy="36576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Washington State Board of Education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402778"/>
            <a:ext cx="271841" cy="271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149352" y="6388385"/>
            <a:ext cx="8833104" cy="31721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Washington State Board of Education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D75EE0E6-99EE-4FE0-8594-1370775B1C2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402778"/>
            <a:ext cx="271841" cy="2718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8640" indent="-274320" algn="l" rtl="0" eaLnBrk="1" latinLnBrk="0" hangingPunct="1">
        <a:spcBef>
          <a:spcPct val="20000"/>
        </a:spcBef>
        <a:buClr>
          <a:schemeClr val="accent3"/>
        </a:buClr>
        <a:buSzPct val="70000"/>
        <a:buFont typeface="Wingdings 2" panose="05020102010507070707" pitchFamily="18" charset="2"/>
        <a:buChar char=""/>
        <a:defRPr kumimoji="0" sz="22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22960" indent="-228600" algn="l" rtl="0" eaLnBrk="1" latinLnBrk="0" hangingPunct="1">
        <a:spcBef>
          <a:spcPct val="20000"/>
        </a:spcBef>
        <a:buClr>
          <a:schemeClr val="accent6"/>
        </a:buClr>
        <a:buSzPct val="75000"/>
        <a:buFont typeface="Wingdings" panose="05000000000000000000" pitchFamily="2" charset="2"/>
        <a:buChar char="§"/>
        <a:defRPr kumimoji="0"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Ben Rarick, Executive Director</a:t>
            </a:r>
          </a:p>
          <a:p>
            <a:endParaRPr lang="en-US" dirty="0"/>
          </a:p>
          <a:p>
            <a:r>
              <a:rPr lang="en-US" dirty="0" smtClean="0"/>
              <a:t>May 28, 2014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7772400" cy="1905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SBE Update to the</a:t>
            </a:r>
            <a:br>
              <a:rPr lang="en-US" dirty="0" smtClean="0"/>
            </a:br>
            <a:r>
              <a:rPr lang="en-US" smtClean="0"/>
              <a:t>ESD 113 </a:t>
            </a:r>
            <a:r>
              <a:rPr lang="en-US" dirty="0" smtClean="0"/>
              <a:t>Superintendents</a:t>
            </a:r>
            <a:br>
              <a:rPr lang="en-US" dirty="0" smtClean="0"/>
            </a:br>
            <a:r>
              <a:rPr lang="en-US" dirty="0" smtClean="0"/>
              <a:t>Regional 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439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Proficiency + Growth = Better Evaluation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Washington State Board of Education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365119"/>
            <a:ext cx="5029200" cy="2722173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133600"/>
            <a:ext cx="3991441" cy="2670175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355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Washington State Board of Education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51898" cy="6315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205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Achievement Award-Winning Schools in ESD </a:t>
            </a:r>
            <a:r>
              <a:rPr lang="en-US" dirty="0" smtClean="0"/>
              <a:t>113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Washington State Board of Education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 numCol="3">
            <a:normAutofit fontScale="70000" lnSpcReduction="20000"/>
          </a:bodyPr>
          <a:lstStyle/>
          <a:p>
            <a:r>
              <a:rPr lang="en-US" dirty="0"/>
              <a:t>Beacon Avenue Elementary</a:t>
            </a:r>
          </a:p>
          <a:p>
            <a:r>
              <a:rPr lang="en-US" dirty="0"/>
              <a:t>Black Lake Elementary</a:t>
            </a:r>
          </a:p>
          <a:p>
            <a:r>
              <a:rPr lang="en-US" dirty="0"/>
              <a:t>Boston Harbor Elementary</a:t>
            </a:r>
          </a:p>
          <a:p>
            <a:r>
              <a:rPr lang="en-US" dirty="0"/>
              <a:t>Capital High School</a:t>
            </a:r>
          </a:p>
          <a:p>
            <a:r>
              <a:rPr lang="en-US" dirty="0" err="1"/>
              <a:t>Cosmopolis</a:t>
            </a:r>
            <a:r>
              <a:rPr lang="en-US" dirty="0"/>
              <a:t> Elementary</a:t>
            </a:r>
          </a:p>
          <a:p>
            <a:r>
              <a:rPr lang="en-US" dirty="0"/>
              <a:t>Edison Elementary</a:t>
            </a:r>
          </a:p>
          <a:p>
            <a:r>
              <a:rPr lang="en-US" dirty="0"/>
              <a:t>Fort Stevens Elementary</a:t>
            </a:r>
          </a:p>
          <a:p>
            <a:r>
              <a:rPr lang="en-US" dirty="0"/>
              <a:t>George Washington Bush Middle School</a:t>
            </a:r>
          </a:p>
          <a:p>
            <a:r>
              <a:rPr lang="en-US" dirty="0"/>
              <a:t>Hoquiam High School</a:t>
            </a:r>
          </a:p>
          <a:p>
            <a:r>
              <a:rPr lang="en-US" dirty="0"/>
              <a:t>Jefferson Lincoln Elementary</a:t>
            </a:r>
          </a:p>
          <a:p>
            <a:r>
              <a:rPr lang="en-US" dirty="0"/>
              <a:t>Jefferson Middle School</a:t>
            </a:r>
          </a:p>
          <a:p>
            <a:r>
              <a:rPr lang="en-US" dirty="0"/>
              <a:t>Lacey Elementary</a:t>
            </a:r>
          </a:p>
          <a:p>
            <a:r>
              <a:rPr lang="en-US" dirty="0"/>
              <a:t>Leland P Brown Elementary</a:t>
            </a:r>
          </a:p>
          <a:p>
            <a:r>
              <a:rPr lang="en-US" dirty="0"/>
              <a:t>Morton Elementary</a:t>
            </a:r>
          </a:p>
          <a:p>
            <a:r>
              <a:rPr lang="en-US" dirty="0"/>
              <a:t>North River School</a:t>
            </a:r>
          </a:p>
          <a:p>
            <a:r>
              <a:rPr lang="en-US" dirty="0"/>
              <a:t>North Thurston High School</a:t>
            </a:r>
          </a:p>
          <a:p>
            <a:r>
              <a:rPr lang="en-US" dirty="0" err="1"/>
              <a:t>Ocosta</a:t>
            </a:r>
            <a:r>
              <a:rPr lang="en-US" dirty="0"/>
              <a:t> Junior Senior High</a:t>
            </a:r>
          </a:p>
          <a:p>
            <a:r>
              <a:rPr lang="en-US" dirty="0"/>
              <a:t>Onalaska High School</a:t>
            </a:r>
          </a:p>
          <a:p>
            <a:r>
              <a:rPr lang="en-US" dirty="0"/>
              <a:t>Pacific Beach Elementary</a:t>
            </a:r>
          </a:p>
          <a:p>
            <a:r>
              <a:rPr lang="en-US" dirty="0"/>
              <a:t>Pleasant Glade Elementary</a:t>
            </a:r>
          </a:p>
          <a:p>
            <a:r>
              <a:rPr lang="en-US" dirty="0"/>
              <a:t>Simpson Avenue Elementary</a:t>
            </a:r>
          </a:p>
          <a:p>
            <a:r>
              <a:rPr lang="en-US" dirty="0"/>
              <a:t>South Bend High School</a:t>
            </a:r>
          </a:p>
          <a:p>
            <a:r>
              <a:rPr lang="en-US" dirty="0"/>
              <a:t>Southside Elementary</a:t>
            </a:r>
          </a:p>
          <a:p>
            <a:r>
              <a:rPr lang="en-US" dirty="0"/>
              <a:t>Stevens Elementary</a:t>
            </a:r>
          </a:p>
          <a:p>
            <a:r>
              <a:rPr lang="en-US" dirty="0"/>
              <a:t>Timberline High School</a:t>
            </a:r>
          </a:p>
          <a:p>
            <a:r>
              <a:rPr lang="en-US" dirty="0"/>
              <a:t>Toledo High School</a:t>
            </a:r>
          </a:p>
          <a:p>
            <a:r>
              <a:rPr lang="en-US" dirty="0"/>
              <a:t>Tumwater Middle School</a:t>
            </a:r>
          </a:p>
          <a:p>
            <a:r>
              <a:rPr lang="en-US" dirty="0"/>
              <a:t>Winlock Middle School</a:t>
            </a:r>
          </a:p>
          <a:p>
            <a:r>
              <a:rPr lang="en-US" dirty="0"/>
              <a:t>Winlock Senior High School</a:t>
            </a:r>
          </a:p>
          <a:p>
            <a:r>
              <a:rPr lang="en-US" dirty="0"/>
              <a:t>Yelm High </a:t>
            </a:r>
            <a:r>
              <a:rPr lang="en-US" dirty="0" smtClean="0"/>
              <a:t>School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2531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Highest Growth Schools in ESD </a:t>
            </a:r>
            <a:r>
              <a:rPr lang="en-US" dirty="0" smtClean="0"/>
              <a:t>113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Washington State Board of Education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733580326"/>
              </p:ext>
            </p:extLst>
          </p:nvPr>
        </p:nvGraphicFramePr>
        <p:xfrm>
          <a:off x="306514" y="2438400"/>
          <a:ext cx="8439208" cy="30480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9537"/>
                <a:gridCol w="2611922"/>
                <a:gridCol w="864636"/>
                <a:gridCol w="864636"/>
                <a:gridCol w="1008742"/>
                <a:gridCol w="999735"/>
              </a:tblGrid>
              <a:tr h="2745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District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29" marR="13729" marT="1372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School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29" marR="13729" marT="13729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% FRL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29" marR="13729" marT="13729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3-Year Average MGP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29" marR="13729" marT="13729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66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Reading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29" marR="13729" marT="13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Math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29" marR="13729" marT="1372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</a:rPr>
                        <a:t>Reading and Math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29" marR="13729" marT="13729" marB="0" anchor="ctr"/>
                </a:tc>
              </a:tr>
              <a:tr h="2745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Tumwater SD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29" marR="13729" marT="137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Black Lake 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29" marR="13729" marT="137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31.16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29" marR="13729" marT="137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74.7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29" marR="13729" marT="137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65.0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29" marR="13729" marT="137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69.8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29" marR="13729" marT="13729" marB="0" anchor="b"/>
                </a:tc>
              </a:tr>
              <a:tr h="2745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Tumwater SD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29" marR="13729" marT="137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East Olympia 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29" marR="13729" marT="137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31.88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29" marR="13729" marT="137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65.8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29" marR="13729" marT="137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70.2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29" marR="13729" marT="137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68.0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29" marR="13729" marT="13729" marB="0" anchor="b"/>
                </a:tc>
              </a:tr>
              <a:tr h="2745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Olympia SD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29" marR="13729" marT="137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Jefferson MS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29" marR="13729" marT="137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42.43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29" marR="13729" marT="137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69.5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29" marR="13729" marT="137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66.2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29" marR="13729" marT="137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67.8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29" marR="13729" marT="13729" marB="0" anchor="b"/>
                </a:tc>
              </a:tr>
              <a:tr h="2745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Toledo SD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29" marR="13729" marT="137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Toledo HS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29" marR="13729" marT="137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45.67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29" marR="13729" marT="137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55.3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29" marR="13729" marT="137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70.3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29" marR="13729" marT="137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62.8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29" marR="13729" marT="13729" marB="0" anchor="b"/>
                </a:tc>
              </a:tr>
              <a:tr h="2745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North Beach SD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29" marR="13729" marT="137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Pacific Beach 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29" marR="13729" marT="137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77.78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29" marR="13729" marT="137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50.8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29" marR="13729" marT="137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74.3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29" marR="13729" marT="137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62.6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29" marR="13729" marT="13729" marB="0" anchor="b"/>
                </a:tc>
              </a:tr>
              <a:tr h="2745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South Bend SD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29" marR="13729" marT="137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South Bend Comp. HS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29" marR="13729" marT="137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57.35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29" marR="13729" marT="137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52.5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29" marR="13729" marT="137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70.8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29" marR="13729" marT="137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61.7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29" marR="13729" marT="13729" marB="0" anchor="b"/>
                </a:tc>
              </a:tr>
              <a:tr h="2745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Olympia SD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29" marR="13729" marT="137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Boston Harbor 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29" marR="13729" marT="137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17.22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29" marR="13729" marT="137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60.3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29" marR="13729" marT="137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63.0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29" marR="13729" marT="137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61.7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29" marR="13729" marT="13729" marB="0" anchor="b"/>
                </a:tc>
              </a:tr>
              <a:tr h="2745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Tumwater SD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29" marR="13729" marT="1372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Michael T Simmons ES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29" marR="13729" marT="137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37.76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29" marR="13729" marT="137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64.5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29" marR="13729" marT="137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>
                          <a:effectLst/>
                        </a:rPr>
                        <a:t>54.3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29" marR="13729" marT="13729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59.4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3729" marR="13729" marT="13729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8273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Priority School Identification</a:t>
            </a:r>
            <a:endParaRPr lang="en-US" i="1" dirty="0">
              <a:solidFill>
                <a:schemeClr val="tx1"/>
              </a:solidFill>
            </a:endParaRP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4646460"/>
              </p:ext>
            </p:extLst>
          </p:nvPr>
        </p:nvGraphicFramePr>
        <p:xfrm>
          <a:off x="4876801" y="1981200"/>
          <a:ext cx="312420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/>
              </a:tblGrid>
              <a:tr h="504012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schools in the b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ottom 5 percent in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</a:rPr>
                        <a:t> reading or math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</a:rPr>
                        <a:t> for 3 years.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1154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Continuing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Priority – 25 schools currently implementing Priority Turnaround models.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96012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Achievement Index – 18 schools with the lowest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Composite  (3-Year) Index rating.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904257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Graduation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Floor – 11 schools with a 3-Year average graduation rate &lt; 60 percent.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1153143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Proficiency Floor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</a:rPr>
                        <a:t> – 61 schools with a 3-Year average reading and math proficiency rate &lt; 40 percent.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292934"/>
                </a:solidFill>
              </a:rPr>
              <a:t>Washington State Board of Education </a:t>
            </a:r>
            <a:endParaRPr lang="en-US" dirty="0">
              <a:solidFill>
                <a:srgbClr val="292934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D8D20-02DC-A54D-9093-41611516987D}" type="slidenum">
              <a:rPr lang="en-US" smtClean="0">
                <a:solidFill>
                  <a:srgbClr val="292934"/>
                </a:solidFill>
              </a:rPr>
              <a:pPr/>
              <a:t>14</a:t>
            </a:fld>
            <a:endParaRPr lang="en-US">
              <a:solidFill>
                <a:srgbClr val="292934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05000" y="4292600"/>
            <a:ext cx="1821543" cy="2032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Low Proficiency</a:t>
            </a:r>
          </a:p>
        </p:txBody>
      </p:sp>
      <p:sp>
        <p:nvSpPr>
          <p:cNvPr id="9" name="Rectangle 8"/>
          <p:cNvSpPr/>
          <p:nvPr/>
        </p:nvSpPr>
        <p:spPr>
          <a:xfrm>
            <a:off x="1905000" y="3810000"/>
            <a:ext cx="1821543" cy="482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Low Grad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905000" y="3048000"/>
            <a:ext cx="1821543" cy="7620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Index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05001" y="2209800"/>
            <a:ext cx="1821542" cy="838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Cont. Priority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05002" y="2019300"/>
            <a:ext cx="1821540" cy="190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Other Low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13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Differentiated Supports and Recognition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Washington State Board of Education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43" y="1527175"/>
            <a:ext cx="7384601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4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Display of Index Information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Washington State Board of Education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87" y="1981200"/>
            <a:ext cx="8535365" cy="414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7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Washington State Board of Education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176672"/>
            <a:ext cx="4991349" cy="620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87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Washington State Board of Education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28600"/>
            <a:ext cx="5876753" cy="610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35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Washington State Board of Education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80387"/>
            <a:ext cx="5486400" cy="615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175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Washington State Board of Education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026" y="609600"/>
            <a:ext cx="6092699" cy="561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90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Washington State Board of Education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237" y="275668"/>
            <a:ext cx="5191125" cy="610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00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Washington State Board of Education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568" y="238290"/>
            <a:ext cx="5224463" cy="614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09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Outreach for Development of Draft Rules</a:t>
            </a:r>
            <a:endParaRPr lang="en-US" sz="28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Washington State Board of Education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Made initial outreach to education associations, others in March asking input on rules to SB 6552.</a:t>
            </a:r>
          </a:p>
          <a:p>
            <a:r>
              <a:rPr lang="en-US" dirty="0" smtClean="0"/>
              <a:t>Held two meetings with stakeholder groups in April to review rule drafts, solicit comments and suggestions.</a:t>
            </a:r>
          </a:p>
          <a:p>
            <a:r>
              <a:rPr lang="en-US" dirty="0"/>
              <a:t>M</a:t>
            </a:r>
            <a:r>
              <a:rPr lang="en-US" dirty="0" smtClean="0"/>
              <a:t>et with Office of the Superintendent of Public Instruction staff: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irectors for Math, Science, and the Arts</a:t>
            </a:r>
          </a:p>
          <a:p>
            <a:pPr lvl="1"/>
            <a:r>
              <a:rPr lang="en-US" dirty="0" smtClean="0"/>
              <a:t>Department of Teaching and Learning</a:t>
            </a:r>
          </a:p>
          <a:p>
            <a:pPr lvl="1"/>
            <a:r>
              <a:rPr lang="en-US" dirty="0" smtClean="0"/>
              <a:t>Department of Career and Technical Education</a:t>
            </a:r>
          </a:p>
          <a:p>
            <a:pPr lvl="1"/>
            <a:r>
              <a:rPr lang="en-US" dirty="0" smtClean="0"/>
              <a:t>Apportionment and Financial Services</a:t>
            </a:r>
          </a:p>
        </p:txBody>
      </p:sp>
    </p:spTree>
    <p:extLst>
      <p:ext uri="{BB962C8B-B14F-4D97-AF65-F5344CB8AC3E}">
        <p14:creationId xmlns:p14="http://schemas.microsoft.com/office/powerpoint/2010/main" val="2859856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dirty="0" smtClean="0"/>
              <a:t>Proposed Draft Rules on Instructional Hour Requirement</a:t>
            </a:r>
            <a:endParaRPr lang="en-US" sz="2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Washington State Board of Education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599" y="1637369"/>
            <a:ext cx="6361149" cy="474194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152" y="1329592"/>
            <a:ext cx="24670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Amending WAC 180-16-200: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8345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1750</TotalTime>
  <Words>469</Words>
  <Application>Microsoft Office PowerPoint</Application>
  <PresentationFormat>On-screen Show (4:3)</PresentationFormat>
  <Paragraphs>132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Georgia</vt:lpstr>
      <vt:lpstr>Wingdings</vt:lpstr>
      <vt:lpstr>Wingdings 2</vt:lpstr>
      <vt:lpstr>Civic</vt:lpstr>
      <vt:lpstr>SBE Update to the ESD 113 Superintendents Regional Meeting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Outreach for Development of Draft Rules</vt:lpstr>
      <vt:lpstr>Proposed Draft Rules on Instructional Hour Requirement</vt:lpstr>
      <vt:lpstr>Proficiency + Growth = Better Evaluation</vt:lpstr>
      <vt:lpstr>PowerPoint Presentation</vt:lpstr>
      <vt:lpstr>Achievement Award-Winning Schools in ESD 113</vt:lpstr>
      <vt:lpstr>Highest Growth Schools in ESD 113</vt:lpstr>
      <vt:lpstr>Priority School Identification</vt:lpstr>
      <vt:lpstr>Differentiated Supports and Recognition</vt:lpstr>
      <vt:lpstr>Display of Index Information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Sarah Lane</dc:creator>
  <cp:lastModifiedBy>Sarah Lane</cp:lastModifiedBy>
  <cp:revision>102</cp:revision>
  <cp:lastPrinted>2014-03-12T22:48:33Z</cp:lastPrinted>
  <dcterms:created xsi:type="dcterms:W3CDTF">2013-09-18T20:20:03Z</dcterms:created>
  <dcterms:modified xsi:type="dcterms:W3CDTF">2014-05-20T16:08:28Z</dcterms:modified>
</cp:coreProperties>
</file>