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3"/>
  </p:notesMasterIdLst>
  <p:sldIdLst>
    <p:sldId id="260" r:id="rId5"/>
    <p:sldId id="264" r:id="rId6"/>
    <p:sldId id="265" r:id="rId7"/>
    <p:sldId id="276" r:id="rId8"/>
    <p:sldId id="277" r:id="rId9"/>
    <p:sldId id="268" r:id="rId10"/>
    <p:sldId id="278" r:id="rId11"/>
    <p:sldId id="286" r:id="rId12"/>
    <p:sldId id="280" r:id="rId13"/>
    <p:sldId id="284" r:id="rId14"/>
    <p:sldId id="294" r:id="rId15"/>
    <p:sldId id="287" r:id="rId16"/>
    <p:sldId id="289" r:id="rId17"/>
    <p:sldId id="269" r:id="rId18"/>
    <p:sldId id="293" r:id="rId19"/>
    <p:sldId id="295" r:id="rId20"/>
    <p:sldId id="296" r:id="rId21"/>
    <p:sldId id="261"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86"/>
      </p:cViewPr>
      <p:guideLst>
        <p:guide orient="horz" pos="2160"/>
        <p:guide pos="2880"/>
      </p:guideLst>
    </p:cSldViewPr>
  </p:slideViewPr>
  <p:notesTextViewPr>
    <p:cViewPr>
      <p:scale>
        <a:sx n="1" d="1"/>
        <a:sy n="1" d="1"/>
      </p:scale>
      <p:origin x="0" y="0"/>
    </p:cViewPr>
  </p:notesTextViewPr>
  <p:notesViewPr>
    <p:cSldViewPr>
      <p:cViewPr>
        <p:scale>
          <a:sx n="61" d="100"/>
          <a:sy n="61" d="100"/>
        </p:scale>
        <p:origin x="-2466"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4F7B4FC-D06D-4988-8425-9D7B870D9311}" type="datetimeFigureOut">
              <a:rPr lang="en-US" smtClean="0"/>
              <a:t>12/4/2013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F0772DFB-E02C-4FBB-B823-3EDAD0776692}" type="slidenum">
              <a:rPr lang="en-US" smtClean="0"/>
              <a:t>‹#›</a:t>
            </a:fld>
            <a:endParaRPr lang="en-US"/>
          </a:p>
        </p:txBody>
      </p:sp>
    </p:spTree>
    <p:extLst>
      <p:ext uri="{BB962C8B-B14F-4D97-AF65-F5344CB8AC3E}">
        <p14:creationId xmlns:p14="http://schemas.microsoft.com/office/powerpoint/2010/main" val="184860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a:t>
            </a:r>
            <a:r>
              <a:rPr lang="en-US" baseline="0" dirty="0" smtClean="0"/>
              <a:t> try to accomplish three things in our short time today:</a:t>
            </a:r>
          </a:p>
          <a:p>
            <a:endParaRPr lang="en-US" baseline="0" dirty="0" smtClean="0"/>
          </a:p>
          <a:p>
            <a:pPr marL="171450" indent="-171450">
              <a:buFont typeface="Arial" panose="020B0604020202020204" pitchFamily="34" charset="0"/>
              <a:buChar char="•"/>
            </a:pPr>
            <a:r>
              <a:rPr lang="en-US" baseline="0" dirty="0" smtClean="0"/>
              <a:t>Describe the duties the State Board has for implementation of the charter school law.</a:t>
            </a:r>
          </a:p>
          <a:p>
            <a:pPr marL="171450" indent="-171450">
              <a:buFont typeface="Arial" panose="020B0604020202020204" pitchFamily="34" charset="0"/>
              <a:buChar char="•"/>
            </a:pPr>
            <a:r>
              <a:rPr lang="en-US" baseline="0" dirty="0" smtClean="0"/>
              <a:t>Describe how we’ve carried them out thus far.</a:t>
            </a:r>
          </a:p>
          <a:p>
            <a:pPr marL="171450" indent="-171450">
              <a:buFont typeface="Arial" panose="020B0604020202020204" pitchFamily="34" charset="0"/>
              <a:buChar char="•"/>
            </a:pPr>
            <a:r>
              <a:rPr lang="en-US" baseline="0" dirty="0" smtClean="0"/>
              <a:t>Tell you about the current status of implementation of the law by the SBE.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a:t>
            </a:fld>
            <a:endParaRPr lang="en-US"/>
          </a:p>
        </p:txBody>
      </p:sp>
    </p:spTree>
    <p:extLst>
      <p:ext uri="{BB962C8B-B14F-4D97-AF65-F5344CB8AC3E}">
        <p14:creationId xmlns:p14="http://schemas.microsoft.com/office/powerpoint/2010/main" val="400933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did the Board apply those criteria in the actual process for evaluating applications?</a:t>
            </a:r>
          </a:p>
          <a:p>
            <a:endParaRPr lang="en-US" dirty="0"/>
          </a:p>
          <a:p>
            <a:r>
              <a:rPr lang="en-US" dirty="0" smtClean="0"/>
              <a:t>Scale – Well-Developed, Partially Developed, Undeveloped.  </a:t>
            </a:r>
          </a:p>
          <a:p>
            <a:endParaRPr lang="en-US" dirty="0"/>
          </a:p>
          <a:p>
            <a:r>
              <a:rPr lang="en-US" dirty="0" smtClean="0"/>
              <a:t>Application needs to be found Well-Developed, by the end of the process, in all five parts to be recommended for approval.  </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10</a:t>
            </a:fld>
            <a:endParaRPr lang="en-US"/>
          </a:p>
        </p:txBody>
      </p:sp>
    </p:spTree>
    <p:extLst>
      <p:ext uri="{BB962C8B-B14F-4D97-AF65-F5344CB8AC3E}">
        <p14:creationId xmlns:p14="http://schemas.microsoft.com/office/powerpoint/2010/main" val="1272961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Spokane was the only district to submit</a:t>
            </a:r>
            <a:r>
              <a:rPr lang="en-US" baseline="0" dirty="0" smtClean="0"/>
              <a:t> an application by July 1 in the compressed, first-year schedule.  The</a:t>
            </a:r>
            <a:r>
              <a:rPr lang="en-US" dirty="0" smtClean="0"/>
              <a:t> evaluation team put the Spokane application through a rigorous evaluation process.  The application was found to have a lot of strengths . . . </a:t>
            </a:r>
          </a:p>
          <a:p>
            <a:endParaRPr lang="en-US" dirty="0"/>
          </a:p>
          <a:p>
            <a:r>
              <a:rPr lang="en-US" dirty="0" smtClean="0"/>
              <a:t>Approval, however, was no foregone conclusion.  We also identified some deficiencies, and homed in on these in the lengthy interview with Superintendent </a:t>
            </a:r>
            <a:r>
              <a:rPr lang="en-US" dirty="0" err="1" smtClean="0"/>
              <a:t>Redinger</a:t>
            </a:r>
            <a:r>
              <a:rPr lang="en-US" dirty="0" smtClean="0"/>
              <a:t> and her lead staff at the district offices in Spokane.</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12</a:t>
            </a:fld>
            <a:endParaRPr lang="en-US"/>
          </a:p>
        </p:txBody>
      </p:sp>
    </p:spTree>
    <p:extLst>
      <p:ext uri="{BB962C8B-B14F-4D97-AF65-F5344CB8AC3E}">
        <p14:creationId xmlns:p14="http://schemas.microsoft.com/office/powerpoint/2010/main" val="3510195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in the Spokane evaluation. . . . </a:t>
            </a:r>
          </a:p>
          <a:p>
            <a:endParaRPr lang="en-US" dirty="0"/>
          </a:p>
          <a:p>
            <a:r>
              <a:rPr lang="en-US" dirty="0" smtClean="0"/>
              <a:t>Interview: The district satisfied each of the issues raised by evaluators on the written evaluation.</a:t>
            </a:r>
          </a:p>
          <a:p>
            <a:endParaRPr lang="en-US" dirty="0"/>
          </a:p>
          <a:p>
            <a:r>
              <a:rPr lang="en-US" dirty="0" smtClean="0"/>
              <a:t>Board approval Sept. 11 in Yakima.</a:t>
            </a:r>
          </a:p>
          <a:p>
            <a:endParaRPr lang="en-US" dirty="0"/>
          </a:p>
          <a:p>
            <a:r>
              <a:rPr lang="en-US" dirty="0" smtClean="0"/>
              <a:t>30 days to agree on an authorizing contract between the State Board and the school district, setting out clearly the performance expectations for the district, linked to its authorizing plan.  No charter authorizing without an authorizing contract, just as there is no charter school without a charter contract.</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13</a:t>
            </a:fld>
            <a:endParaRPr lang="en-US"/>
          </a:p>
        </p:txBody>
      </p:sp>
    </p:spTree>
    <p:extLst>
      <p:ext uri="{BB962C8B-B14F-4D97-AF65-F5344CB8AC3E}">
        <p14:creationId xmlns:p14="http://schemas.microsoft.com/office/powerpoint/2010/main" val="2592640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Looking now toward second round of district applications. . . . </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14</a:t>
            </a:fld>
            <a:endParaRPr lang="en-US"/>
          </a:p>
        </p:txBody>
      </p:sp>
    </p:spTree>
    <p:extLst>
      <p:ext uri="{BB962C8B-B14F-4D97-AF65-F5344CB8AC3E}">
        <p14:creationId xmlns:p14="http://schemas.microsoft.com/office/powerpoint/2010/main" val="677476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SBE also required by law to set a timeline for charter applications to all authorizers, which it did, by rule, in May.  We’ve placed this chart here, rather than up front, because of the date it happens to be as we sit here this morning.  The charter planets have aligned – charter applications are due, the court case is being argued in Seattle, and I’m here before you – all on the same day.  </a:t>
            </a:r>
          </a:p>
          <a:p>
            <a:endParaRPr lang="en-US" dirty="0"/>
          </a:p>
          <a:p>
            <a:r>
              <a:rPr lang="en-US" dirty="0" smtClean="0"/>
              <a:t>It’s also, I think, a good segue to the presentation by Josh, whose agency will be receiving and evaluating those applications, along with Spokane.</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15</a:t>
            </a:fld>
            <a:endParaRPr lang="en-US"/>
          </a:p>
        </p:txBody>
      </p:sp>
    </p:spTree>
    <p:extLst>
      <p:ext uri="{BB962C8B-B14F-4D97-AF65-F5344CB8AC3E}">
        <p14:creationId xmlns:p14="http://schemas.microsoft.com/office/powerpoint/2010/main" val="2870978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t>18</a:t>
            </a:fld>
            <a:endParaRPr lang="en-US"/>
          </a:p>
        </p:txBody>
      </p:sp>
    </p:spTree>
    <p:extLst>
      <p:ext uri="{BB962C8B-B14F-4D97-AF65-F5344CB8AC3E}">
        <p14:creationId xmlns:p14="http://schemas.microsoft.com/office/powerpoint/2010/main" val="2497228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SBE has major responsibilities for administration and oversight of the charter school law.  Some of the major responsibilities are shown here.  </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a:t>
            </a:fld>
            <a:endParaRPr lang="en-US"/>
          </a:p>
        </p:txBody>
      </p:sp>
    </p:spTree>
    <p:extLst>
      <p:ext uri="{BB962C8B-B14F-4D97-AF65-F5344CB8AC3E}">
        <p14:creationId xmlns:p14="http://schemas.microsoft.com/office/powerpoint/2010/main" val="2707810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Understandable confusion in the public about our role and the Commission’s. . . . And OSPI’s. </a:t>
            </a:r>
          </a:p>
          <a:p>
            <a:endParaRPr lang="en-US" dirty="0"/>
          </a:p>
          <a:p>
            <a:r>
              <a:rPr lang="en-US" dirty="0" smtClean="0"/>
              <a:t>We’ve worked with the Commission in a  very collegial way  since it’s been up and running, the more so since Josh came on board.  We’ve sought common</a:t>
            </a:r>
            <a:r>
              <a:rPr lang="en-US" baseline="0" dirty="0" smtClean="0"/>
              <a:t> ground on significant questions about the charter school law</a:t>
            </a:r>
            <a:r>
              <a:rPr lang="en-US" dirty="0" smtClean="0"/>
              <a:t>.  We’ve both</a:t>
            </a:r>
            <a:r>
              <a:rPr lang="en-US" baseline="0" dirty="0" smtClean="0"/>
              <a:t> worked to educate school districts and the public on the charter school law.  Have asked for their input, where appropriate, on rule-making.  We’ve also respected, however, the differing roles the Board and the Commission</a:t>
            </a:r>
            <a:r>
              <a:rPr lang="en-US" dirty="0" smtClean="0"/>
              <a:t> </a:t>
            </a:r>
            <a:r>
              <a:rPr lang="en-US" baseline="0" dirty="0" smtClean="0"/>
              <a:t>have for implementation of the law.  Our jobs </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3</a:t>
            </a:fld>
            <a:endParaRPr lang="en-US"/>
          </a:p>
        </p:txBody>
      </p:sp>
    </p:spTree>
    <p:extLst>
      <p:ext uri="{BB962C8B-B14F-4D97-AF65-F5344CB8AC3E}">
        <p14:creationId xmlns:p14="http://schemas.microsoft.com/office/powerpoint/2010/main" val="236062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Eight sections of the</a:t>
            </a:r>
            <a:r>
              <a:rPr lang="en-US" baseline="0" dirty="0" smtClean="0"/>
              <a:t> law, covering fifteen provisions, identified by staff and counsel as requiring rule-making by the SBE.  </a:t>
            </a:r>
            <a:r>
              <a:rPr lang="en-US" dirty="0"/>
              <a:t> </a:t>
            </a:r>
            <a:r>
              <a:rPr lang="en-US" dirty="0" smtClean="0"/>
              <a:t>T</a:t>
            </a:r>
            <a:r>
              <a:rPr lang="en-US" baseline="0" dirty="0" smtClean="0"/>
              <a:t>he State Board has been engaged in continual rule-making since the law was approved in November 2012.  Required by law to establish, within 90 days of enactment (March 6), an initial process and timeline for applications by school districts to be authorizers of charter schools.</a:t>
            </a:r>
            <a:r>
              <a:rPr lang="en-US" dirty="0" smtClean="0"/>
              <a:t>  Accomplished that on Feb. 26.  We’ve marched through the sections since then.  Adopted rules on the annual reports by all authorizers at our meeting last week in Vancouver.</a:t>
            </a:r>
          </a:p>
          <a:p>
            <a:endParaRPr lang="en-US" dirty="0"/>
          </a:p>
          <a:p>
            <a:r>
              <a:rPr lang="en-US" dirty="0" smtClean="0"/>
              <a:t>Goal: Let everyone know the rules of the game as soon as reasonably possible.</a:t>
            </a:r>
            <a:endParaRPr lang="en-US" dirty="0"/>
          </a:p>
        </p:txBody>
      </p:sp>
      <p:sp>
        <p:nvSpPr>
          <p:cNvPr id="4" name="Slide Number Placeholder 3"/>
          <p:cNvSpPr>
            <a:spLocks noGrp="1"/>
          </p:cNvSpPr>
          <p:nvPr>
            <p:ph type="sldNum" sz="quarter" idx="10"/>
          </p:nvPr>
        </p:nvSpPr>
        <p:spPr/>
        <p:txBody>
          <a:bodyPr/>
          <a:lstStyle/>
          <a:p>
            <a:pPr>
              <a:defRPr/>
            </a:pPr>
            <a:fld id="{0EBC185E-4164-493C-88B0-0F088F5D8A2B}" type="slidenum">
              <a:rPr lang="en-US" smtClean="0"/>
              <a:pPr>
                <a:defRPr/>
              </a:pPr>
              <a:t>4</a:t>
            </a:fld>
            <a:endParaRPr lang="en-US"/>
          </a:p>
        </p:txBody>
      </p:sp>
    </p:spTree>
    <p:extLst>
      <p:ext uri="{BB962C8B-B14F-4D97-AF65-F5344CB8AC3E}">
        <p14:creationId xmlns:p14="http://schemas.microsoft.com/office/powerpoint/2010/main" val="751429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sections left to go for rule-making.  The Board approved draft rules for hearing last week on State Board oversight of school districts it’s approved as authorizers – a key provision in the law for maintaining quality authorizing and quality schools.</a:t>
            </a:r>
          </a:p>
          <a:p>
            <a:endParaRPr lang="en-US" dirty="0"/>
          </a:p>
          <a:p>
            <a:r>
              <a:rPr lang="en-US" dirty="0" smtClean="0"/>
              <a:t>Members have impressed on staff the need, once all rules are done, to go back, review what we’ve done with fresh eyes and the benefit of experience, and see how we can make it better.</a:t>
            </a:r>
            <a:endParaRPr lang="en-US" dirty="0"/>
          </a:p>
        </p:txBody>
      </p:sp>
      <p:sp>
        <p:nvSpPr>
          <p:cNvPr id="4" name="Slide Number Placeholder 3"/>
          <p:cNvSpPr>
            <a:spLocks noGrp="1"/>
          </p:cNvSpPr>
          <p:nvPr>
            <p:ph type="sldNum" sz="quarter" idx="10"/>
          </p:nvPr>
        </p:nvSpPr>
        <p:spPr/>
        <p:txBody>
          <a:bodyPr/>
          <a:lstStyle/>
          <a:p>
            <a:pPr>
              <a:defRPr/>
            </a:pPr>
            <a:fld id="{0EBC185E-4164-493C-88B0-0F088F5D8A2B}" type="slidenum">
              <a:rPr lang="en-US" smtClean="0"/>
              <a:pPr>
                <a:defRPr/>
              </a:pPr>
              <a:t>5</a:t>
            </a:fld>
            <a:endParaRPr lang="en-US"/>
          </a:p>
        </p:txBody>
      </p:sp>
    </p:spTree>
    <p:extLst>
      <p:ext uri="{BB962C8B-B14F-4D97-AF65-F5344CB8AC3E}">
        <p14:creationId xmlns:p14="http://schemas.microsoft.com/office/powerpoint/2010/main" val="1830811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key first task was to set a timeline for applications from districts to be authorizers.  Two timelines: </a:t>
            </a:r>
          </a:p>
          <a:p>
            <a:endParaRPr lang="en-US" dirty="0"/>
          </a:p>
          <a:p>
            <a:pPr marL="228600" indent="-228600">
              <a:buAutoNum type="arabicParenBoth"/>
            </a:pPr>
            <a:r>
              <a:rPr lang="en-US" dirty="0" smtClean="0"/>
              <a:t>A one-time, compressed timeline for the “launch year.”  [Tried to balance the need to give all parties reasonable ability to do what they need to do with the ability to start at least some charter schools in fall 2014, if applicants are prepared to do so.]</a:t>
            </a:r>
          </a:p>
          <a:p>
            <a:pPr marL="228600" indent="-228600">
              <a:buAutoNum type="arabicParenBoth"/>
            </a:pPr>
            <a:endParaRPr lang="en-US" dirty="0"/>
          </a:p>
          <a:p>
            <a:pPr marL="228600" indent="-228600">
              <a:buAutoNum type="arabicParenBoth"/>
            </a:pPr>
            <a:r>
              <a:rPr lang="en-US" dirty="0" smtClean="0"/>
              <a:t>A longer timeline for succeeding years that is much closer to best practices.</a:t>
            </a:r>
          </a:p>
          <a:p>
            <a:pPr marL="228600" indent="-228600">
              <a:buAutoNum type="arabicParenBoth"/>
            </a:pPr>
            <a:endParaRPr lang="en-US" dirty="0"/>
          </a:p>
          <a:p>
            <a:r>
              <a:rPr lang="en-US" dirty="0" smtClean="0"/>
              <a:t>A couple of key dates there – Sept. 12, 2013 and Dec. 31, 2014, that we’ll turn to later.</a:t>
            </a:r>
          </a:p>
          <a:p>
            <a:pPr marL="228600" indent="-228600">
              <a:buAutoNum type="arabicParenBoth"/>
            </a:pPr>
            <a:endParaRPr lang="en-US" dirty="0" smtClean="0"/>
          </a:p>
          <a:p>
            <a:pPr marL="228600" indent="-228600">
              <a:buAutoNum type="arabicParenBoth"/>
            </a:pP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6</a:t>
            </a:fld>
            <a:endParaRPr lang="en-US"/>
          </a:p>
        </p:txBody>
      </p:sp>
    </p:spTree>
    <p:extLst>
      <p:ext uri="{BB962C8B-B14F-4D97-AF65-F5344CB8AC3E}">
        <p14:creationId xmlns:p14="http://schemas.microsoft.com/office/powerpoint/2010/main" val="2564367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 next big task was to create the authorizer application, based on rules adopted in February.  Five parts, corresponding to the required elements in the statute.</a:t>
            </a:r>
          </a:p>
          <a:p>
            <a:endParaRPr lang="en-US" altLang="en-US" dirty="0"/>
          </a:p>
          <a:p>
            <a:r>
              <a:rPr lang="en-US" altLang="en-US" dirty="0" smtClean="0"/>
              <a:t>Additional part: Statements of assurance that the district, if approved as an authorizer, will, for example, ensure that any schools it authorizes will serve students with disabilities according to law and meet basic education requirements.</a:t>
            </a:r>
          </a:p>
        </p:txBody>
      </p:sp>
      <p:sp>
        <p:nvSpPr>
          <p:cNvPr id="4" name="Slide Number Placeholder 3"/>
          <p:cNvSpPr>
            <a:spLocks noGrp="1"/>
          </p:cNvSpPr>
          <p:nvPr>
            <p:ph type="sldNum" sz="quarter" idx="5"/>
          </p:nvPr>
        </p:nvSpPr>
        <p:spPr/>
        <p:txBody>
          <a:bodyPr/>
          <a:lstStyle/>
          <a:p>
            <a:pPr>
              <a:defRPr/>
            </a:pPr>
            <a:fld id="{D8EDA118-0D0D-42ED-BC8B-2767F03F6DE8}" type="slidenum">
              <a:rPr lang="en-US" smtClean="0"/>
              <a:pPr>
                <a:defRPr/>
              </a:pPr>
              <a:t>7</a:t>
            </a:fld>
            <a:endParaRPr lang="en-US"/>
          </a:p>
        </p:txBody>
      </p:sp>
    </p:spTree>
    <p:extLst>
      <p:ext uri="{BB962C8B-B14F-4D97-AF65-F5344CB8AC3E}">
        <p14:creationId xmlns:p14="http://schemas.microsoft.com/office/powerpoint/2010/main" val="2140526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did the State Board then think about evaluation of the applications?  Intense discussion on our Board.  The Board wanted to set the bar high for approval of districts to be authorizers, because so much at stake.  Not a pro forma, “check the box” exercise.  At same time, it wanted to meet the intent that district applicants who met the requirements in the law would have an opportunity to authorize schools.  The Board set the goals you see here for evaluation of authorizer applications in our rules and procedures.  </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8</a:t>
            </a:fld>
            <a:endParaRPr lang="en-US"/>
          </a:p>
        </p:txBody>
      </p:sp>
    </p:spTree>
    <p:extLst>
      <p:ext uri="{BB962C8B-B14F-4D97-AF65-F5344CB8AC3E}">
        <p14:creationId xmlns:p14="http://schemas.microsoft.com/office/powerpoint/2010/main" val="3705446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So the rules set two tests for approval of applications to be authorizers . . . </a:t>
            </a:r>
          </a:p>
          <a:p>
            <a:endParaRPr lang="en-US" altLang="en-US" dirty="0" smtClean="0"/>
          </a:p>
          <a:p>
            <a:r>
              <a:rPr lang="en-US" altLang="en-US" dirty="0" smtClean="0"/>
              <a:t>[Developing and following charter policies and practices consistent with NACSA </a:t>
            </a:r>
            <a:r>
              <a:rPr lang="en-US" altLang="en-US" i="1" dirty="0" smtClean="0"/>
              <a:t>Principles &amp; Standards for Quality Charter School Authorizing</a:t>
            </a:r>
            <a:r>
              <a:rPr lang="en-US" altLang="en-US" dirty="0" smtClean="0"/>
              <a:t>  is a duty of authorizers under the law.  RCW 28A.710.100(3).  Those five areas of responsibility for authorizers correspond to the components of the application in the law, and then to the sections of the application document itself.   They are not imported into the process.]</a:t>
            </a:r>
          </a:p>
          <a:p>
            <a:endParaRPr lang="en-US" alt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Further stated in rule that “</a:t>
            </a:r>
            <a:r>
              <a:rPr lang="en-US" i="0" dirty="0" smtClean="0"/>
              <a:t>A determination that an application does not provide the required application, or does not meet standards of quality authorizing in any component, shall constitute grounds for disapproval.”  Each part of the application is essential to quality authorizing.  No averaging to get a “B.”  It all has to be there.</a:t>
            </a:r>
          </a:p>
          <a:p>
            <a:endParaRPr lang="en-US" altLang="en-US" dirty="0" smtClean="0"/>
          </a:p>
        </p:txBody>
      </p:sp>
      <p:sp>
        <p:nvSpPr>
          <p:cNvPr id="4" name="Slide Number Placeholder 3"/>
          <p:cNvSpPr>
            <a:spLocks noGrp="1"/>
          </p:cNvSpPr>
          <p:nvPr>
            <p:ph type="sldNum" sz="quarter" idx="5"/>
          </p:nvPr>
        </p:nvSpPr>
        <p:spPr/>
        <p:txBody>
          <a:bodyPr/>
          <a:lstStyle/>
          <a:p>
            <a:pPr>
              <a:defRPr/>
            </a:pPr>
            <a:fld id="{EA43B815-2CB8-4E97-9627-472D3395C46C}" type="slidenum">
              <a:rPr lang="en-US" smtClean="0"/>
              <a:pPr>
                <a:defRPr/>
              </a:pPr>
              <a:t>9</a:t>
            </a:fld>
            <a:endParaRPr lang="en-US" dirty="0"/>
          </a:p>
        </p:txBody>
      </p:sp>
    </p:spTree>
    <p:extLst>
      <p:ext uri="{BB962C8B-B14F-4D97-AF65-F5344CB8AC3E}">
        <p14:creationId xmlns:p14="http://schemas.microsoft.com/office/powerpoint/2010/main" val="4382618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71798"/>
            <a:ext cx="8833104" cy="3338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657600"/>
            <a:ext cx="5486400" cy="423949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p:txBody>
          <a:bodyPr/>
          <a:lstStyle/>
          <a:p>
            <a:fld id="{D75EE0E6-99EE-4FE0-8594-1370775B1C28}"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5EE0E6-99EE-4FE0-8594-1370775B1C2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Arial" panose="020B0604020202020204" pitchFamily="34" charset="0"/>
                <a:cs typeface="Arial" panose="020B060402020202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75EE0E6-99EE-4FE0-8594-1370775B1C2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7" name="Slide Number Placeholder 6"/>
          <p:cNvSpPr>
            <a:spLocks noGrp="1"/>
          </p:cNvSpPr>
          <p:nvPr>
            <p:ph type="sldNum" sz="quarter" idx="12"/>
          </p:nvPr>
        </p:nvSpPr>
        <p:spPr/>
        <p:txBody>
          <a:bodyPr/>
          <a:lstStyle/>
          <a:p>
            <a:fld id="{D75EE0E6-99EE-4FE0-8594-1370775B1C2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914400" y="6409944"/>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5EE0E6-99EE-4FE0-8594-1370775B1C2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75EE0E6-99EE-4FE0-8594-1370775B1C28}"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5EE0E6-99EE-4FE0-8594-1370775B1C28}" type="slidenum">
              <a:rPr lang="en-US" smtClean="0"/>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883920" y="6410848"/>
            <a:ext cx="3383280"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5EE0E6-99EE-4FE0-8594-1370775B1C2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911352" y="6410848"/>
            <a:ext cx="3584448"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userDrawn="1"/>
        </p:nvSpPr>
        <p:spPr bwMode="auto">
          <a:xfrm>
            <a:off x="149352" y="6388385"/>
            <a:ext cx="8833104" cy="31721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Footer Placeholder 2"/>
          <p:cNvSpPr>
            <a:spLocks noGrp="1"/>
          </p:cNvSpPr>
          <p:nvPr>
            <p:ph type="ftr" sz="quarter" idx="3"/>
          </p:nvPr>
        </p:nvSpPr>
        <p:spPr>
          <a:xfrm>
            <a:off x="914400" y="6410848"/>
            <a:ext cx="3581400" cy="365760"/>
          </a:xfrm>
          <a:prstGeom prst="rect">
            <a:avLst/>
          </a:prstGeom>
        </p:spPr>
        <p:txBody>
          <a:bodyPr vert="horz"/>
          <a:lstStyle>
            <a:lvl1pPr algn="l" eaLnBrk="1" latinLnBrk="0" hangingPunct="1">
              <a:defRPr kumimoji="0" sz="1200">
                <a:solidFill>
                  <a:schemeClr val="accent1"/>
                </a:solidFill>
              </a:defRPr>
            </a:lvl1pPr>
          </a:lstStyle>
          <a:p>
            <a:r>
              <a:rPr lang="en-US" dirty="0" smtClean="0"/>
              <a:t>Washington State Board of Education</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5EE0E6-99EE-4FE0-8594-1370775B1C2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ctr" rtl="0" eaLnBrk="1" latinLnBrk="0" hangingPunct="1">
        <a:spcBef>
          <a:spcPct val="0"/>
        </a:spcBef>
        <a:buNone/>
        <a:defRPr kumimoji="0" sz="3300" kern="1200">
          <a:solidFill>
            <a:schemeClr val="accent3">
              <a:shade val="75000"/>
            </a:schemeClr>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3"/>
        </a:buClr>
        <a:buSzPct val="70000"/>
        <a:buFont typeface="Wingdings 2" panose="05020102010507070707" pitchFamily="18" charset="2"/>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6"/>
        </a:buClr>
        <a:buSzPct val="75000"/>
        <a:buFont typeface="Wingdings" panose="05000000000000000000" pitchFamily="2" charset="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Update on Charter Schools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184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34400" cy="758952"/>
          </a:xfrm>
        </p:spPr>
        <p:txBody>
          <a:bodyPr>
            <a:normAutofit fontScale="90000"/>
          </a:bodyPr>
          <a:lstStyle/>
          <a:p>
            <a:r>
              <a:rPr lang="en-US" dirty="0" smtClean="0"/>
              <a:t>What is the process for evaluating applications?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a:t>R</a:t>
            </a:r>
            <a:r>
              <a:rPr lang="en-US" dirty="0" smtClean="0"/>
              <a:t>ubrics for evaluation of each part of the application.</a:t>
            </a:r>
          </a:p>
          <a:p>
            <a:endParaRPr lang="en-US" dirty="0" smtClean="0"/>
          </a:p>
          <a:p>
            <a:r>
              <a:rPr lang="en-US" dirty="0" smtClean="0"/>
              <a:t>Three-tier rating scale for each part of the application: Well-developed, Partially Developed, Undeveloped.</a:t>
            </a:r>
          </a:p>
          <a:p>
            <a:endParaRPr lang="en-US" dirty="0"/>
          </a:p>
          <a:p>
            <a:r>
              <a:rPr lang="en-US" dirty="0" smtClean="0"/>
              <a:t>Five-member evaluation team made up of SBE and OSPI staff and external reviewers.</a:t>
            </a:r>
          </a:p>
          <a:p>
            <a:endParaRPr lang="en-US" dirty="0"/>
          </a:p>
          <a:p>
            <a:r>
              <a:rPr lang="en-US" dirty="0" smtClean="0"/>
              <a:t>Personal interview with district.</a:t>
            </a:r>
          </a:p>
          <a:p>
            <a:endParaRPr lang="en-US" dirty="0" smtClean="0"/>
          </a:p>
          <a:p>
            <a:r>
              <a:rPr lang="en-US" dirty="0" smtClean="0"/>
              <a:t>Written evaluation report.</a:t>
            </a:r>
            <a:endParaRPr lang="en-US" dirty="0"/>
          </a:p>
        </p:txBody>
      </p:sp>
    </p:spTree>
    <p:extLst>
      <p:ext uri="{BB962C8B-B14F-4D97-AF65-F5344CB8AC3E}">
        <p14:creationId xmlns:p14="http://schemas.microsoft.com/office/powerpoint/2010/main" val="1180580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Key considerations for districts </a:t>
            </a:r>
            <a:br>
              <a:rPr lang="en-US" dirty="0" smtClean="0"/>
            </a:br>
            <a:r>
              <a:rPr lang="en-US" dirty="0" smtClean="0"/>
              <a:t>thinking about becoming an authorizer</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a:bodyPr>
          <a:lstStyle/>
          <a:p>
            <a:pPr algn="ctr"/>
            <a:r>
              <a:rPr lang="en-US" i="1" dirty="0"/>
              <a:t>D</a:t>
            </a:r>
            <a:r>
              <a:rPr lang="en-US" i="1" dirty="0" smtClean="0"/>
              <a:t>istrict</a:t>
            </a:r>
            <a:r>
              <a:rPr lang="en-US" dirty="0" smtClean="0"/>
              <a:t> vision for chartering</a:t>
            </a:r>
          </a:p>
          <a:p>
            <a:pPr algn="ctr"/>
            <a:endParaRPr lang="en-US" dirty="0" smtClean="0"/>
          </a:p>
          <a:p>
            <a:pPr algn="ctr"/>
            <a:r>
              <a:rPr lang="en-US" dirty="0" smtClean="0"/>
              <a:t>Leadership</a:t>
            </a:r>
          </a:p>
          <a:p>
            <a:pPr algn="ctr"/>
            <a:endParaRPr lang="en-US" dirty="0"/>
          </a:p>
          <a:p>
            <a:pPr algn="ctr"/>
            <a:r>
              <a:rPr lang="en-US" dirty="0" smtClean="0"/>
              <a:t>Capacity</a:t>
            </a:r>
          </a:p>
          <a:p>
            <a:pPr algn="ctr"/>
            <a:endParaRPr lang="en-US" dirty="0"/>
          </a:p>
          <a:p>
            <a:pPr algn="ctr"/>
            <a:r>
              <a:rPr lang="en-US" dirty="0" smtClean="0"/>
              <a:t>Community support</a:t>
            </a:r>
          </a:p>
          <a:p>
            <a:pPr algn="ctr"/>
            <a:endParaRPr lang="en-US" dirty="0"/>
          </a:p>
          <a:p>
            <a:pPr algn="ctr"/>
            <a:r>
              <a:rPr lang="en-US" dirty="0" smtClean="0"/>
              <a:t>Commitment</a:t>
            </a:r>
          </a:p>
          <a:p>
            <a:endParaRPr lang="en-US" dirty="0"/>
          </a:p>
        </p:txBody>
      </p:sp>
    </p:spTree>
    <p:extLst>
      <p:ext uri="{BB962C8B-B14F-4D97-AF65-F5344CB8AC3E}">
        <p14:creationId xmlns:p14="http://schemas.microsoft.com/office/powerpoint/2010/main" val="423297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made the Spokane application so strong?</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fontScale="92500" lnSpcReduction="10000"/>
          </a:bodyPr>
          <a:lstStyle/>
          <a:p>
            <a:pPr>
              <a:buFont typeface="Wingdings" panose="05000000000000000000" pitchFamily="2" charset="2"/>
              <a:buChar char="§"/>
            </a:pPr>
            <a:r>
              <a:rPr lang="en-US" dirty="0" smtClean="0"/>
              <a:t>Highly </a:t>
            </a:r>
            <a:r>
              <a:rPr lang="en-US" dirty="0"/>
              <a:t>developed vision for </a:t>
            </a:r>
            <a:r>
              <a:rPr lang="en-US" dirty="0" smtClean="0"/>
              <a:t>chartering, closely aligned with district strategic plan.</a:t>
            </a:r>
          </a:p>
          <a:p>
            <a:pPr>
              <a:buFont typeface="Wingdings" panose="05000000000000000000" pitchFamily="2" charset="2"/>
              <a:buChar char="§"/>
            </a:pPr>
            <a:r>
              <a:rPr lang="en-US" dirty="0" smtClean="0"/>
              <a:t>Targeting of at-risk students, high-poverty areas for choice options.</a:t>
            </a:r>
          </a:p>
          <a:p>
            <a:pPr>
              <a:buFont typeface="Wingdings" panose="05000000000000000000" pitchFamily="2" charset="2"/>
              <a:buChar char="§"/>
            </a:pPr>
            <a:r>
              <a:rPr lang="en-US" dirty="0" smtClean="0"/>
              <a:t>Well-articulated priorities for charter applications.</a:t>
            </a:r>
          </a:p>
          <a:p>
            <a:pPr>
              <a:buFont typeface="Wingdings" panose="05000000000000000000" pitchFamily="2" charset="2"/>
              <a:buChar char="§"/>
            </a:pPr>
            <a:r>
              <a:rPr lang="en-US" dirty="0" smtClean="0"/>
              <a:t>High-quality leadership and evaluation teams.</a:t>
            </a:r>
          </a:p>
          <a:p>
            <a:pPr>
              <a:buFont typeface="Wingdings" panose="05000000000000000000" pitchFamily="2" charset="2"/>
              <a:buChar char="§"/>
            </a:pPr>
            <a:r>
              <a:rPr lang="en-US" dirty="0" smtClean="0"/>
              <a:t>Staff capacity</a:t>
            </a:r>
          </a:p>
          <a:p>
            <a:pPr>
              <a:buFont typeface="Wingdings" panose="05000000000000000000" pitchFamily="2" charset="2"/>
              <a:buChar char="§"/>
            </a:pPr>
            <a:r>
              <a:rPr lang="en-US" dirty="0" smtClean="0"/>
              <a:t>Financial capacity.</a:t>
            </a:r>
          </a:p>
          <a:p>
            <a:pPr>
              <a:buFont typeface="Wingdings" panose="05000000000000000000" pitchFamily="2" charset="2"/>
              <a:buChar char="§"/>
            </a:pPr>
            <a:r>
              <a:rPr lang="en-US" dirty="0"/>
              <a:t>Extensive </a:t>
            </a:r>
            <a:r>
              <a:rPr lang="en-US" dirty="0" smtClean="0"/>
              <a:t>preparation.</a:t>
            </a:r>
          </a:p>
          <a:p>
            <a:pPr>
              <a:buFont typeface="Wingdings" panose="05000000000000000000" pitchFamily="2" charset="2"/>
              <a:buChar char="§"/>
            </a:pPr>
            <a:r>
              <a:rPr lang="en-US" dirty="0"/>
              <a:t>S</a:t>
            </a:r>
            <a:r>
              <a:rPr lang="en-US" dirty="0" smtClean="0"/>
              <a:t>trong external </a:t>
            </a:r>
            <a:r>
              <a:rPr lang="en-US" dirty="0"/>
              <a:t>partnerships.</a:t>
            </a:r>
          </a:p>
          <a:p>
            <a:pPr>
              <a:buFont typeface="Wingdings" panose="05000000000000000000" pitchFamily="2" charset="2"/>
              <a:buChar char="§"/>
            </a:pPr>
            <a:r>
              <a:rPr lang="en-US" dirty="0" smtClean="0"/>
              <a:t>Support from school board, staff and community.</a:t>
            </a:r>
          </a:p>
          <a:p>
            <a:endParaRPr lang="en-US" dirty="0" smtClean="0"/>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3583146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rmAutofit fontScale="90000"/>
          </a:bodyPr>
          <a:lstStyle/>
          <a:p>
            <a:r>
              <a:rPr lang="en-US" dirty="0" smtClean="0"/>
              <a:t>What were SBE actions on Spokane application?</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Evaluation of written application: Rating of each part and identification of issues for district interview.</a:t>
            </a:r>
          </a:p>
          <a:p>
            <a:endParaRPr lang="en-US" dirty="0"/>
          </a:p>
          <a:p>
            <a:r>
              <a:rPr lang="en-US" dirty="0" smtClean="0"/>
              <a:t>On-site district interview August 21, focusing on issues identified in written evaluation.</a:t>
            </a:r>
          </a:p>
          <a:p>
            <a:pPr marL="0" indent="0">
              <a:buNone/>
            </a:pPr>
            <a:endParaRPr lang="en-US" dirty="0"/>
          </a:p>
          <a:p>
            <a:r>
              <a:rPr lang="en-US" dirty="0" smtClean="0"/>
              <a:t>Staff recommendation and Board approval, September 11.</a:t>
            </a:r>
          </a:p>
          <a:p>
            <a:endParaRPr lang="en-US" dirty="0"/>
          </a:p>
          <a:p>
            <a:r>
              <a:rPr lang="en-US" dirty="0" smtClean="0"/>
              <a:t>Authorizing contract executed October 10.</a:t>
            </a:r>
          </a:p>
          <a:p>
            <a:endParaRPr lang="en-US" dirty="0"/>
          </a:p>
          <a:p>
            <a:endParaRPr lang="en-US" dirty="0"/>
          </a:p>
        </p:txBody>
      </p:sp>
    </p:spTree>
    <p:extLst>
      <p:ext uri="{BB962C8B-B14F-4D97-AF65-F5344CB8AC3E}">
        <p14:creationId xmlns:p14="http://schemas.microsoft.com/office/powerpoint/2010/main" val="1931404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Authorizer Applications for December 31</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r>
              <a:rPr lang="en-US" dirty="0"/>
              <a:t>Three districts submitted </a:t>
            </a:r>
            <a:r>
              <a:rPr lang="en-US" dirty="0" smtClean="0"/>
              <a:t>nonbinding notices </a:t>
            </a:r>
            <a:r>
              <a:rPr lang="en-US" dirty="0"/>
              <a:t>of intent by </a:t>
            </a:r>
            <a:r>
              <a:rPr lang="en-US" dirty="0" smtClean="0"/>
              <a:t>Oct. </a:t>
            </a:r>
            <a:r>
              <a:rPr lang="en-US" dirty="0"/>
              <a:t>1 for second round of applications:</a:t>
            </a:r>
          </a:p>
          <a:p>
            <a:pPr lvl="2"/>
            <a:r>
              <a:rPr lang="en-US" sz="2400" dirty="0"/>
              <a:t>Highline</a:t>
            </a:r>
          </a:p>
          <a:p>
            <a:pPr lvl="2"/>
            <a:r>
              <a:rPr lang="en-US" sz="2400" dirty="0"/>
              <a:t>West Valley (Yakima)</a:t>
            </a:r>
          </a:p>
          <a:p>
            <a:pPr lvl="2"/>
            <a:r>
              <a:rPr lang="en-US" sz="2400" dirty="0" smtClean="0"/>
              <a:t>Tacoma</a:t>
            </a:r>
            <a:endParaRPr lang="en-US" sz="2800" dirty="0" smtClean="0"/>
          </a:p>
          <a:p>
            <a:endParaRPr lang="en-US" sz="2800" dirty="0"/>
          </a:p>
          <a:p>
            <a:r>
              <a:rPr lang="en-US" sz="2800" dirty="0" smtClean="0"/>
              <a:t>Applications due Dec. 31, 2014. </a:t>
            </a:r>
          </a:p>
          <a:p>
            <a:pPr marL="0" indent="0">
              <a:buNone/>
            </a:pPr>
            <a:endParaRPr lang="en-US" sz="2800" dirty="0" smtClean="0"/>
          </a:p>
          <a:p>
            <a:r>
              <a:rPr lang="en-US" sz="2800" dirty="0" smtClean="0"/>
              <a:t>SBE </a:t>
            </a:r>
            <a:r>
              <a:rPr lang="en-US" sz="2800" dirty="0"/>
              <a:t>decisions </a:t>
            </a:r>
            <a:r>
              <a:rPr lang="en-US" sz="2800" dirty="0" smtClean="0"/>
              <a:t>to approve or deny must </a:t>
            </a:r>
            <a:r>
              <a:rPr lang="en-US" sz="2800" dirty="0"/>
              <a:t>be made by April 1, 2014.</a:t>
            </a:r>
          </a:p>
          <a:p>
            <a:pPr marL="0" indent="0">
              <a:buNone/>
            </a:pPr>
            <a:endParaRPr lang="en-US" dirty="0" smtClean="0"/>
          </a:p>
          <a:p>
            <a:endParaRPr lang="en-US" dirty="0"/>
          </a:p>
          <a:p>
            <a:pPr marL="594360" lvl="2" indent="0">
              <a:buNone/>
            </a:pPr>
            <a:endParaRPr lang="en-US" sz="2400" dirty="0" smtClean="0"/>
          </a:p>
        </p:txBody>
      </p:sp>
    </p:spTree>
    <p:extLst>
      <p:ext uri="{BB962C8B-B14F-4D97-AF65-F5344CB8AC3E}">
        <p14:creationId xmlns:p14="http://schemas.microsoft.com/office/powerpoint/2010/main" val="1815131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Timeline for Charter Applications</a:t>
            </a:r>
            <a:br>
              <a:rPr lang="en-US" dirty="0" smtClean="0"/>
            </a:br>
            <a:r>
              <a:rPr lang="en-US" sz="2200" dirty="0" smtClean="0"/>
              <a:t>WAC 180-19-070-080</a:t>
            </a:r>
            <a:endParaRPr lang="en-US" sz="2200"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47427204"/>
              </p:ext>
            </p:extLst>
          </p:nvPr>
        </p:nvGraphicFramePr>
        <p:xfrm>
          <a:off x="301625" y="1527175"/>
          <a:ext cx="8504238" cy="4023360"/>
        </p:xfrm>
        <a:graphic>
          <a:graphicData uri="http://schemas.openxmlformats.org/drawingml/2006/table">
            <a:tbl>
              <a:tblPr firstRow="1" bandRow="1">
                <a:tableStyleId>{7DF18680-E054-41AD-8BC1-D1AEF772440D}</a:tableStyleId>
              </a:tblPr>
              <a:tblGrid>
                <a:gridCol w="3432175"/>
                <a:gridCol w="2590800"/>
                <a:gridCol w="2481263"/>
              </a:tblGrid>
              <a:tr h="370840">
                <a:tc>
                  <a:txBody>
                    <a:bodyPr/>
                    <a:lstStyle/>
                    <a:p>
                      <a:r>
                        <a:rPr lang="en-US" dirty="0" smtClean="0"/>
                        <a:t>Action</a:t>
                      </a:r>
                      <a:endParaRPr lang="en-US" dirty="0"/>
                    </a:p>
                  </a:txBody>
                  <a:tcPr/>
                </a:tc>
                <a:tc>
                  <a:txBody>
                    <a:bodyPr/>
                    <a:lstStyle/>
                    <a:p>
                      <a:pPr algn="ctr"/>
                      <a:r>
                        <a:rPr lang="en-US" dirty="0" smtClean="0"/>
                        <a:t>Applications in 2013 Only</a:t>
                      </a:r>
                      <a:endParaRPr lang="en-US" dirty="0"/>
                    </a:p>
                  </a:txBody>
                  <a:tcPr/>
                </a:tc>
                <a:tc>
                  <a:txBody>
                    <a:bodyPr/>
                    <a:lstStyle/>
                    <a:p>
                      <a:pPr algn="ctr"/>
                      <a:r>
                        <a:rPr lang="en-US" dirty="0" smtClean="0"/>
                        <a:t>Applications in 2014 And Ongoing</a:t>
                      </a:r>
                      <a:endParaRPr lang="en-US" dirty="0"/>
                    </a:p>
                  </a:txBody>
                  <a:tcPr/>
                </a:tc>
              </a:tr>
              <a:tr h="370840">
                <a:tc>
                  <a:txBody>
                    <a:bodyPr/>
                    <a:lstStyle/>
                    <a:p>
                      <a:r>
                        <a:rPr lang="en-US" dirty="0" smtClean="0"/>
                        <a:t>Last date for all authorizers</a:t>
                      </a:r>
                      <a:r>
                        <a:rPr lang="en-US" baseline="0" dirty="0" smtClean="0"/>
                        <a:t> </a:t>
                      </a:r>
                      <a:r>
                        <a:rPr lang="en-US" dirty="0" smtClean="0"/>
                        <a:t>to issue</a:t>
                      </a:r>
                      <a:r>
                        <a:rPr lang="en-US" baseline="0" dirty="0" smtClean="0"/>
                        <a:t> requests for proposals.</a:t>
                      </a:r>
                      <a:endParaRPr lang="en-US" dirty="0"/>
                    </a:p>
                  </a:txBody>
                  <a:tcPr/>
                </a:tc>
                <a:tc>
                  <a:txBody>
                    <a:bodyPr/>
                    <a:lstStyle/>
                    <a:p>
                      <a:r>
                        <a:rPr lang="en-US" dirty="0" smtClean="0"/>
                        <a:t>September 22, 2013</a:t>
                      </a:r>
                      <a:endParaRPr lang="en-US" dirty="0"/>
                    </a:p>
                  </a:txBody>
                  <a:tcPr/>
                </a:tc>
                <a:tc>
                  <a:txBody>
                    <a:bodyPr/>
                    <a:lstStyle/>
                    <a:p>
                      <a:r>
                        <a:rPr lang="en-US" dirty="0" smtClean="0"/>
                        <a:t>April 15, 2014</a:t>
                      </a:r>
                      <a:endParaRPr lang="en-US" dirty="0"/>
                    </a:p>
                  </a:txBody>
                  <a:tcPr/>
                </a:tc>
              </a:tr>
              <a:tr h="370840">
                <a:tc>
                  <a:txBody>
                    <a:bodyPr/>
                    <a:lstStyle/>
                    <a:p>
                      <a:r>
                        <a:rPr lang="en-US" baseline="0" dirty="0" smtClean="0"/>
                        <a:t>Closing date for submission of charter applications to authorizers.</a:t>
                      </a:r>
                      <a:endParaRPr lang="en-US" dirty="0"/>
                    </a:p>
                  </a:txBody>
                  <a:tcPr/>
                </a:tc>
                <a:tc>
                  <a:txBody>
                    <a:bodyPr/>
                    <a:lstStyle/>
                    <a:p>
                      <a:r>
                        <a:rPr lang="en-US" dirty="0" smtClean="0">
                          <a:solidFill>
                            <a:schemeClr val="tx1"/>
                          </a:solidFill>
                        </a:rPr>
                        <a:t>November 22, 2013</a:t>
                      </a:r>
                      <a:endParaRPr lang="en-US" dirty="0">
                        <a:solidFill>
                          <a:schemeClr val="tx1"/>
                        </a:solidFill>
                      </a:endParaRPr>
                    </a:p>
                  </a:txBody>
                  <a:tcPr/>
                </a:tc>
                <a:tc>
                  <a:txBody>
                    <a:bodyPr/>
                    <a:lstStyle/>
                    <a:p>
                      <a:r>
                        <a:rPr lang="en-US" dirty="0" smtClean="0"/>
                        <a:t>July 15, 2014</a:t>
                      </a:r>
                      <a:endParaRPr lang="en-US" dirty="0"/>
                    </a:p>
                  </a:txBody>
                  <a:tcPr/>
                </a:tc>
              </a:tr>
              <a:tr h="370840">
                <a:tc>
                  <a:txBody>
                    <a:bodyPr/>
                    <a:lstStyle/>
                    <a:p>
                      <a:r>
                        <a:rPr lang="en-US" baseline="0" dirty="0" smtClean="0"/>
                        <a:t>Closing date for authorizer approval or denial of charter applications.</a:t>
                      </a:r>
                      <a:endParaRPr lang="en-US" dirty="0"/>
                    </a:p>
                  </a:txBody>
                  <a:tcPr/>
                </a:tc>
                <a:tc>
                  <a:txBody>
                    <a:bodyPr/>
                    <a:lstStyle/>
                    <a:p>
                      <a:r>
                        <a:rPr lang="en-US" dirty="0" smtClean="0"/>
                        <a:t>February 24, 2013</a:t>
                      </a:r>
                      <a:endParaRPr lang="en-US" dirty="0"/>
                    </a:p>
                  </a:txBody>
                  <a:tcPr/>
                </a:tc>
                <a:tc>
                  <a:txBody>
                    <a:bodyPr/>
                    <a:lstStyle/>
                    <a:p>
                      <a:r>
                        <a:rPr lang="en-US" dirty="0" smtClean="0"/>
                        <a:t>October 15, 2014</a:t>
                      </a:r>
                      <a:endParaRPr lang="en-US" dirty="0"/>
                    </a:p>
                  </a:txBody>
                  <a:tcPr/>
                </a:tc>
              </a:tr>
              <a:tr h="370840">
                <a:tc>
                  <a:txBody>
                    <a:bodyPr/>
                    <a:lstStyle/>
                    <a:p>
                      <a:r>
                        <a:rPr lang="en-US" dirty="0" smtClean="0"/>
                        <a:t>Last date for</a:t>
                      </a:r>
                      <a:r>
                        <a:rPr lang="en-US" baseline="0" dirty="0" smtClean="0"/>
                        <a:t> authorizers to report actions to approve or deny applications to SBE.</a:t>
                      </a:r>
                      <a:endParaRPr lang="en-US" dirty="0"/>
                    </a:p>
                  </a:txBody>
                  <a:tcPr/>
                </a:tc>
                <a:tc>
                  <a:txBody>
                    <a:bodyPr/>
                    <a:lstStyle/>
                    <a:p>
                      <a:r>
                        <a:rPr lang="en-US" dirty="0" smtClean="0"/>
                        <a:t>March 6, 2014</a:t>
                      </a:r>
                      <a:endParaRPr lang="en-US" dirty="0"/>
                    </a:p>
                  </a:txBody>
                  <a:tcPr/>
                </a:tc>
                <a:tc>
                  <a:txBody>
                    <a:bodyPr/>
                    <a:lstStyle/>
                    <a:p>
                      <a:r>
                        <a:rPr lang="en-US" dirty="0" smtClean="0"/>
                        <a:t>October 25, 2014</a:t>
                      </a:r>
                      <a:endParaRPr lang="en-US" dirty="0"/>
                    </a:p>
                  </a:txBody>
                  <a:tcPr/>
                </a:tc>
              </a:tr>
            </a:tbl>
          </a:graphicData>
        </a:graphic>
      </p:graphicFrame>
    </p:spTree>
    <p:extLst>
      <p:ext uri="{BB962C8B-B14F-4D97-AF65-F5344CB8AC3E}">
        <p14:creationId xmlns:p14="http://schemas.microsoft.com/office/powerpoint/2010/main" val="4225062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round of charter applications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a:buFont typeface="Wingdings" panose="05000000000000000000" pitchFamily="2" charset="2"/>
              <a:buChar char="q"/>
            </a:pPr>
            <a:r>
              <a:rPr lang="en-US" dirty="0" smtClean="0"/>
              <a:t>  Commission: 19 applications received.</a:t>
            </a:r>
          </a:p>
          <a:p>
            <a:pPr lvl="2"/>
            <a:r>
              <a:rPr lang="en-US" dirty="0" smtClean="0"/>
              <a:t>One is from private school wishing to become public charter school.  All others are for new schools.  </a:t>
            </a:r>
          </a:p>
          <a:p>
            <a:pPr lvl="2"/>
            <a:r>
              <a:rPr lang="en-US" dirty="0" smtClean="0"/>
              <a:t>Three are from charter management organizations (CMO’s), 16 “home-grown.”</a:t>
            </a:r>
          </a:p>
          <a:p>
            <a:pPr marL="594360" lvl="2" indent="0">
              <a:buNone/>
            </a:pPr>
            <a:endParaRPr lang="en-US" dirty="0"/>
          </a:p>
          <a:p>
            <a:pPr marL="502920" indent="-457200">
              <a:buFont typeface="Wingdings" panose="05000000000000000000" pitchFamily="2" charset="2"/>
              <a:buChar char="q"/>
            </a:pPr>
            <a:r>
              <a:rPr lang="en-US" dirty="0" smtClean="0"/>
              <a:t>Spokane: Three applications received.</a:t>
            </a:r>
            <a:endParaRPr lang="en-US" dirty="0" smtClean="0"/>
          </a:p>
          <a:p>
            <a:pPr lvl="2"/>
            <a:r>
              <a:rPr lang="en-US" dirty="0" smtClean="0"/>
              <a:t>Seeking </a:t>
            </a:r>
            <a:r>
              <a:rPr lang="en-US" dirty="0" smtClean="0"/>
              <a:t>information from district at this writing.</a:t>
            </a:r>
            <a:endParaRPr lang="en-US" dirty="0"/>
          </a:p>
          <a:p>
            <a:pPr marL="45720" indent="0">
              <a:buNone/>
            </a:pP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3278047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What input are we seeking </a:t>
            </a:r>
            <a:br>
              <a:rPr lang="en-US" dirty="0" smtClean="0"/>
            </a:br>
            <a:r>
              <a:rPr lang="en-US" dirty="0" smtClean="0"/>
              <a:t>from you on charter schools?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Input on rules still to be adopted.  Your comments needed!</a:t>
            </a:r>
          </a:p>
          <a:p>
            <a:r>
              <a:rPr lang="en-US" dirty="0" smtClean="0"/>
              <a:t>Input on how adopted rules can improved from district perspective.</a:t>
            </a:r>
          </a:p>
          <a:p>
            <a:r>
              <a:rPr lang="en-US" dirty="0" smtClean="0"/>
              <a:t>Input on how application and evaluation can be made more manageable for districts, more effective for SBE, while still faithful to the law.</a:t>
            </a:r>
          </a:p>
          <a:p>
            <a:r>
              <a:rPr lang="en-US" dirty="0" smtClean="0"/>
              <a:t>Opportunities to inform your members, address their concerns.</a:t>
            </a:r>
          </a:p>
          <a:p>
            <a:r>
              <a:rPr lang="en-US" dirty="0" smtClean="0"/>
              <a:t>Questions, questions, questions – Send them our way.</a:t>
            </a:r>
          </a:p>
          <a:p>
            <a:endParaRPr lang="en-US" dirty="0"/>
          </a:p>
        </p:txBody>
      </p:sp>
    </p:spTree>
    <p:extLst>
      <p:ext uri="{BB962C8B-B14F-4D97-AF65-F5344CB8AC3E}">
        <p14:creationId xmlns:p14="http://schemas.microsoft.com/office/powerpoint/2010/main" val="4195521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endParaRPr lang="en-US" dirty="0" smtClean="0"/>
          </a:p>
          <a:p>
            <a:r>
              <a:rPr lang="en-US" dirty="0"/>
              <a:t>W</a:t>
            </a:r>
            <a:r>
              <a:rPr lang="en-US" dirty="0" smtClean="0"/>
              <a:t>ebsite:  </a:t>
            </a:r>
            <a:r>
              <a:rPr lang="en-US" dirty="0" smtClean="0">
                <a:solidFill>
                  <a:srgbClr val="0070C0"/>
                </a:solidFill>
              </a:rPr>
              <a:t>www.SBE.wa.gov</a:t>
            </a:r>
          </a:p>
          <a:p>
            <a:pPr lvl="8"/>
            <a:endParaRPr lang="en-US" dirty="0" smtClean="0">
              <a:solidFill>
                <a:srgbClr val="0070C0"/>
              </a:solidFill>
            </a:endParaRPr>
          </a:p>
          <a:p>
            <a:r>
              <a:rPr lang="en-US" dirty="0"/>
              <a:t>Blog:  </a:t>
            </a:r>
            <a:r>
              <a:rPr lang="en-US" dirty="0">
                <a:solidFill>
                  <a:srgbClr val="0070C0"/>
                </a:solidFill>
              </a:rPr>
              <a:t>w</a:t>
            </a:r>
            <a:r>
              <a:rPr lang="en-US" dirty="0" smtClean="0">
                <a:solidFill>
                  <a:srgbClr val="0070C0"/>
                </a:solidFill>
              </a:rPr>
              <a:t>ashingtonSBE.wordpress.com</a:t>
            </a:r>
          </a:p>
          <a:p>
            <a:pPr lvl="8"/>
            <a:endParaRPr lang="en-US" dirty="0">
              <a:solidFill>
                <a:srgbClr val="0070C0"/>
              </a:solidFill>
            </a:endParaRPr>
          </a:p>
          <a:p>
            <a:r>
              <a:rPr lang="en-US" dirty="0" smtClean="0"/>
              <a:t>Facebook:  </a:t>
            </a:r>
            <a:r>
              <a:rPr lang="en-US" dirty="0" smtClean="0">
                <a:solidFill>
                  <a:srgbClr val="0070C0"/>
                </a:solidFill>
              </a:rPr>
              <a:t>www.facebook.com/washingtonSBE</a:t>
            </a:r>
            <a:r>
              <a:rPr lang="en-US" dirty="0" smtClean="0"/>
              <a:t> </a:t>
            </a:r>
          </a:p>
          <a:p>
            <a:pPr lvl="8"/>
            <a:endParaRPr lang="en-US" dirty="0" smtClean="0"/>
          </a:p>
          <a:p>
            <a:r>
              <a:rPr lang="en-US" dirty="0" smtClean="0"/>
              <a:t>Twitter:  </a:t>
            </a:r>
            <a:r>
              <a:rPr lang="en-US" dirty="0" smtClean="0">
                <a:solidFill>
                  <a:srgbClr val="0070C0"/>
                </a:solidFill>
              </a:rPr>
              <a:t>www.twitter.com/wa_SBE</a:t>
            </a:r>
            <a:r>
              <a:rPr lang="en-US" dirty="0" smtClean="0"/>
              <a:t> </a:t>
            </a:r>
          </a:p>
          <a:p>
            <a:pPr lvl="8"/>
            <a:endParaRPr lang="en-US" dirty="0" smtClean="0"/>
          </a:p>
          <a:p>
            <a:r>
              <a:rPr lang="en-US" dirty="0" smtClean="0"/>
              <a:t>Email: </a:t>
            </a:r>
            <a:r>
              <a:rPr lang="en-US" dirty="0" smtClean="0">
                <a:solidFill>
                  <a:srgbClr val="0070C0"/>
                </a:solidFill>
              </a:rPr>
              <a:t>sbe@sbe.wa.gov</a:t>
            </a:r>
          </a:p>
          <a:p>
            <a:pPr marL="2194560" lvl="8" indent="0">
              <a:buNone/>
            </a:pPr>
            <a:endParaRPr lang="en-US" dirty="0">
              <a:solidFill>
                <a:srgbClr val="0070C0"/>
              </a:solidFill>
            </a:endParaRPr>
          </a:p>
          <a:p>
            <a:r>
              <a:rPr lang="en-US" dirty="0" smtClean="0"/>
              <a:t>Phone: 360-725-6025</a:t>
            </a:r>
            <a:endParaRPr lang="en-US" dirty="0"/>
          </a:p>
        </p:txBody>
      </p:sp>
    </p:spTree>
    <p:extLst>
      <p:ext uri="{BB962C8B-B14F-4D97-AF65-F5344CB8AC3E}">
        <p14:creationId xmlns:p14="http://schemas.microsoft.com/office/powerpoint/2010/main" val="211675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SBE’s </a:t>
            </a:r>
            <a:r>
              <a:rPr lang="en-US" dirty="0"/>
              <a:t>r</a:t>
            </a:r>
            <a:r>
              <a:rPr lang="en-US" dirty="0" smtClean="0"/>
              <a:t>ole for charter </a:t>
            </a:r>
            <a:r>
              <a:rPr lang="en-US" dirty="0"/>
              <a:t>s</a:t>
            </a:r>
            <a:r>
              <a:rPr lang="en-US" dirty="0" smtClean="0"/>
              <a:t>chools?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Approve or deny applications by school districts to be authorizers of charter schools.</a:t>
            </a:r>
          </a:p>
          <a:p>
            <a:r>
              <a:rPr lang="en-US" dirty="0" smtClean="0"/>
              <a:t>Oversee the performance of district authorizers.</a:t>
            </a:r>
          </a:p>
          <a:p>
            <a:r>
              <a:rPr lang="en-US" dirty="0" smtClean="0"/>
              <a:t>Set an authorizer oversight fee.</a:t>
            </a:r>
          </a:p>
          <a:p>
            <a:r>
              <a:rPr lang="en-US" dirty="0" smtClean="0"/>
              <a:t>Establish timeline for charter school applications .</a:t>
            </a:r>
          </a:p>
          <a:p>
            <a:r>
              <a:rPr lang="en-US" dirty="0" smtClean="0"/>
              <a:t>Monitor compliance with statutory limits on the number of charter schools.</a:t>
            </a:r>
          </a:p>
          <a:p>
            <a:r>
              <a:rPr lang="en-US" dirty="0" smtClean="0"/>
              <a:t>Report annually on the state’s charter schools.</a:t>
            </a:r>
          </a:p>
          <a:p>
            <a:r>
              <a:rPr lang="en-US" dirty="0" smtClean="0"/>
              <a:t>After five years, recommend whether the Legislature should authorize additional charter schools. </a:t>
            </a:r>
            <a:endParaRPr lang="en-US" dirty="0"/>
          </a:p>
        </p:txBody>
      </p:sp>
    </p:spTree>
    <p:extLst>
      <p:ext uri="{BB962C8B-B14F-4D97-AF65-F5344CB8AC3E}">
        <p14:creationId xmlns:p14="http://schemas.microsoft.com/office/powerpoint/2010/main" val="31132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How does our role differ from the </a:t>
            </a:r>
            <a:br>
              <a:rPr lang="en-US" dirty="0" smtClean="0"/>
            </a:br>
            <a:r>
              <a:rPr lang="en-US" dirty="0" smtClean="0"/>
              <a:t>Washington Charter School Commission’s?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a:bodyPr>
          <a:lstStyle/>
          <a:p>
            <a:r>
              <a:rPr lang="en-US" dirty="0" smtClean="0"/>
              <a:t>The State Board of Education is an </a:t>
            </a:r>
            <a:r>
              <a:rPr lang="en-US" i="1" dirty="0" smtClean="0"/>
              <a:t>approver of authorizers</a:t>
            </a:r>
            <a:r>
              <a:rPr lang="en-US" dirty="0" smtClean="0"/>
              <a:t>, not an authorizer of charter schools.</a:t>
            </a:r>
          </a:p>
          <a:p>
            <a:endParaRPr lang="en-US" dirty="0"/>
          </a:p>
          <a:p>
            <a:r>
              <a:rPr lang="en-US" dirty="0" smtClean="0"/>
              <a:t>The SBE sets regulatory requirements that apply to all authorizers, including the Commission.</a:t>
            </a:r>
          </a:p>
          <a:p>
            <a:pPr marL="0" indent="0">
              <a:buNone/>
            </a:pPr>
            <a:endParaRPr lang="en-US" sz="900" dirty="0" smtClean="0"/>
          </a:p>
          <a:p>
            <a:pPr lvl="2"/>
            <a:r>
              <a:rPr lang="en-US" dirty="0" smtClean="0"/>
              <a:t>Timelines for charter applications.</a:t>
            </a:r>
          </a:p>
          <a:p>
            <a:pPr lvl="2"/>
            <a:r>
              <a:rPr lang="en-US" dirty="0" smtClean="0"/>
              <a:t>Reporting on approvals or denial of charter applications.</a:t>
            </a:r>
          </a:p>
          <a:p>
            <a:pPr lvl="2"/>
            <a:r>
              <a:rPr lang="en-US" dirty="0" smtClean="0"/>
              <a:t>Authorizer oversight fee.</a:t>
            </a:r>
          </a:p>
          <a:p>
            <a:pPr lvl="2"/>
            <a:r>
              <a:rPr lang="en-US" dirty="0" smtClean="0"/>
              <a:t>Annual authorizer reports.</a:t>
            </a:r>
          </a:p>
          <a:p>
            <a:pPr lvl="1"/>
            <a:endParaRPr lang="en-US" dirty="0" smtClean="0"/>
          </a:p>
          <a:p>
            <a:pPr lvl="1"/>
            <a:endParaRPr lang="en-US" dirty="0"/>
          </a:p>
        </p:txBody>
      </p:sp>
    </p:spTree>
    <p:extLst>
      <p:ext uri="{BB962C8B-B14F-4D97-AF65-F5344CB8AC3E}">
        <p14:creationId xmlns:p14="http://schemas.microsoft.com/office/powerpoint/2010/main" val="1849581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Rule-Making on Charter </a:t>
            </a:r>
            <a:r>
              <a:rPr lang="en-US" dirty="0"/>
              <a:t>S</a:t>
            </a:r>
            <a:r>
              <a:rPr lang="en-US" dirty="0" smtClean="0"/>
              <a:t>chools -- Adopted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2401138"/>
              </p:ext>
            </p:extLst>
          </p:nvPr>
        </p:nvGraphicFramePr>
        <p:xfrm>
          <a:off x="1219200" y="1676400"/>
          <a:ext cx="6777036" cy="4211320"/>
        </p:xfrm>
        <a:graphic>
          <a:graphicData uri="http://schemas.openxmlformats.org/drawingml/2006/table">
            <a:tbl>
              <a:tblPr firstRow="1" bandRow="1">
                <a:tableStyleId>{5A111915-BE36-4E01-A7E5-04B1672EAD32}</a:tableStyleId>
              </a:tblPr>
              <a:tblGrid>
                <a:gridCol w="1524000"/>
                <a:gridCol w="2667000"/>
                <a:gridCol w="1471612"/>
                <a:gridCol w="1114424"/>
              </a:tblGrid>
              <a:tr h="294640">
                <a:tc>
                  <a:txBody>
                    <a:bodyPr/>
                    <a:lstStyle/>
                    <a:p>
                      <a:r>
                        <a:rPr lang="en-US" sz="1800" dirty="0" smtClean="0"/>
                        <a:t>RCW</a:t>
                      </a:r>
                      <a:endParaRPr lang="en-US" sz="1800" dirty="0"/>
                    </a:p>
                  </a:txBody>
                  <a:tcPr/>
                </a:tc>
                <a:tc>
                  <a:txBody>
                    <a:bodyPr/>
                    <a:lstStyle/>
                    <a:p>
                      <a:r>
                        <a:rPr lang="en-US" sz="1800" dirty="0" smtClean="0"/>
                        <a:t>Subject</a:t>
                      </a:r>
                      <a:endParaRPr lang="en-US" sz="1800" dirty="0"/>
                    </a:p>
                  </a:txBody>
                  <a:tcPr/>
                </a:tc>
                <a:tc>
                  <a:txBody>
                    <a:bodyPr/>
                    <a:lstStyle/>
                    <a:p>
                      <a:r>
                        <a:rPr lang="en-US" sz="1800" smtClean="0"/>
                        <a:t>WAC</a:t>
                      </a:r>
                      <a:endParaRPr lang="en-US" sz="1800" dirty="0"/>
                    </a:p>
                  </a:txBody>
                  <a:tcPr/>
                </a:tc>
                <a:tc>
                  <a:txBody>
                    <a:bodyPr/>
                    <a:lstStyle/>
                    <a:p>
                      <a:r>
                        <a:rPr lang="en-US" sz="1800" smtClean="0"/>
                        <a:t>Date </a:t>
                      </a:r>
                      <a:endParaRPr lang="en-US" sz="1800" dirty="0"/>
                    </a:p>
                  </a:txBody>
                  <a:tcPr/>
                </a:tc>
              </a:tr>
              <a:tr h="370840">
                <a:tc>
                  <a:txBody>
                    <a:bodyPr/>
                    <a:lstStyle/>
                    <a:p>
                      <a:r>
                        <a:rPr lang="en-US" sz="1800" dirty="0" smtClean="0"/>
                        <a:t>28A.710.090</a:t>
                      </a:r>
                      <a:endParaRPr lang="en-US" sz="1800" dirty="0"/>
                    </a:p>
                  </a:txBody>
                  <a:tcPr/>
                </a:tc>
                <a:tc>
                  <a:txBody>
                    <a:bodyPr/>
                    <a:lstStyle/>
                    <a:p>
                      <a:r>
                        <a:rPr lang="en-US" sz="1800" baseline="0" smtClean="0"/>
                        <a:t>Charter authorizers-- Approval process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mtClean="0"/>
                        <a:t>180-19-010-050</a:t>
                      </a:r>
                      <a:endParaRPr lang="en-US" sz="1800" dirty="0" smtClean="0"/>
                    </a:p>
                  </a:txBody>
                  <a:tcPr/>
                </a:tc>
                <a:tc>
                  <a:txBody>
                    <a:bodyPr/>
                    <a:lstStyle/>
                    <a:p>
                      <a:r>
                        <a:rPr lang="en-US" sz="1800" smtClean="0"/>
                        <a:t>2/26/13</a:t>
                      </a:r>
                      <a:endParaRPr lang="en-US" sz="1800" dirty="0"/>
                    </a:p>
                  </a:txBody>
                  <a:tcPr/>
                </a:tc>
              </a:tr>
              <a:tr h="370840">
                <a:tc>
                  <a:txBody>
                    <a:bodyPr/>
                    <a:lstStyle/>
                    <a:p>
                      <a:r>
                        <a:rPr lang="en-US" sz="1800" dirty="0" smtClean="0"/>
                        <a:t>28A.710.110</a:t>
                      </a:r>
                      <a:endParaRPr lang="en-US" sz="1800" dirty="0"/>
                    </a:p>
                  </a:txBody>
                  <a:tcPr/>
                </a:tc>
                <a:tc>
                  <a:txBody>
                    <a:bodyPr/>
                    <a:lstStyle/>
                    <a:p>
                      <a:r>
                        <a:rPr lang="en-US" sz="1800" dirty="0" smtClean="0"/>
                        <a:t>Authorizer oversight</a:t>
                      </a:r>
                      <a:r>
                        <a:rPr lang="en-US" sz="1800" baseline="0" dirty="0" smtClean="0"/>
                        <a:t> fee</a:t>
                      </a:r>
                      <a:endParaRPr lang="en-US" sz="1800" dirty="0"/>
                    </a:p>
                  </a:txBody>
                  <a:tcPr/>
                </a:tc>
                <a:tc>
                  <a:txBody>
                    <a:bodyPr/>
                    <a:lstStyle/>
                    <a:p>
                      <a:r>
                        <a:rPr lang="en-US" sz="1800" smtClean="0"/>
                        <a:t>180-19-060</a:t>
                      </a:r>
                      <a:endParaRPr lang="en-US" sz="1800" dirty="0"/>
                    </a:p>
                  </a:txBody>
                  <a:tcPr/>
                </a:tc>
                <a:tc>
                  <a:txBody>
                    <a:bodyPr/>
                    <a:lstStyle/>
                    <a:p>
                      <a:r>
                        <a:rPr lang="en-US" sz="1800" smtClean="0"/>
                        <a:t>5/9/13</a:t>
                      </a:r>
                      <a:endParaRPr lang="en-US" sz="1800" dirty="0"/>
                    </a:p>
                  </a:txBody>
                  <a:tcPr/>
                </a:tc>
              </a:tr>
              <a:tr h="370840">
                <a:tc>
                  <a:txBody>
                    <a:bodyPr/>
                    <a:lstStyle/>
                    <a:p>
                      <a:r>
                        <a:rPr lang="en-US" sz="1800" dirty="0" smtClean="0"/>
                        <a:t>28A.710.130</a:t>
                      </a:r>
                      <a:endParaRPr lang="en-US" sz="1800" dirty="0"/>
                    </a:p>
                  </a:txBody>
                  <a:tcPr/>
                </a:tc>
                <a:tc>
                  <a:txBody>
                    <a:bodyPr/>
                    <a:lstStyle/>
                    <a:p>
                      <a:r>
                        <a:rPr lang="en-US" sz="1800" smtClean="0"/>
                        <a:t>Charter applications – Requests</a:t>
                      </a:r>
                      <a:r>
                        <a:rPr lang="en-US" sz="1800" baseline="0" smtClean="0"/>
                        <a:t> for proposals</a:t>
                      </a:r>
                      <a:endParaRPr lang="en-US" sz="1800" dirty="0"/>
                    </a:p>
                  </a:txBody>
                  <a:tcPr/>
                </a:tc>
                <a:tc>
                  <a:txBody>
                    <a:bodyPr/>
                    <a:lstStyle/>
                    <a:p>
                      <a:r>
                        <a:rPr lang="en-US" sz="1800" smtClean="0"/>
                        <a:t>180-19-070</a:t>
                      </a:r>
                      <a:endParaRPr lang="en-US" sz="1800" dirty="0"/>
                    </a:p>
                  </a:txBody>
                  <a:tcPr/>
                </a:tc>
                <a:tc>
                  <a:txBody>
                    <a:bodyPr/>
                    <a:lstStyle/>
                    <a:p>
                      <a:r>
                        <a:rPr lang="en-US" sz="1800" smtClean="0"/>
                        <a:t>5/9/13</a:t>
                      </a:r>
                      <a:endParaRPr lang="en-US" sz="1800" dirty="0"/>
                    </a:p>
                  </a:txBody>
                  <a:tcPr/>
                </a:tc>
              </a:tr>
              <a:tr h="370840">
                <a:tc>
                  <a:txBody>
                    <a:bodyPr/>
                    <a:lstStyle/>
                    <a:p>
                      <a:r>
                        <a:rPr lang="en-US" sz="1800" dirty="0" smtClean="0"/>
                        <a:t>28A.710.140</a:t>
                      </a:r>
                      <a:endParaRPr lang="en-US" sz="1800" dirty="0"/>
                    </a:p>
                  </a:txBody>
                  <a:tcPr/>
                </a:tc>
                <a:tc>
                  <a:txBody>
                    <a:bodyPr/>
                    <a:lstStyle/>
                    <a:p>
                      <a:r>
                        <a:rPr lang="en-US" sz="1800" dirty="0" smtClean="0"/>
                        <a:t>Charter applications – Submission.</a:t>
                      </a:r>
                      <a:r>
                        <a:rPr lang="en-US" sz="1800" baseline="0" dirty="0" smtClean="0"/>
                        <a:t>  </a:t>
                      </a:r>
                      <a:r>
                        <a:rPr lang="en-US" sz="1800" dirty="0" smtClean="0"/>
                        <a:t>Approval or denial</a:t>
                      </a:r>
                      <a:endParaRPr lang="en-US" sz="1800" dirty="0"/>
                    </a:p>
                  </a:txBody>
                  <a:tcPr/>
                </a:tc>
                <a:tc>
                  <a:txBody>
                    <a:bodyPr/>
                    <a:lstStyle/>
                    <a:p>
                      <a:r>
                        <a:rPr lang="en-US" sz="1800" smtClean="0"/>
                        <a:t>180-19-080</a:t>
                      </a:r>
                      <a:endParaRPr lang="en-US" sz="1800" dirty="0"/>
                    </a:p>
                  </a:txBody>
                  <a:tcPr/>
                </a:tc>
                <a:tc>
                  <a:txBody>
                    <a:bodyPr/>
                    <a:lstStyle/>
                    <a:p>
                      <a:r>
                        <a:rPr lang="en-US" sz="1800" smtClean="0"/>
                        <a:t>5/9/13</a:t>
                      </a:r>
                      <a:endParaRPr lang="en-US" sz="1800" dirty="0"/>
                    </a:p>
                  </a:txBody>
                  <a:tcPr/>
                </a:tc>
              </a:tr>
              <a:tr h="482600">
                <a:tc>
                  <a:txBody>
                    <a:bodyPr/>
                    <a:lstStyle/>
                    <a:p>
                      <a:r>
                        <a:rPr lang="en-US" sz="1800" smtClean="0"/>
                        <a:t>28A.710.150</a:t>
                      </a:r>
                      <a:endParaRPr lang="en-US" sz="1800" dirty="0"/>
                    </a:p>
                  </a:txBody>
                  <a:tcPr/>
                </a:tc>
                <a:tc>
                  <a:txBody>
                    <a:bodyPr/>
                    <a:lstStyle/>
                    <a:p>
                      <a:r>
                        <a:rPr lang="en-US" sz="1800" dirty="0" smtClean="0"/>
                        <a:t>Number of charter schools</a:t>
                      </a:r>
                      <a:endParaRPr lang="en-US" sz="1800" dirty="0"/>
                    </a:p>
                  </a:txBody>
                  <a:tcPr/>
                </a:tc>
                <a:tc>
                  <a:txBody>
                    <a:bodyPr/>
                    <a:lstStyle/>
                    <a:p>
                      <a:r>
                        <a:rPr lang="en-US" sz="1800" dirty="0" smtClean="0"/>
                        <a:t>180-19-090</a:t>
                      </a:r>
                      <a:endParaRPr lang="en-US" sz="1800" dirty="0"/>
                    </a:p>
                  </a:txBody>
                  <a:tcPr/>
                </a:tc>
                <a:tc>
                  <a:txBody>
                    <a:bodyPr/>
                    <a:lstStyle/>
                    <a:p>
                      <a:r>
                        <a:rPr lang="en-US" sz="1800" dirty="0" smtClean="0"/>
                        <a:t>5/19/13</a:t>
                      </a:r>
                      <a:endParaRPr lang="en-US" sz="1800" dirty="0"/>
                    </a:p>
                  </a:txBody>
                  <a:tcPr/>
                </a:tc>
              </a:tr>
              <a:tr h="482600">
                <a:tc>
                  <a:txBody>
                    <a:bodyPr/>
                    <a:lstStyle/>
                    <a:p>
                      <a:r>
                        <a:rPr lang="en-US" sz="1800" dirty="0" smtClean="0"/>
                        <a:t>28A.710.100</a:t>
                      </a:r>
                      <a:endParaRPr lang="en-US" sz="1800" dirty="0"/>
                    </a:p>
                  </a:txBody>
                  <a:tcPr/>
                </a:tc>
                <a:tc>
                  <a:txBody>
                    <a:bodyPr/>
                    <a:lstStyle/>
                    <a:p>
                      <a:r>
                        <a:rPr lang="en-US" sz="1800" dirty="0" smtClean="0"/>
                        <a:t>Authorizer annual report</a:t>
                      </a:r>
                      <a:endParaRPr lang="en-US" sz="1800" dirty="0"/>
                    </a:p>
                  </a:txBody>
                  <a:tcPr/>
                </a:tc>
                <a:tc>
                  <a:txBody>
                    <a:bodyPr/>
                    <a:lstStyle/>
                    <a:p>
                      <a:r>
                        <a:rPr lang="en-US" sz="1800" dirty="0" smtClean="0"/>
                        <a:t>180-19-210</a:t>
                      </a:r>
                      <a:endParaRPr lang="en-US" sz="1800" dirty="0"/>
                    </a:p>
                  </a:txBody>
                  <a:tcPr/>
                </a:tc>
                <a:tc>
                  <a:txBody>
                    <a:bodyPr/>
                    <a:lstStyle/>
                    <a:p>
                      <a:r>
                        <a:rPr lang="en-US" sz="1800" dirty="0" smtClean="0"/>
                        <a:t>9/15/13</a:t>
                      </a:r>
                      <a:endParaRPr lang="en-US" sz="1800" dirty="0"/>
                    </a:p>
                  </a:txBody>
                  <a:tcPr/>
                </a:tc>
              </a:tr>
            </a:tbl>
          </a:graphicData>
        </a:graphic>
      </p:graphicFrame>
    </p:spTree>
    <p:extLst>
      <p:ext uri="{BB962C8B-B14F-4D97-AF65-F5344CB8AC3E}">
        <p14:creationId xmlns:p14="http://schemas.microsoft.com/office/powerpoint/2010/main" val="202022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Rule-making ahead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0951132"/>
              </p:ext>
            </p:extLst>
          </p:nvPr>
        </p:nvGraphicFramePr>
        <p:xfrm>
          <a:off x="1143000" y="1676400"/>
          <a:ext cx="6777038" cy="2565400"/>
        </p:xfrm>
        <a:graphic>
          <a:graphicData uri="http://schemas.openxmlformats.org/drawingml/2006/table">
            <a:tbl>
              <a:tblPr firstRow="1" bandRow="1">
                <a:tableStyleId>{5A111915-BE36-4E01-A7E5-04B1672EAD32}</a:tableStyleId>
              </a:tblPr>
              <a:tblGrid>
                <a:gridCol w="1752600"/>
                <a:gridCol w="3200400"/>
                <a:gridCol w="1824038"/>
              </a:tblGrid>
              <a:tr h="370840">
                <a:tc>
                  <a:txBody>
                    <a:bodyPr/>
                    <a:lstStyle/>
                    <a:p>
                      <a:r>
                        <a:rPr lang="en-US" dirty="0" smtClean="0"/>
                        <a:t>RCW</a:t>
                      </a:r>
                      <a:endParaRPr lang="en-US" dirty="0"/>
                    </a:p>
                  </a:txBody>
                  <a:tcPr/>
                </a:tc>
                <a:tc>
                  <a:txBody>
                    <a:bodyPr/>
                    <a:lstStyle/>
                    <a:p>
                      <a:r>
                        <a:rPr lang="en-US" dirty="0" smtClean="0"/>
                        <a:t>Subject</a:t>
                      </a:r>
                      <a:endParaRPr lang="en-US" dirty="0"/>
                    </a:p>
                  </a:txBody>
                  <a:tcPr/>
                </a:tc>
                <a:tc>
                  <a:txBody>
                    <a:bodyPr/>
                    <a:lstStyle/>
                    <a:p>
                      <a:r>
                        <a:rPr lang="en-US" dirty="0" smtClean="0"/>
                        <a:t>Status</a:t>
                      </a:r>
                      <a:endParaRPr lang="en-US" dirty="0"/>
                    </a:p>
                  </a:txBody>
                  <a:tcPr/>
                </a:tc>
              </a:tr>
              <a:tr h="370840">
                <a:tc>
                  <a:txBody>
                    <a:bodyPr/>
                    <a:lstStyle/>
                    <a:p>
                      <a:r>
                        <a:rPr lang="en-US" dirty="0" smtClean="0"/>
                        <a:t>28A.710.120</a:t>
                      </a:r>
                      <a:endParaRPr lang="en-US" dirty="0"/>
                    </a:p>
                  </a:txBody>
                  <a:tcPr/>
                </a:tc>
                <a:tc>
                  <a:txBody>
                    <a:bodyPr/>
                    <a:lstStyle/>
                    <a:p>
                      <a:r>
                        <a:rPr lang="en-US" dirty="0" smtClean="0"/>
                        <a:t>SBE oversight of authorizers</a:t>
                      </a:r>
                      <a:endParaRPr lang="en-US" dirty="0"/>
                    </a:p>
                  </a:txBody>
                  <a:tcPr/>
                </a:tc>
                <a:tc>
                  <a:txBody>
                    <a:bodyPr/>
                    <a:lstStyle/>
                    <a:p>
                      <a:r>
                        <a:rPr lang="en-US" dirty="0" smtClean="0"/>
                        <a:t>Draft</a:t>
                      </a:r>
                      <a:r>
                        <a:rPr lang="en-US" baseline="0" dirty="0" smtClean="0"/>
                        <a:t> rules a</a:t>
                      </a:r>
                      <a:r>
                        <a:rPr lang="en-US" dirty="0" smtClean="0"/>
                        <a:t>pproved </a:t>
                      </a:r>
                      <a:r>
                        <a:rPr lang="en-US" baseline="0" dirty="0" smtClean="0"/>
                        <a:t>for PH 1/8/14.</a:t>
                      </a:r>
                      <a:endParaRPr lang="en-US" dirty="0"/>
                    </a:p>
                  </a:txBody>
                  <a:tcPr/>
                </a:tc>
              </a:tr>
              <a:tr h="370840">
                <a:tc>
                  <a:txBody>
                    <a:bodyPr/>
                    <a:lstStyle/>
                    <a:p>
                      <a:r>
                        <a:rPr lang="en-US" dirty="0" smtClean="0"/>
                        <a:t>28A.710.210</a:t>
                      </a:r>
                      <a:endParaRPr lang="en-US" dirty="0"/>
                    </a:p>
                  </a:txBody>
                  <a:tcPr/>
                </a:tc>
                <a:tc>
                  <a:txBody>
                    <a:bodyPr/>
                    <a:lstStyle/>
                    <a:p>
                      <a:r>
                        <a:rPr lang="en-US" dirty="0" smtClean="0"/>
                        <a:t>Charter school termination  –</a:t>
                      </a:r>
                      <a:r>
                        <a:rPr lang="en-US" baseline="0" dirty="0" smtClean="0"/>
                        <a:t> Transfer of charter contract</a:t>
                      </a:r>
                      <a:endParaRPr lang="en-US" dirty="0"/>
                    </a:p>
                  </a:txBody>
                  <a:tcPr/>
                </a:tc>
                <a:tc>
                  <a:txBody>
                    <a:bodyPr/>
                    <a:lstStyle/>
                    <a:p>
                      <a:r>
                        <a:rPr lang="en-US" dirty="0" smtClean="0"/>
                        <a:t>Draft rules for review 3/5/14.</a:t>
                      </a:r>
                      <a:endParaRPr lang="en-US" dirty="0"/>
                    </a:p>
                  </a:txBody>
                  <a:tcPr/>
                </a:tc>
              </a:tr>
              <a:tr h="370840">
                <a:tc>
                  <a:txBody>
                    <a:bodyPr/>
                    <a:lstStyle/>
                    <a:p>
                      <a:r>
                        <a:rPr lang="en-US" dirty="0" smtClean="0"/>
                        <a:t>RCW 28A.710</a:t>
                      </a:r>
                    </a:p>
                    <a:p>
                      <a:r>
                        <a:rPr lang="en-US" dirty="0" smtClean="0"/>
                        <a:t>-- All</a:t>
                      </a:r>
                      <a:endParaRPr lang="en-US" dirty="0"/>
                    </a:p>
                  </a:txBody>
                  <a:tcPr/>
                </a:tc>
                <a:tc>
                  <a:txBody>
                    <a:bodyPr/>
                    <a:lstStyle/>
                    <a:p>
                      <a:r>
                        <a:rPr lang="en-US" dirty="0" smtClean="0"/>
                        <a:t>Review adopted rules for possible amendment.</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62593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Timeline for authorizer applications </a:t>
            </a:r>
            <a:br>
              <a:rPr lang="en-US" dirty="0" smtClean="0"/>
            </a:br>
            <a:r>
              <a:rPr lang="en-US" sz="2200" dirty="0" smtClean="0"/>
              <a:t>WAC 180-19-030</a:t>
            </a:r>
            <a:endParaRPr lang="en-US" sz="2200"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846852604"/>
              </p:ext>
            </p:extLst>
          </p:nvPr>
        </p:nvGraphicFramePr>
        <p:xfrm>
          <a:off x="457200" y="1600200"/>
          <a:ext cx="8438939" cy="3200400"/>
        </p:xfrm>
        <a:graphic>
          <a:graphicData uri="http://schemas.openxmlformats.org/drawingml/2006/table">
            <a:tbl>
              <a:tblPr firstRow="1" bandRow="1">
                <a:tableStyleId>{7DF18680-E054-41AD-8BC1-D1AEF772440D}</a:tableStyleId>
              </a:tblPr>
              <a:tblGrid>
                <a:gridCol w="3429000"/>
                <a:gridCol w="2514600"/>
                <a:gridCol w="2495339"/>
              </a:tblGrid>
              <a:tr h="370840">
                <a:tc>
                  <a:txBody>
                    <a:bodyPr/>
                    <a:lstStyle/>
                    <a:p>
                      <a:r>
                        <a:rPr lang="en-US" sz="1800" dirty="0" smtClean="0"/>
                        <a:t>Action</a:t>
                      </a:r>
                      <a:endParaRPr lang="en-US" sz="1800" dirty="0"/>
                    </a:p>
                  </a:txBody>
                  <a:tcPr/>
                </a:tc>
                <a:tc>
                  <a:txBody>
                    <a:bodyPr/>
                    <a:lstStyle/>
                    <a:p>
                      <a:r>
                        <a:rPr lang="en-US" sz="1800" dirty="0" smtClean="0"/>
                        <a:t>2013 Approval Only</a:t>
                      </a:r>
                      <a:endParaRPr lang="en-US" sz="1800" dirty="0"/>
                    </a:p>
                  </a:txBody>
                  <a:tcPr/>
                </a:tc>
                <a:tc>
                  <a:txBody>
                    <a:bodyPr/>
                    <a:lstStyle/>
                    <a:p>
                      <a:pPr algn="ctr"/>
                      <a:r>
                        <a:rPr lang="en-US" sz="1800" dirty="0" smtClean="0"/>
                        <a:t>2014 Approvals </a:t>
                      </a:r>
                    </a:p>
                    <a:p>
                      <a:pPr algn="ctr"/>
                      <a:r>
                        <a:rPr lang="en-US" sz="1800" dirty="0" smtClean="0"/>
                        <a:t>And Ongoing</a:t>
                      </a:r>
                      <a:endParaRPr lang="en-US" sz="1800" dirty="0"/>
                    </a:p>
                  </a:txBody>
                  <a:tcPr/>
                </a:tc>
              </a:tr>
              <a:tr h="370840">
                <a:tc>
                  <a:txBody>
                    <a:bodyPr/>
                    <a:lstStyle/>
                    <a:p>
                      <a:r>
                        <a:rPr lang="en-US" sz="1800" dirty="0" smtClean="0"/>
                        <a:t>District</a:t>
                      </a:r>
                      <a:r>
                        <a:rPr lang="en-US" sz="1800" baseline="0" dirty="0" smtClean="0"/>
                        <a:t> notice of intent to submit authorizer application.</a:t>
                      </a:r>
                      <a:endParaRPr lang="en-US" sz="1800" dirty="0"/>
                    </a:p>
                  </a:txBody>
                  <a:tcPr/>
                </a:tc>
                <a:tc>
                  <a:txBody>
                    <a:bodyPr/>
                    <a:lstStyle/>
                    <a:p>
                      <a:r>
                        <a:rPr lang="en-US" sz="1800" dirty="0" smtClean="0"/>
                        <a:t>April 1, 2013</a:t>
                      </a:r>
                      <a:endParaRPr lang="en-US" sz="1800" dirty="0"/>
                    </a:p>
                  </a:txBody>
                  <a:tcPr/>
                </a:tc>
                <a:tc>
                  <a:txBody>
                    <a:bodyPr/>
                    <a:lstStyle/>
                    <a:p>
                      <a:r>
                        <a:rPr lang="en-US" sz="1800" dirty="0" smtClean="0"/>
                        <a:t>October 1, 2013</a:t>
                      </a:r>
                      <a:endParaRPr lang="en-US" sz="1800" dirty="0"/>
                    </a:p>
                  </a:txBody>
                  <a:tcPr/>
                </a:tc>
              </a:tr>
              <a:tr h="370840">
                <a:tc>
                  <a:txBody>
                    <a:bodyPr/>
                    <a:lstStyle/>
                    <a:p>
                      <a:r>
                        <a:rPr lang="en-US" sz="1800" dirty="0" smtClean="0"/>
                        <a:t>SBE must</a:t>
                      </a:r>
                      <a:r>
                        <a:rPr lang="en-US" sz="1800" baseline="0" dirty="0" smtClean="0"/>
                        <a:t> post </a:t>
                      </a:r>
                      <a:r>
                        <a:rPr lang="en-US" sz="1800" dirty="0" smtClean="0"/>
                        <a:t>authorizer application.</a:t>
                      </a:r>
                      <a:endParaRPr lang="en-US" sz="1800" dirty="0"/>
                    </a:p>
                  </a:txBody>
                  <a:tcPr/>
                </a:tc>
                <a:tc>
                  <a:txBody>
                    <a:bodyPr/>
                    <a:lstStyle/>
                    <a:p>
                      <a:r>
                        <a:rPr lang="en-US" sz="1800" dirty="0" smtClean="0"/>
                        <a:t>April 1, 2013</a:t>
                      </a:r>
                      <a:endParaRPr lang="en-US" sz="1800" dirty="0"/>
                    </a:p>
                  </a:txBody>
                  <a:tcPr/>
                </a:tc>
                <a:tc>
                  <a:txBody>
                    <a:bodyPr/>
                    <a:lstStyle/>
                    <a:p>
                      <a:r>
                        <a:rPr lang="en-US" sz="1800" dirty="0" smtClean="0"/>
                        <a:t>October 1, 2013</a:t>
                      </a:r>
                      <a:endParaRPr lang="en-US" sz="1800" dirty="0"/>
                    </a:p>
                  </a:txBody>
                  <a:tcPr/>
                </a:tc>
              </a:tr>
              <a:tr h="370840">
                <a:tc>
                  <a:txBody>
                    <a:bodyPr/>
                    <a:lstStyle/>
                    <a:p>
                      <a:r>
                        <a:rPr lang="en-US" sz="1800" dirty="0" smtClean="0"/>
                        <a:t>Closing</a:t>
                      </a:r>
                      <a:r>
                        <a:rPr lang="en-US" sz="1800" baseline="0" dirty="0" smtClean="0"/>
                        <a:t> date to submit authorizer application to SBE.</a:t>
                      </a:r>
                      <a:endParaRPr lang="en-US" sz="1800" dirty="0"/>
                    </a:p>
                  </a:txBody>
                  <a:tcPr/>
                </a:tc>
                <a:tc>
                  <a:txBody>
                    <a:bodyPr/>
                    <a:lstStyle/>
                    <a:p>
                      <a:r>
                        <a:rPr lang="en-US" sz="1800" dirty="0" smtClean="0"/>
                        <a:t>July 1, 2013</a:t>
                      </a:r>
                      <a:endParaRPr lang="en-US" sz="1800" dirty="0"/>
                    </a:p>
                  </a:txBody>
                  <a:tcPr/>
                </a:tc>
                <a:tc>
                  <a:txBody>
                    <a:bodyPr/>
                    <a:lstStyle/>
                    <a:p>
                      <a:r>
                        <a:rPr lang="en-US" sz="1800" dirty="0" smtClean="0"/>
                        <a:t>December 31, 2013</a:t>
                      </a:r>
                      <a:endParaRPr lang="en-US" sz="1800" dirty="0"/>
                    </a:p>
                  </a:txBody>
                  <a:tcPr/>
                </a:tc>
              </a:tr>
              <a:tr h="370840">
                <a:tc>
                  <a:txBody>
                    <a:bodyPr/>
                    <a:lstStyle/>
                    <a:p>
                      <a:r>
                        <a:rPr lang="en-US" sz="1800" dirty="0" smtClean="0"/>
                        <a:t>Closing date for SBE to approve or deny authorizer applications.</a:t>
                      </a:r>
                      <a:endParaRPr lang="en-US" sz="1800" dirty="0"/>
                    </a:p>
                  </a:txBody>
                  <a:tcPr/>
                </a:tc>
                <a:tc>
                  <a:txBody>
                    <a:bodyPr/>
                    <a:lstStyle/>
                    <a:p>
                      <a:r>
                        <a:rPr lang="en-US" sz="1800" dirty="0" smtClean="0"/>
                        <a:t>September 12, 2013</a:t>
                      </a:r>
                      <a:endParaRPr lang="en-US" sz="1800" dirty="0"/>
                    </a:p>
                  </a:txBody>
                  <a:tcPr/>
                </a:tc>
                <a:tc>
                  <a:txBody>
                    <a:bodyPr/>
                    <a:lstStyle/>
                    <a:p>
                      <a:r>
                        <a:rPr lang="en-US" sz="1800" dirty="0" smtClean="0"/>
                        <a:t>April 1, 2014</a:t>
                      </a:r>
                      <a:endParaRPr lang="en-US" sz="1800" dirty="0"/>
                    </a:p>
                  </a:txBody>
                  <a:tcPr/>
                </a:tc>
              </a:tr>
            </a:tbl>
          </a:graphicData>
        </a:graphic>
      </p:graphicFrame>
    </p:spTree>
    <p:extLst>
      <p:ext uri="{BB962C8B-B14F-4D97-AF65-F5344CB8AC3E}">
        <p14:creationId xmlns:p14="http://schemas.microsoft.com/office/powerpoint/2010/main" val="2419196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dirty="0" smtClean="0">
                <a:latin typeface="Arial" charset="0"/>
                <a:cs typeface="Arial" charset="0"/>
              </a:rPr>
              <a:t>How does a district become an authorizer?</a:t>
            </a:r>
            <a:br>
              <a:rPr lang="en-US" altLang="en-US" dirty="0" smtClean="0">
                <a:latin typeface="Arial" charset="0"/>
                <a:cs typeface="Arial" charset="0"/>
              </a:rPr>
            </a:br>
            <a:r>
              <a:rPr lang="en-US" altLang="en-US" sz="2200" dirty="0" smtClean="0">
                <a:latin typeface="Arial" charset="0"/>
                <a:cs typeface="Arial" charset="0"/>
              </a:rPr>
              <a:t>WAC 180-19-030</a:t>
            </a:r>
          </a:p>
        </p:txBody>
      </p:sp>
      <p:sp>
        <p:nvSpPr>
          <p:cNvPr id="3" name="Content Placeholder 2"/>
          <p:cNvSpPr>
            <a:spLocks noGrp="1"/>
          </p:cNvSpPr>
          <p:nvPr>
            <p:ph idx="1"/>
          </p:nvPr>
        </p:nvSpPr>
        <p:spPr/>
        <p:txBody>
          <a:bodyPr/>
          <a:lstStyle/>
          <a:p>
            <a:pPr indent="0">
              <a:buNone/>
              <a:defRPr/>
            </a:pPr>
            <a:r>
              <a:rPr lang="en-US" dirty="0" smtClean="0"/>
              <a:t>Five-part application, each part linked to a required component of the application in RCW and rule:</a:t>
            </a:r>
          </a:p>
          <a:p>
            <a:pPr indent="0">
              <a:defRPr/>
            </a:pPr>
            <a:endParaRPr lang="en-US" sz="1100" dirty="0" smtClean="0"/>
          </a:p>
          <a:p>
            <a:pPr marL="1154113" lvl="1" indent="-514350">
              <a:buFont typeface="+mj-lt"/>
              <a:buAutoNum type="romanUcPeriod"/>
              <a:defRPr/>
            </a:pPr>
            <a:r>
              <a:rPr lang="en-US" dirty="0" smtClean="0"/>
              <a:t>Authorizer Strategic </a:t>
            </a:r>
            <a:r>
              <a:rPr lang="en-US" dirty="0"/>
              <a:t>V</a:t>
            </a:r>
            <a:r>
              <a:rPr lang="en-US" dirty="0" smtClean="0"/>
              <a:t>ision for Chartering</a:t>
            </a:r>
          </a:p>
          <a:p>
            <a:pPr marL="1154113" lvl="1" indent="-514350">
              <a:buFont typeface="+mj-lt"/>
              <a:buAutoNum type="romanUcPeriod"/>
              <a:defRPr/>
            </a:pPr>
            <a:r>
              <a:rPr lang="en-US" dirty="0" smtClean="0"/>
              <a:t>Authorizer Capacity and Commitment</a:t>
            </a:r>
          </a:p>
          <a:p>
            <a:pPr marL="1154113" lvl="1" indent="-514350">
              <a:buFont typeface="+mj-lt"/>
              <a:buAutoNum type="romanUcPeriod"/>
              <a:defRPr/>
            </a:pPr>
            <a:r>
              <a:rPr lang="en-US" dirty="0" smtClean="0"/>
              <a:t>Draft Request for Proposals</a:t>
            </a:r>
          </a:p>
          <a:p>
            <a:pPr marL="1154113" lvl="1" indent="-514350">
              <a:buFont typeface="+mj-lt"/>
              <a:buAutoNum type="romanUcPeriod"/>
              <a:defRPr/>
            </a:pPr>
            <a:r>
              <a:rPr lang="en-US" dirty="0" smtClean="0"/>
              <a:t>Draft Performance Framework</a:t>
            </a:r>
          </a:p>
          <a:p>
            <a:pPr marL="1154113" lvl="1" indent="-514350">
              <a:buFont typeface="+mj-lt"/>
              <a:buAutoNum type="romanUcPeriod"/>
              <a:defRPr/>
            </a:pPr>
            <a:r>
              <a:rPr lang="en-US" dirty="0" smtClean="0"/>
              <a:t>Draft Renewal, Revocation and Nonrenewal Processes</a:t>
            </a:r>
          </a:p>
          <a:p>
            <a:pPr marL="1154113" lvl="1" indent="-514350">
              <a:buFont typeface="+mj-lt"/>
              <a:buAutoNum type="romanUcPeriod"/>
              <a:defRPr/>
            </a:pPr>
            <a:endParaRPr lang="en-US" dirty="0" smtClean="0"/>
          </a:p>
          <a:p>
            <a:pPr marL="584200" indent="-514350">
              <a:buFont typeface="+mj-lt"/>
              <a:buAutoNum type="romanUcPeriod"/>
              <a:defRPr/>
            </a:pPr>
            <a:endParaRPr lang="en-US" dirty="0" smtClean="0"/>
          </a:p>
          <a:p>
            <a:pPr indent="0">
              <a:defRPr/>
            </a:pPr>
            <a:endParaRPr lang="en-US" dirty="0"/>
          </a:p>
        </p:txBody>
      </p:sp>
    </p:spTree>
    <p:extLst>
      <p:ext uri="{BB962C8B-B14F-4D97-AF65-F5344CB8AC3E}">
        <p14:creationId xmlns:p14="http://schemas.microsoft.com/office/powerpoint/2010/main" val="3636832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758952"/>
          </a:xfrm>
        </p:spPr>
        <p:txBody>
          <a:bodyPr>
            <a:normAutofit/>
          </a:bodyPr>
          <a:lstStyle/>
          <a:p>
            <a:r>
              <a:rPr lang="en-US" dirty="0" smtClean="0"/>
              <a:t>SBE evaluation of applications -- Goals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a:bodyPr>
          <a:lstStyle/>
          <a:p>
            <a:r>
              <a:rPr lang="en-US" dirty="0" smtClean="0"/>
              <a:t>Fidelity to the statute and rules.</a:t>
            </a:r>
          </a:p>
          <a:p>
            <a:endParaRPr lang="en-US" dirty="0"/>
          </a:p>
          <a:p>
            <a:r>
              <a:rPr lang="en-US" dirty="0" smtClean="0"/>
              <a:t>Rigor, </a:t>
            </a:r>
            <a:r>
              <a:rPr lang="en-US" dirty="0"/>
              <a:t>with high but attainable standards for approval.</a:t>
            </a:r>
          </a:p>
          <a:p>
            <a:endParaRPr lang="en-US" dirty="0" smtClean="0"/>
          </a:p>
          <a:p>
            <a:r>
              <a:rPr lang="en-US" dirty="0" smtClean="0"/>
              <a:t>Clarity, transparency and fairness for districts.</a:t>
            </a:r>
          </a:p>
          <a:p>
            <a:pPr marL="0" indent="0">
              <a:buNone/>
            </a:pPr>
            <a:endParaRPr lang="en-US" dirty="0"/>
          </a:p>
          <a:p>
            <a:r>
              <a:rPr lang="en-US" dirty="0" smtClean="0"/>
              <a:t>Quality schools for children, meeting intent of the law.</a:t>
            </a:r>
            <a:endParaRPr lang="en-US" dirty="0"/>
          </a:p>
        </p:txBody>
      </p:sp>
    </p:spTree>
    <p:extLst>
      <p:ext uri="{BB962C8B-B14F-4D97-AF65-F5344CB8AC3E}">
        <p14:creationId xmlns:p14="http://schemas.microsoft.com/office/powerpoint/2010/main" val="262316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dirty="0" smtClean="0">
                <a:latin typeface="Arial" charset="0"/>
                <a:cs typeface="Arial" charset="0"/>
              </a:rPr>
              <a:t>What are the criteria for approval of applications? </a:t>
            </a:r>
            <a:br>
              <a:rPr lang="en-US" altLang="en-US" dirty="0" smtClean="0">
                <a:latin typeface="Arial" charset="0"/>
                <a:cs typeface="Arial" charset="0"/>
              </a:rPr>
            </a:br>
            <a:endParaRPr lang="en-US" altLang="en-US" sz="2200" dirty="0" smtClean="0">
              <a:latin typeface="Arial" charset="0"/>
              <a:cs typeface="Arial" charset="0"/>
            </a:endParaRPr>
          </a:p>
        </p:txBody>
      </p:sp>
      <p:sp>
        <p:nvSpPr>
          <p:cNvPr id="3" name="Content Placeholder 2"/>
          <p:cNvSpPr>
            <a:spLocks noGrp="1"/>
          </p:cNvSpPr>
          <p:nvPr>
            <p:ph idx="1"/>
          </p:nvPr>
        </p:nvSpPr>
        <p:spPr/>
        <p:txBody>
          <a:bodyPr/>
          <a:lstStyle/>
          <a:p>
            <a:pPr indent="0">
              <a:buNone/>
              <a:defRPr/>
            </a:pPr>
            <a:r>
              <a:rPr lang="en-US" dirty="0" smtClean="0"/>
              <a:t>WAC 180-19-040 sets two-part test for approval of applications:</a:t>
            </a:r>
          </a:p>
          <a:p>
            <a:pPr indent="0">
              <a:defRPr/>
            </a:pPr>
            <a:endParaRPr lang="en-US" sz="500" dirty="0" smtClean="0"/>
          </a:p>
          <a:p>
            <a:pPr marL="709613" lvl="1" indent="-342900">
              <a:buFont typeface="+mj-lt"/>
              <a:buAutoNum type="arabicPeriod"/>
              <a:defRPr/>
            </a:pPr>
            <a:r>
              <a:rPr lang="en-US" dirty="0" smtClean="0"/>
              <a:t>Must be satisfactory in providing all of the information required to be set forth in the application.</a:t>
            </a:r>
          </a:p>
          <a:p>
            <a:pPr marL="709613" lvl="1" indent="-342900">
              <a:buFont typeface="+mj-lt"/>
              <a:buAutoNum type="arabicPeriod"/>
              <a:defRPr/>
            </a:pPr>
            <a:endParaRPr lang="en-US" sz="600" dirty="0" smtClean="0"/>
          </a:p>
          <a:p>
            <a:pPr lvl="1">
              <a:buFont typeface="+mj-lt"/>
              <a:buAutoNum type="arabicPeriod"/>
              <a:defRPr/>
            </a:pPr>
            <a:endParaRPr lang="en-US" sz="300" dirty="0" smtClean="0"/>
          </a:p>
          <a:p>
            <a:pPr marL="709613" lvl="1" indent="-342900">
              <a:buFont typeface="+mj-lt"/>
              <a:buAutoNum type="arabicPeriod"/>
              <a:defRPr/>
            </a:pPr>
            <a:r>
              <a:rPr lang="en-US" dirty="0" smtClean="0"/>
              <a:t>Must be consistent with nationally recognized standards for quality charter authorizing in at least:</a:t>
            </a:r>
          </a:p>
          <a:p>
            <a:pPr lvl="3">
              <a:buFont typeface="Wingdings" pitchFamily="2" charset="2"/>
              <a:buChar char="ü"/>
              <a:defRPr/>
            </a:pPr>
            <a:r>
              <a:rPr lang="en-US" dirty="0" smtClean="0"/>
              <a:t>Organizational capacity</a:t>
            </a:r>
          </a:p>
          <a:p>
            <a:pPr lvl="3">
              <a:buFont typeface="Wingdings" pitchFamily="2" charset="2"/>
              <a:buChar char="ü"/>
              <a:defRPr/>
            </a:pPr>
            <a:r>
              <a:rPr lang="en-US" dirty="0" smtClean="0"/>
              <a:t>Solicitation and evaluation of charter applications</a:t>
            </a:r>
          </a:p>
          <a:p>
            <a:pPr lvl="3">
              <a:buFont typeface="Wingdings" pitchFamily="2" charset="2"/>
              <a:buChar char="ü"/>
              <a:defRPr/>
            </a:pPr>
            <a:r>
              <a:rPr lang="en-US" dirty="0" smtClean="0"/>
              <a:t>Performance contracting</a:t>
            </a:r>
          </a:p>
          <a:p>
            <a:pPr lvl="3">
              <a:buFont typeface="Wingdings" pitchFamily="2" charset="2"/>
              <a:buChar char="ü"/>
              <a:defRPr/>
            </a:pPr>
            <a:r>
              <a:rPr lang="en-US" dirty="0" smtClean="0"/>
              <a:t>Ongoing charter school oversight and evaluation</a:t>
            </a:r>
          </a:p>
          <a:p>
            <a:pPr lvl="3">
              <a:buFont typeface="Wingdings" pitchFamily="2" charset="2"/>
              <a:buChar char="ü"/>
              <a:defRPr/>
            </a:pPr>
            <a:r>
              <a:rPr lang="en-US" dirty="0" smtClean="0"/>
              <a:t>Charter renewal and revocation processes.</a:t>
            </a:r>
          </a:p>
          <a:p>
            <a:pPr indent="0">
              <a:buNone/>
              <a:defRPr/>
            </a:pPr>
            <a:endParaRPr lang="en-US" dirty="0" smtClean="0"/>
          </a:p>
          <a:p>
            <a:pPr lvl="2">
              <a:buFont typeface="Wingdings" pitchFamily="2" charset="2"/>
              <a:buChar char="ü"/>
              <a:defRPr/>
            </a:pPr>
            <a:endParaRPr lang="en-US" dirty="0" smtClean="0"/>
          </a:p>
          <a:p>
            <a:pPr lvl="2">
              <a:buFont typeface="Wingdings" pitchFamily="2" charset="2"/>
              <a:buChar char="ü"/>
              <a:defRPr/>
            </a:pPr>
            <a:endParaRPr lang="en-US" dirty="0"/>
          </a:p>
        </p:txBody>
      </p:sp>
    </p:spTree>
    <p:extLst>
      <p:ext uri="{BB962C8B-B14F-4D97-AF65-F5344CB8AC3E}">
        <p14:creationId xmlns:p14="http://schemas.microsoft.com/office/powerpoint/2010/main" val="36633365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6253EE25664584D88132E3766A52222" ma:contentTypeVersion="4" ma:contentTypeDescription="Create a new document." ma:contentTypeScope="" ma:versionID="78a23c82f15f8af4c8f7f5f63074fd79">
  <xsd:schema xmlns:xsd="http://www.w3.org/2001/XMLSchema" xmlns:xs="http://www.w3.org/2001/XMLSchema" xmlns:p="http://schemas.microsoft.com/office/2006/metadata/properties" xmlns:ns2="b8527173-d490-43ed-9359-67486ff017bc" xmlns:ns3="30e52729-0d01-4093-bdd8-176be063acd1" targetNamespace="http://schemas.microsoft.com/office/2006/metadata/properties" ma:root="true" ma:fieldsID="a0638536890fd84a43c8057308a2a8f5" ns2:_="" ns3:_="">
    <xsd:import namespace="b8527173-d490-43ed-9359-67486ff017bc"/>
    <xsd:import namespace="30e52729-0d01-4093-bdd8-176be063acd1"/>
    <xsd:element name="properties">
      <xsd:complexType>
        <xsd:sequence>
          <xsd:element name="documentManagement">
            <xsd:complexType>
              <xsd:all>
                <xsd:element ref="ns2:Assigned_x0020_To0"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527173-d490-43ed-9359-67486ff017bc" elementFormDefault="qualified">
    <xsd:import namespace="http://schemas.microsoft.com/office/2006/documentManagement/types"/>
    <xsd:import namespace="http://schemas.microsoft.com/office/infopath/2007/PartnerControls"/>
    <xsd:element name="Assigned_x0020_To0" ma:index="8" nillable="true" ma:displayName="Assigned To" ma:list="UserInfo" ma:SearchPeopleOnly="false" ma:SharePointGroup="0" ma:internalName="Assigned_x0020_To0"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e52729-0d01-4093-bdd8-176be063acd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ssigned_x0020_To0 xmlns="b8527173-d490-43ed-9359-67486ff017bc">
      <UserInfo>
        <DisplayName/>
        <AccountId xsi:nil="true"/>
        <AccountType/>
      </UserInfo>
    </Assigned_x0020_To0>
  </documentManagement>
</p:properties>
</file>

<file path=customXml/itemProps1.xml><?xml version="1.0" encoding="utf-8"?>
<ds:datastoreItem xmlns:ds="http://schemas.openxmlformats.org/officeDocument/2006/customXml" ds:itemID="{27C3A26E-AC8E-49BD-840A-D1C527AF7EE4}">
  <ds:schemaRefs>
    <ds:schemaRef ds:uri="http://schemas.microsoft.com/sharepoint/v3/contenttype/forms"/>
  </ds:schemaRefs>
</ds:datastoreItem>
</file>

<file path=customXml/itemProps2.xml><?xml version="1.0" encoding="utf-8"?>
<ds:datastoreItem xmlns:ds="http://schemas.openxmlformats.org/officeDocument/2006/customXml" ds:itemID="{1BD96611-B662-4328-B1B8-D60D8B5E7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527173-d490-43ed-9359-67486ff017bc"/>
    <ds:schemaRef ds:uri="30e52729-0d01-4093-bdd8-176be063a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55EB2B-20FC-40B0-B839-0DA3C926B679}">
  <ds:schemaRefs>
    <ds:schemaRef ds:uri="http://purl.org/dc/terms/"/>
    <ds:schemaRef ds:uri="http://schemas.openxmlformats.org/package/2006/metadata/core-properties"/>
    <ds:schemaRef ds:uri="http://schemas.microsoft.com/office/2006/metadata/properties"/>
    <ds:schemaRef ds:uri="http://purl.org/dc/dcmitype/"/>
    <ds:schemaRef ds:uri="http://www.w3.org/XML/1998/namespace"/>
    <ds:schemaRef ds:uri="http://schemas.microsoft.com/office/2006/documentManagement/types"/>
    <ds:schemaRef ds:uri="b8527173-d490-43ed-9359-67486ff017bc"/>
    <ds:schemaRef ds:uri="http://schemas.microsoft.com/office/infopath/2007/PartnerControls"/>
    <ds:schemaRef ds:uri="30e52729-0d01-4093-bdd8-176be063acd1"/>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Civic</Template>
  <TotalTime>2395</TotalTime>
  <Words>2211</Words>
  <Application>Microsoft Office PowerPoint</Application>
  <PresentationFormat>On-screen Show (4:3)</PresentationFormat>
  <Paragraphs>279</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Georgia</vt:lpstr>
      <vt:lpstr>Wingdings</vt:lpstr>
      <vt:lpstr>Wingdings 2</vt:lpstr>
      <vt:lpstr>Civic</vt:lpstr>
      <vt:lpstr>Update on Charter Schools</vt:lpstr>
      <vt:lpstr>What is the SBE’s role for charter schools?</vt:lpstr>
      <vt:lpstr>How does our role differ from the  Washington Charter School Commission’s?</vt:lpstr>
      <vt:lpstr>Rule-Making on Charter Schools -- Adopted</vt:lpstr>
      <vt:lpstr>Rule-making ahead</vt:lpstr>
      <vt:lpstr>Timeline for authorizer applications  WAC 180-19-030</vt:lpstr>
      <vt:lpstr>How does a district become an authorizer? WAC 180-19-030</vt:lpstr>
      <vt:lpstr>SBE evaluation of applications -- Goals</vt:lpstr>
      <vt:lpstr>What are the criteria for approval of applications?  </vt:lpstr>
      <vt:lpstr>What is the process for evaluating applications?</vt:lpstr>
      <vt:lpstr>Key considerations for districts  thinking about becoming an authorizer</vt:lpstr>
      <vt:lpstr>What made the Spokane application so strong?</vt:lpstr>
      <vt:lpstr>What were SBE actions on Spokane application?</vt:lpstr>
      <vt:lpstr>Authorizer Applications for December 31</vt:lpstr>
      <vt:lpstr>Timeline for Charter Applications WAC 180-19-070-080</vt:lpstr>
      <vt:lpstr>First round of charter applications</vt:lpstr>
      <vt:lpstr>What input are we seeking  from you on charter schools?</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Sarah Lane</dc:creator>
  <cp:lastModifiedBy>Sarah Lane</cp:lastModifiedBy>
  <cp:revision>57</cp:revision>
  <cp:lastPrinted>2013-11-22T15:40:48Z</cp:lastPrinted>
  <dcterms:created xsi:type="dcterms:W3CDTF">2013-09-18T20:20:03Z</dcterms:created>
  <dcterms:modified xsi:type="dcterms:W3CDTF">2013-12-04T18:45:39Z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0x01010056253EE25664584D88132E3766A52222</vt:lpwstr>
  </property>
</Properties>
</file>