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1"/>
  </p:notesMasterIdLst>
  <p:sldIdLst>
    <p:sldId id="260" r:id="rId5"/>
    <p:sldId id="264" r:id="rId6"/>
    <p:sldId id="271" r:id="rId7"/>
    <p:sldId id="277" r:id="rId8"/>
    <p:sldId id="278" r:id="rId9"/>
    <p:sldId id="266" r:id="rId10"/>
    <p:sldId id="267" r:id="rId11"/>
    <p:sldId id="268" r:id="rId12"/>
    <p:sldId id="269" r:id="rId13"/>
    <p:sldId id="270" r:id="rId14"/>
    <p:sldId id="272" r:id="rId15"/>
    <p:sldId id="275" r:id="rId16"/>
    <p:sldId id="276" r:id="rId17"/>
    <p:sldId id="273" r:id="rId18"/>
    <p:sldId id="274"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162"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E70C9C-6E89-4A60-8C71-806A385397A3}" type="doc">
      <dgm:prSet loTypeId="urn:microsoft.com/office/officeart/2005/8/layout/process3" loCatId="process" qsTypeId="urn:microsoft.com/office/officeart/2005/8/quickstyle/simple1" qsCatId="simple" csTypeId="urn:microsoft.com/office/officeart/2005/8/colors/colorful4" csCatId="colorful" phldr="1"/>
      <dgm:spPr/>
      <dgm:t>
        <a:bodyPr/>
        <a:lstStyle/>
        <a:p>
          <a:endParaRPr lang="en-US"/>
        </a:p>
      </dgm:t>
    </dgm:pt>
    <dgm:pt modelId="{8DDEA44D-E632-4CAF-B65A-9B08D63C05CE}">
      <dgm:prSet phldrT="[Text]"/>
      <dgm:spPr/>
      <dgm:t>
        <a:bodyPr/>
        <a:lstStyle/>
        <a:p>
          <a:r>
            <a:rPr lang="en-US" dirty="0" smtClean="0"/>
            <a:t>November 2010</a:t>
          </a:r>
          <a:endParaRPr lang="en-US" dirty="0"/>
        </a:p>
      </dgm:t>
    </dgm:pt>
    <dgm:pt modelId="{D4C61200-A632-4FBD-8972-90DDD8505CA4}" type="parTrans" cxnId="{DD8D24F0-D4F4-41B3-ACC2-CEBED477CCE0}">
      <dgm:prSet/>
      <dgm:spPr/>
      <dgm:t>
        <a:bodyPr/>
        <a:lstStyle/>
        <a:p>
          <a:endParaRPr lang="en-US"/>
        </a:p>
      </dgm:t>
    </dgm:pt>
    <dgm:pt modelId="{53A19426-7E16-4CB8-AEBF-FEA9130538D6}" type="sibTrans" cxnId="{DD8D24F0-D4F4-41B3-ACC2-CEBED477CCE0}">
      <dgm:prSet/>
      <dgm:spPr/>
      <dgm:t>
        <a:bodyPr/>
        <a:lstStyle/>
        <a:p>
          <a:endParaRPr lang="en-US"/>
        </a:p>
      </dgm:t>
    </dgm:pt>
    <dgm:pt modelId="{18DBA299-AA3A-4F5D-8CF4-9D1581A14A6D}">
      <dgm:prSet phldrT="[Text]"/>
      <dgm:spPr/>
      <dgm:t>
        <a:bodyPr/>
        <a:lstStyle/>
        <a:p>
          <a:r>
            <a:rPr lang="en-US" dirty="0" smtClean="0"/>
            <a:t>SBE adopts a 24-Credit Framework</a:t>
          </a:r>
          <a:endParaRPr lang="en-US" dirty="0"/>
        </a:p>
      </dgm:t>
    </dgm:pt>
    <dgm:pt modelId="{1846F616-BEFC-466C-86B1-0A1AEA987BBE}" type="parTrans" cxnId="{B898CF64-A422-47A2-B07F-5E5E195EBA65}">
      <dgm:prSet/>
      <dgm:spPr/>
      <dgm:t>
        <a:bodyPr/>
        <a:lstStyle/>
        <a:p>
          <a:endParaRPr lang="en-US"/>
        </a:p>
      </dgm:t>
    </dgm:pt>
    <dgm:pt modelId="{9EC93264-4349-4C02-8788-50B657DEF7F6}" type="sibTrans" cxnId="{B898CF64-A422-47A2-B07F-5E5E195EBA65}">
      <dgm:prSet/>
      <dgm:spPr/>
      <dgm:t>
        <a:bodyPr/>
        <a:lstStyle/>
        <a:p>
          <a:endParaRPr lang="en-US"/>
        </a:p>
      </dgm:t>
    </dgm:pt>
    <dgm:pt modelId="{3A891AC2-1727-46EE-9478-15B1CCDD0597}">
      <dgm:prSet phldrT="[Text]"/>
      <dgm:spPr/>
      <dgm:t>
        <a:bodyPr/>
        <a:lstStyle/>
        <a:p>
          <a:r>
            <a:rPr lang="en-US" dirty="0" smtClean="0"/>
            <a:t>Changes with no cost implemented</a:t>
          </a:r>
          <a:endParaRPr lang="en-US" dirty="0"/>
        </a:p>
      </dgm:t>
    </dgm:pt>
    <dgm:pt modelId="{DBFA097F-6DD0-44EE-8170-0909169C8F00}" type="parTrans" cxnId="{B68DB351-668C-4B79-93D1-D1B6FCF966F6}">
      <dgm:prSet/>
      <dgm:spPr/>
      <dgm:t>
        <a:bodyPr/>
        <a:lstStyle/>
        <a:p>
          <a:endParaRPr lang="en-US"/>
        </a:p>
      </dgm:t>
    </dgm:pt>
    <dgm:pt modelId="{11B87405-F952-4275-B6B1-5329FF2E4B06}" type="sibTrans" cxnId="{B68DB351-668C-4B79-93D1-D1B6FCF966F6}">
      <dgm:prSet/>
      <dgm:spPr/>
      <dgm:t>
        <a:bodyPr/>
        <a:lstStyle/>
        <a:p>
          <a:endParaRPr lang="en-US"/>
        </a:p>
      </dgm:t>
    </dgm:pt>
    <dgm:pt modelId="{15BE8402-7EC8-4B55-9253-7E5CF4326CB3}">
      <dgm:prSet phldrT="[Text]"/>
      <dgm:spPr/>
      <dgm:t>
        <a:bodyPr/>
        <a:lstStyle/>
        <a:p>
          <a:r>
            <a:rPr lang="en-US" dirty="0" smtClean="0"/>
            <a:t>4 credits English and 3 credits Social Studies for Class of 2016</a:t>
          </a:r>
          <a:endParaRPr lang="en-US" dirty="0"/>
        </a:p>
      </dgm:t>
    </dgm:pt>
    <dgm:pt modelId="{7371D3BD-273D-49CB-9D64-2099C40371E8}" type="parTrans" cxnId="{462225B1-5D04-40EA-80FA-4F2BF5A750AF}">
      <dgm:prSet/>
      <dgm:spPr/>
      <dgm:t>
        <a:bodyPr/>
        <a:lstStyle/>
        <a:p>
          <a:endParaRPr lang="en-US"/>
        </a:p>
      </dgm:t>
    </dgm:pt>
    <dgm:pt modelId="{0268DFF3-53C9-4268-8BC2-8876FFF372BA}" type="sibTrans" cxnId="{462225B1-5D04-40EA-80FA-4F2BF5A750AF}">
      <dgm:prSet/>
      <dgm:spPr/>
      <dgm:t>
        <a:bodyPr/>
        <a:lstStyle/>
        <a:p>
          <a:endParaRPr lang="en-US"/>
        </a:p>
      </dgm:t>
    </dgm:pt>
    <dgm:pt modelId="{74983E1F-006E-40A5-B18E-7DA69576514C}">
      <dgm:prSet phldrT="[Text]"/>
      <dgm:spPr/>
      <dgm:t>
        <a:bodyPr/>
        <a:lstStyle/>
        <a:p>
          <a:r>
            <a:rPr lang="en-US" dirty="0" smtClean="0"/>
            <a:t>January 2014</a:t>
          </a:r>
          <a:endParaRPr lang="en-US" dirty="0"/>
        </a:p>
      </dgm:t>
    </dgm:pt>
    <dgm:pt modelId="{DA4A7EC8-84A7-4503-ABA7-FBCEB968B974}" type="parTrans" cxnId="{B464DBEF-1495-4A9D-9D92-1131D129687F}">
      <dgm:prSet/>
      <dgm:spPr/>
      <dgm:t>
        <a:bodyPr/>
        <a:lstStyle/>
        <a:p>
          <a:endParaRPr lang="en-US"/>
        </a:p>
      </dgm:t>
    </dgm:pt>
    <dgm:pt modelId="{A648E75C-BA13-40B4-90D9-021E51253023}" type="sibTrans" cxnId="{B464DBEF-1495-4A9D-9D92-1131D129687F}">
      <dgm:prSet/>
      <dgm:spPr/>
      <dgm:t>
        <a:bodyPr/>
        <a:lstStyle/>
        <a:p>
          <a:endParaRPr lang="en-US"/>
        </a:p>
      </dgm:t>
    </dgm:pt>
    <dgm:pt modelId="{8EFEB0C8-F7E1-4E6B-BE01-F48C6D8B21E0}">
      <dgm:prSet phldrT="[Text]"/>
      <dgm:spPr/>
      <dgm:t>
        <a:bodyPr/>
        <a:lstStyle/>
        <a:p>
          <a:r>
            <a:rPr lang="en-US" dirty="0" smtClean="0"/>
            <a:t>SBE adopts a revised 24-Credit Framework for Class of 2019</a:t>
          </a:r>
          <a:endParaRPr lang="en-US" dirty="0"/>
        </a:p>
      </dgm:t>
    </dgm:pt>
    <dgm:pt modelId="{5C6CC971-9964-46C5-B7B2-9E72642360C5}" type="parTrans" cxnId="{80A77A8F-3C9D-4720-B3E9-E771EFA9A7E7}">
      <dgm:prSet/>
      <dgm:spPr/>
      <dgm:t>
        <a:bodyPr/>
        <a:lstStyle/>
        <a:p>
          <a:endParaRPr lang="en-US"/>
        </a:p>
      </dgm:t>
    </dgm:pt>
    <dgm:pt modelId="{9877746D-4B01-4334-AE8C-513A6EFF6C68}" type="sibTrans" cxnId="{80A77A8F-3C9D-4720-B3E9-E771EFA9A7E7}">
      <dgm:prSet/>
      <dgm:spPr/>
      <dgm:t>
        <a:bodyPr/>
        <a:lstStyle/>
        <a:p>
          <a:endParaRPr lang="en-US"/>
        </a:p>
      </dgm:t>
    </dgm:pt>
    <dgm:pt modelId="{29F1707D-E932-467A-8183-50679350A033}">
      <dgm:prSet phldrT="[Text]"/>
      <dgm:spPr/>
      <dgm:t>
        <a:bodyPr/>
        <a:lstStyle/>
        <a:p>
          <a:r>
            <a:rPr lang="en-US" dirty="0" smtClean="0"/>
            <a:t>2013 Legislature</a:t>
          </a:r>
          <a:endParaRPr lang="en-US" dirty="0"/>
        </a:p>
      </dgm:t>
    </dgm:pt>
    <dgm:pt modelId="{4644A338-7458-42D8-AAA6-C297F80FE741}" type="parTrans" cxnId="{01BEF706-A8E2-4FE2-8D05-EE10BDFEF01F}">
      <dgm:prSet/>
      <dgm:spPr/>
      <dgm:t>
        <a:bodyPr/>
        <a:lstStyle/>
        <a:p>
          <a:endParaRPr lang="en-US"/>
        </a:p>
      </dgm:t>
    </dgm:pt>
    <dgm:pt modelId="{75BA8B3F-EA10-4544-B20D-9C1421C30C4F}" type="sibTrans" cxnId="{01BEF706-A8E2-4FE2-8D05-EE10BDFEF01F}">
      <dgm:prSet/>
      <dgm:spPr/>
      <dgm:t>
        <a:bodyPr/>
        <a:lstStyle/>
        <a:p>
          <a:endParaRPr lang="en-US"/>
        </a:p>
      </dgm:t>
    </dgm:pt>
    <dgm:pt modelId="{2562C69E-BA6C-4624-AC46-18058EC65324}">
      <dgm:prSet phldrT="[Text]"/>
      <dgm:spPr/>
      <dgm:t>
        <a:bodyPr/>
        <a:lstStyle/>
        <a:p>
          <a:r>
            <a:rPr lang="en-US" dirty="0" smtClean="0"/>
            <a:t>Funding to support opportunity to earn 24 credits</a:t>
          </a:r>
          <a:endParaRPr lang="en-US" dirty="0"/>
        </a:p>
      </dgm:t>
    </dgm:pt>
    <dgm:pt modelId="{D7D7138B-932B-4F41-A12B-C2C5C8D62C55}" type="parTrans" cxnId="{5EF452C0-B7D9-4743-9BC3-737E43BAC06A}">
      <dgm:prSet/>
      <dgm:spPr/>
      <dgm:t>
        <a:bodyPr/>
        <a:lstStyle/>
        <a:p>
          <a:endParaRPr lang="en-US"/>
        </a:p>
      </dgm:t>
    </dgm:pt>
    <dgm:pt modelId="{D5587CDD-CA0F-4E89-B5DE-A1F0F3C7C1F9}" type="sibTrans" cxnId="{5EF452C0-B7D9-4743-9BC3-737E43BAC06A}">
      <dgm:prSet/>
      <dgm:spPr/>
      <dgm:t>
        <a:bodyPr/>
        <a:lstStyle/>
        <a:p>
          <a:endParaRPr lang="en-US"/>
        </a:p>
      </dgm:t>
    </dgm:pt>
    <dgm:pt modelId="{59B8A108-7E6F-4638-A4B0-4BF592F6D5EA}">
      <dgm:prSet phldrT="[Text]"/>
      <dgm:spPr/>
      <dgm:t>
        <a:bodyPr/>
        <a:lstStyle/>
        <a:p>
          <a:r>
            <a:rPr lang="en-US" dirty="0" smtClean="0"/>
            <a:t>Implementation pending Legislative approval</a:t>
          </a:r>
          <a:endParaRPr lang="en-US" dirty="0"/>
        </a:p>
      </dgm:t>
    </dgm:pt>
    <dgm:pt modelId="{E4553F62-2030-4F94-9F12-1458198AEC24}" type="parTrans" cxnId="{B51807A8-D3C3-451C-8B88-A68AC9A20BB2}">
      <dgm:prSet/>
      <dgm:spPr/>
      <dgm:t>
        <a:bodyPr/>
        <a:lstStyle/>
        <a:p>
          <a:endParaRPr lang="en-US"/>
        </a:p>
      </dgm:t>
    </dgm:pt>
    <dgm:pt modelId="{15E6E436-DD4C-4342-A04D-C16E00FB9E31}" type="sibTrans" cxnId="{B51807A8-D3C3-451C-8B88-A68AC9A20BB2}">
      <dgm:prSet/>
      <dgm:spPr/>
      <dgm:t>
        <a:bodyPr/>
        <a:lstStyle/>
        <a:p>
          <a:endParaRPr lang="en-US"/>
        </a:p>
      </dgm:t>
    </dgm:pt>
    <dgm:pt modelId="{E8C3261C-B4A1-4491-BC51-1EADEF7FE6FE}">
      <dgm:prSet phldrT="[Text]"/>
      <dgm:spPr/>
      <dgm:t>
        <a:bodyPr/>
        <a:lstStyle/>
        <a:p>
          <a:r>
            <a:rPr lang="en-US" dirty="0" smtClean="0"/>
            <a:t>Implementation pending Legislative approval and funding</a:t>
          </a:r>
          <a:endParaRPr lang="en-US" dirty="0"/>
        </a:p>
      </dgm:t>
    </dgm:pt>
    <dgm:pt modelId="{58B3513D-EA09-43FD-8434-41DC4E8099E5}" type="parTrans" cxnId="{A657D038-4736-4D95-84DA-27906D97F289}">
      <dgm:prSet/>
      <dgm:spPr/>
      <dgm:t>
        <a:bodyPr/>
        <a:lstStyle/>
        <a:p>
          <a:endParaRPr lang="en-US"/>
        </a:p>
      </dgm:t>
    </dgm:pt>
    <dgm:pt modelId="{3A470BC8-D23E-401D-8AC3-5630F2DBCB60}" type="sibTrans" cxnId="{A657D038-4736-4D95-84DA-27906D97F289}">
      <dgm:prSet/>
      <dgm:spPr/>
      <dgm:t>
        <a:bodyPr/>
        <a:lstStyle/>
        <a:p>
          <a:endParaRPr lang="en-US"/>
        </a:p>
      </dgm:t>
    </dgm:pt>
    <dgm:pt modelId="{AA867E8D-EA82-4B28-921A-BEA6E7C444B7}" type="pres">
      <dgm:prSet presAssocID="{15E70C9C-6E89-4A60-8C71-806A385397A3}" presName="linearFlow" presStyleCnt="0">
        <dgm:presLayoutVars>
          <dgm:dir/>
          <dgm:animLvl val="lvl"/>
          <dgm:resizeHandles val="exact"/>
        </dgm:presLayoutVars>
      </dgm:prSet>
      <dgm:spPr/>
      <dgm:t>
        <a:bodyPr/>
        <a:lstStyle/>
        <a:p>
          <a:endParaRPr lang="en-US"/>
        </a:p>
      </dgm:t>
    </dgm:pt>
    <dgm:pt modelId="{7D638FAD-40E4-4CCB-B8C4-B19E8E6BD5F3}" type="pres">
      <dgm:prSet presAssocID="{8DDEA44D-E632-4CAF-B65A-9B08D63C05CE}" presName="composite" presStyleCnt="0"/>
      <dgm:spPr/>
    </dgm:pt>
    <dgm:pt modelId="{6A851646-3DEB-4486-BA31-F927BF9BF988}" type="pres">
      <dgm:prSet presAssocID="{8DDEA44D-E632-4CAF-B65A-9B08D63C05CE}" presName="parTx" presStyleLbl="node1" presStyleIdx="0" presStyleCnt="4">
        <dgm:presLayoutVars>
          <dgm:chMax val="0"/>
          <dgm:chPref val="0"/>
          <dgm:bulletEnabled val="1"/>
        </dgm:presLayoutVars>
      </dgm:prSet>
      <dgm:spPr/>
      <dgm:t>
        <a:bodyPr/>
        <a:lstStyle/>
        <a:p>
          <a:endParaRPr lang="en-US"/>
        </a:p>
      </dgm:t>
    </dgm:pt>
    <dgm:pt modelId="{64EC6875-223A-4436-BF5A-E912FE6B62E1}" type="pres">
      <dgm:prSet presAssocID="{8DDEA44D-E632-4CAF-B65A-9B08D63C05CE}" presName="parSh" presStyleLbl="node1" presStyleIdx="0" presStyleCnt="4"/>
      <dgm:spPr/>
      <dgm:t>
        <a:bodyPr/>
        <a:lstStyle/>
        <a:p>
          <a:endParaRPr lang="en-US"/>
        </a:p>
      </dgm:t>
    </dgm:pt>
    <dgm:pt modelId="{DA8F4711-7AF8-4752-97E2-C4B09AE9EB0F}" type="pres">
      <dgm:prSet presAssocID="{8DDEA44D-E632-4CAF-B65A-9B08D63C05CE}" presName="desTx" presStyleLbl="fgAcc1" presStyleIdx="0" presStyleCnt="4">
        <dgm:presLayoutVars>
          <dgm:bulletEnabled val="1"/>
        </dgm:presLayoutVars>
      </dgm:prSet>
      <dgm:spPr/>
      <dgm:t>
        <a:bodyPr/>
        <a:lstStyle/>
        <a:p>
          <a:endParaRPr lang="en-US"/>
        </a:p>
      </dgm:t>
    </dgm:pt>
    <dgm:pt modelId="{F494A924-F616-4128-B740-622FDCFB00E3}" type="pres">
      <dgm:prSet presAssocID="{53A19426-7E16-4CB8-AEBF-FEA9130538D6}" presName="sibTrans" presStyleLbl="sibTrans2D1" presStyleIdx="0" presStyleCnt="3"/>
      <dgm:spPr/>
      <dgm:t>
        <a:bodyPr/>
        <a:lstStyle/>
        <a:p>
          <a:endParaRPr lang="en-US"/>
        </a:p>
      </dgm:t>
    </dgm:pt>
    <dgm:pt modelId="{497DEADC-6B2C-4C30-89F9-2FF99C3E2380}" type="pres">
      <dgm:prSet presAssocID="{53A19426-7E16-4CB8-AEBF-FEA9130538D6}" presName="connTx" presStyleLbl="sibTrans2D1" presStyleIdx="0" presStyleCnt="3"/>
      <dgm:spPr/>
      <dgm:t>
        <a:bodyPr/>
        <a:lstStyle/>
        <a:p>
          <a:endParaRPr lang="en-US"/>
        </a:p>
      </dgm:t>
    </dgm:pt>
    <dgm:pt modelId="{BF0A2637-56AA-47CF-ACB5-9EEFA1E48366}" type="pres">
      <dgm:prSet presAssocID="{3A891AC2-1727-46EE-9478-15B1CCDD0597}" presName="composite" presStyleCnt="0"/>
      <dgm:spPr/>
    </dgm:pt>
    <dgm:pt modelId="{ABFBB6D0-D389-4C9F-851C-2DAD24A6C22D}" type="pres">
      <dgm:prSet presAssocID="{3A891AC2-1727-46EE-9478-15B1CCDD0597}" presName="parTx" presStyleLbl="node1" presStyleIdx="0" presStyleCnt="4">
        <dgm:presLayoutVars>
          <dgm:chMax val="0"/>
          <dgm:chPref val="0"/>
          <dgm:bulletEnabled val="1"/>
        </dgm:presLayoutVars>
      </dgm:prSet>
      <dgm:spPr/>
      <dgm:t>
        <a:bodyPr/>
        <a:lstStyle/>
        <a:p>
          <a:endParaRPr lang="en-US"/>
        </a:p>
      </dgm:t>
    </dgm:pt>
    <dgm:pt modelId="{FBEC0DE4-691A-4E71-9D5A-CACEBCC73C91}" type="pres">
      <dgm:prSet presAssocID="{3A891AC2-1727-46EE-9478-15B1CCDD0597}" presName="parSh" presStyleLbl="node1" presStyleIdx="1" presStyleCnt="4"/>
      <dgm:spPr/>
      <dgm:t>
        <a:bodyPr/>
        <a:lstStyle/>
        <a:p>
          <a:endParaRPr lang="en-US"/>
        </a:p>
      </dgm:t>
    </dgm:pt>
    <dgm:pt modelId="{DB5852C6-510C-45AA-8B12-48ADFD37BF09}" type="pres">
      <dgm:prSet presAssocID="{3A891AC2-1727-46EE-9478-15B1CCDD0597}" presName="desTx" presStyleLbl="fgAcc1" presStyleIdx="1" presStyleCnt="4">
        <dgm:presLayoutVars>
          <dgm:bulletEnabled val="1"/>
        </dgm:presLayoutVars>
      </dgm:prSet>
      <dgm:spPr/>
      <dgm:t>
        <a:bodyPr/>
        <a:lstStyle/>
        <a:p>
          <a:endParaRPr lang="en-US"/>
        </a:p>
      </dgm:t>
    </dgm:pt>
    <dgm:pt modelId="{DC6B8F13-7CF5-48D1-9EB2-89ADC52D5A33}" type="pres">
      <dgm:prSet presAssocID="{11B87405-F952-4275-B6B1-5329FF2E4B06}" presName="sibTrans" presStyleLbl="sibTrans2D1" presStyleIdx="1" presStyleCnt="3"/>
      <dgm:spPr/>
      <dgm:t>
        <a:bodyPr/>
        <a:lstStyle/>
        <a:p>
          <a:endParaRPr lang="en-US"/>
        </a:p>
      </dgm:t>
    </dgm:pt>
    <dgm:pt modelId="{0D8A082E-A139-4B12-926C-84C58F021702}" type="pres">
      <dgm:prSet presAssocID="{11B87405-F952-4275-B6B1-5329FF2E4B06}" presName="connTx" presStyleLbl="sibTrans2D1" presStyleIdx="1" presStyleCnt="3"/>
      <dgm:spPr/>
      <dgm:t>
        <a:bodyPr/>
        <a:lstStyle/>
        <a:p>
          <a:endParaRPr lang="en-US"/>
        </a:p>
      </dgm:t>
    </dgm:pt>
    <dgm:pt modelId="{FF1BE5E6-04A7-457D-B54C-35226916F96C}" type="pres">
      <dgm:prSet presAssocID="{29F1707D-E932-467A-8183-50679350A033}" presName="composite" presStyleCnt="0"/>
      <dgm:spPr/>
    </dgm:pt>
    <dgm:pt modelId="{F9822DC1-3360-4356-87FB-75C954B2B71F}" type="pres">
      <dgm:prSet presAssocID="{29F1707D-E932-467A-8183-50679350A033}" presName="parTx" presStyleLbl="node1" presStyleIdx="1" presStyleCnt="4">
        <dgm:presLayoutVars>
          <dgm:chMax val="0"/>
          <dgm:chPref val="0"/>
          <dgm:bulletEnabled val="1"/>
        </dgm:presLayoutVars>
      </dgm:prSet>
      <dgm:spPr/>
      <dgm:t>
        <a:bodyPr/>
        <a:lstStyle/>
        <a:p>
          <a:endParaRPr lang="en-US"/>
        </a:p>
      </dgm:t>
    </dgm:pt>
    <dgm:pt modelId="{C56D8E70-7836-4BC9-ADF2-3F8CD2EFC96B}" type="pres">
      <dgm:prSet presAssocID="{29F1707D-E932-467A-8183-50679350A033}" presName="parSh" presStyleLbl="node1" presStyleIdx="2" presStyleCnt="4"/>
      <dgm:spPr/>
      <dgm:t>
        <a:bodyPr/>
        <a:lstStyle/>
        <a:p>
          <a:endParaRPr lang="en-US"/>
        </a:p>
      </dgm:t>
    </dgm:pt>
    <dgm:pt modelId="{CFAAACCA-9E52-41BE-93E7-FAEBCFA8111B}" type="pres">
      <dgm:prSet presAssocID="{29F1707D-E932-467A-8183-50679350A033}" presName="desTx" presStyleLbl="fgAcc1" presStyleIdx="2" presStyleCnt="4">
        <dgm:presLayoutVars>
          <dgm:bulletEnabled val="1"/>
        </dgm:presLayoutVars>
      </dgm:prSet>
      <dgm:spPr/>
      <dgm:t>
        <a:bodyPr/>
        <a:lstStyle/>
        <a:p>
          <a:endParaRPr lang="en-US"/>
        </a:p>
      </dgm:t>
    </dgm:pt>
    <dgm:pt modelId="{CED50AC2-4052-42AC-B5BB-E97ADB4903DA}" type="pres">
      <dgm:prSet presAssocID="{75BA8B3F-EA10-4544-B20D-9C1421C30C4F}" presName="sibTrans" presStyleLbl="sibTrans2D1" presStyleIdx="2" presStyleCnt="3"/>
      <dgm:spPr/>
      <dgm:t>
        <a:bodyPr/>
        <a:lstStyle/>
        <a:p>
          <a:endParaRPr lang="en-US"/>
        </a:p>
      </dgm:t>
    </dgm:pt>
    <dgm:pt modelId="{CAB554BB-A9B5-4817-81E9-9E72E72190C0}" type="pres">
      <dgm:prSet presAssocID="{75BA8B3F-EA10-4544-B20D-9C1421C30C4F}" presName="connTx" presStyleLbl="sibTrans2D1" presStyleIdx="2" presStyleCnt="3"/>
      <dgm:spPr/>
      <dgm:t>
        <a:bodyPr/>
        <a:lstStyle/>
        <a:p>
          <a:endParaRPr lang="en-US"/>
        </a:p>
      </dgm:t>
    </dgm:pt>
    <dgm:pt modelId="{55A6CF88-868C-458C-808D-5486E7CCCA51}" type="pres">
      <dgm:prSet presAssocID="{74983E1F-006E-40A5-B18E-7DA69576514C}" presName="composite" presStyleCnt="0"/>
      <dgm:spPr/>
    </dgm:pt>
    <dgm:pt modelId="{F4E9F6BD-E66B-4684-8F6D-E377A9500E97}" type="pres">
      <dgm:prSet presAssocID="{74983E1F-006E-40A5-B18E-7DA69576514C}" presName="parTx" presStyleLbl="node1" presStyleIdx="2" presStyleCnt="4">
        <dgm:presLayoutVars>
          <dgm:chMax val="0"/>
          <dgm:chPref val="0"/>
          <dgm:bulletEnabled val="1"/>
        </dgm:presLayoutVars>
      </dgm:prSet>
      <dgm:spPr/>
      <dgm:t>
        <a:bodyPr/>
        <a:lstStyle/>
        <a:p>
          <a:endParaRPr lang="en-US"/>
        </a:p>
      </dgm:t>
    </dgm:pt>
    <dgm:pt modelId="{A6D3C23C-5404-455C-91B4-D420EFE873B9}" type="pres">
      <dgm:prSet presAssocID="{74983E1F-006E-40A5-B18E-7DA69576514C}" presName="parSh" presStyleLbl="node1" presStyleIdx="3" presStyleCnt="4"/>
      <dgm:spPr/>
      <dgm:t>
        <a:bodyPr/>
        <a:lstStyle/>
        <a:p>
          <a:endParaRPr lang="en-US"/>
        </a:p>
      </dgm:t>
    </dgm:pt>
    <dgm:pt modelId="{BD97D7A3-0DCB-483F-98DD-91EFDB94D993}" type="pres">
      <dgm:prSet presAssocID="{74983E1F-006E-40A5-B18E-7DA69576514C}" presName="desTx" presStyleLbl="fgAcc1" presStyleIdx="3" presStyleCnt="4">
        <dgm:presLayoutVars>
          <dgm:bulletEnabled val="1"/>
        </dgm:presLayoutVars>
      </dgm:prSet>
      <dgm:spPr/>
      <dgm:t>
        <a:bodyPr/>
        <a:lstStyle/>
        <a:p>
          <a:endParaRPr lang="en-US"/>
        </a:p>
      </dgm:t>
    </dgm:pt>
  </dgm:ptLst>
  <dgm:cxnLst>
    <dgm:cxn modelId="{C8D6516F-F474-43AC-B7EA-FCB744479ECD}" type="presOf" srcId="{11B87405-F952-4275-B6B1-5329FF2E4B06}" destId="{0D8A082E-A139-4B12-926C-84C58F021702}" srcOrd="1" destOrd="0" presId="urn:microsoft.com/office/officeart/2005/8/layout/process3"/>
    <dgm:cxn modelId="{A657D038-4736-4D95-84DA-27906D97F289}" srcId="{8DDEA44D-E632-4CAF-B65A-9B08D63C05CE}" destId="{E8C3261C-B4A1-4491-BC51-1EADEF7FE6FE}" srcOrd="1" destOrd="0" parTransId="{58B3513D-EA09-43FD-8434-41DC4E8099E5}" sibTransId="{3A470BC8-D23E-401D-8AC3-5630F2DBCB60}"/>
    <dgm:cxn modelId="{257AD0C4-B33C-4EF1-95ED-0B54FAF2AA89}" type="presOf" srcId="{3A891AC2-1727-46EE-9478-15B1CCDD0597}" destId="{ABFBB6D0-D389-4C9F-851C-2DAD24A6C22D}" srcOrd="0" destOrd="0" presId="urn:microsoft.com/office/officeart/2005/8/layout/process3"/>
    <dgm:cxn modelId="{B68DB351-668C-4B79-93D1-D1B6FCF966F6}" srcId="{15E70C9C-6E89-4A60-8C71-806A385397A3}" destId="{3A891AC2-1727-46EE-9478-15B1CCDD0597}" srcOrd="1" destOrd="0" parTransId="{DBFA097F-6DD0-44EE-8170-0909169C8F00}" sibTransId="{11B87405-F952-4275-B6B1-5329FF2E4B06}"/>
    <dgm:cxn modelId="{2032E632-607F-4E16-A4D5-B986C3068CE3}" type="presOf" srcId="{75BA8B3F-EA10-4544-B20D-9C1421C30C4F}" destId="{CED50AC2-4052-42AC-B5BB-E97ADB4903DA}" srcOrd="0" destOrd="0" presId="urn:microsoft.com/office/officeart/2005/8/layout/process3"/>
    <dgm:cxn modelId="{B464DBEF-1495-4A9D-9D92-1131D129687F}" srcId="{15E70C9C-6E89-4A60-8C71-806A385397A3}" destId="{74983E1F-006E-40A5-B18E-7DA69576514C}" srcOrd="3" destOrd="0" parTransId="{DA4A7EC8-84A7-4503-ABA7-FBCEB968B974}" sibTransId="{A648E75C-BA13-40B4-90D9-021E51253023}"/>
    <dgm:cxn modelId="{20CAB121-629F-434D-9D9D-926C874F7556}" type="presOf" srcId="{75BA8B3F-EA10-4544-B20D-9C1421C30C4F}" destId="{CAB554BB-A9B5-4817-81E9-9E72E72190C0}" srcOrd="1" destOrd="0" presId="urn:microsoft.com/office/officeart/2005/8/layout/process3"/>
    <dgm:cxn modelId="{7797D302-53F3-412C-A575-CB27634C826B}" type="presOf" srcId="{74983E1F-006E-40A5-B18E-7DA69576514C}" destId="{A6D3C23C-5404-455C-91B4-D420EFE873B9}" srcOrd="1" destOrd="0" presId="urn:microsoft.com/office/officeart/2005/8/layout/process3"/>
    <dgm:cxn modelId="{1B7C36AD-97CD-4F1F-B81B-4DCE92ED45E0}" type="presOf" srcId="{53A19426-7E16-4CB8-AEBF-FEA9130538D6}" destId="{497DEADC-6B2C-4C30-89F9-2FF99C3E2380}" srcOrd="1" destOrd="0" presId="urn:microsoft.com/office/officeart/2005/8/layout/process3"/>
    <dgm:cxn modelId="{5EF452C0-B7D9-4743-9BC3-737E43BAC06A}" srcId="{29F1707D-E932-467A-8183-50679350A033}" destId="{2562C69E-BA6C-4624-AC46-18058EC65324}" srcOrd="0" destOrd="0" parTransId="{D7D7138B-932B-4F41-A12B-C2C5C8D62C55}" sibTransId="{D5587CDD-CA0F-4E89-B5DE-A1F0F3C7C1F9}"/>
    <dgm:cxn modelId="{B51807A8-D3C3-451C-8B88-A68AC9A20BB2}" srcId="{74983E1F-006E-40A5-B18E-7DA69576514C}" destId="{59B8A108-7E6F-4638-A4B0-4BF592F6D5EA}" srcOrd="1" destOrd="0" parTransId="{E4553F62-2030-4F94-9F12-1458198AEC24}" sibTransId="{15E6E436-DD4C-4342-A04D-C16E00FB9E31}"/>
    <dgm:cxn modelId="{101E70A4-778E-42D3-817F-22D23D46604F}" type="presOf" srcId="{18DBA299-AA3A-4F5D-8CF4-9D1581A14A6D}" destId="{DA8F4711-7AF8-4752-97E2-C4B09AE9EB0F}" srcOrd="0" destOrd="0" presId="urn:microsoft.com/office/officeart/2005/8/layout/process3"/>
    <dgm:cxn modelId="{435487F5-E610-481C-96DF-697ED3047391}" type="presOf" srcId="{15E70C9C-6E89-4A60-8C71-806A385397A3}" destId="{AA867E8D-EA82-4B28-921A-BEA6E7C444B7}" srcOrd="0" destOrd="0" presId="urn:microsoft.com/office/officeart/2005/8/layout/process3"/>
    <dgm:cxn modelId="{9BE8F95B-1B06-4F27-8DDC-60CB6168D67B}" type="presOf" srcId="{59B8A108-7E6F-4638-A4B0-4BF592F6D5EA}" destId="{BD97D7A3-0DCB-483F-98DD-91EFDB94D993}" srcOrd="0" destOrd="1" presId="urn:microsoft.com/office/officeart/2005/8/layout/process3"/>
    <dgm:cxn modelId="{B898CF64-A422-47A2-B07F-5E5E195EBA65}" srcId="{8DDEA44D-E632-4CAF-B65A-9B08D63C05CE}" destId="{18DBA299-AA3A-4F5D-8CF4-9D1581A14A6D}" srcOrd="0" destOrd="0" parTransId="{1846F616-BEFC-466C-86B1-0A1AEA987BBE}" sibTransId="{9EC93264-4349-4C02-8788-50B657DEF7F6}"/>
    <dgm:cxn modelId="{01BEF706-A8E2-4FE2-8D05-EE10BDFEF01F}" srcId="{15E70C9C-6E89-4A60-8C71-806A385397A3}" destId="{29F1707D-E932-467A-8183-50679350A033}" srcOrd="2" destOrd="0" parTransId="{4644A338-7458-42D8-AAA6-C297F80FE741}" sibTransId="{75BA8B3F-EA10-4544-B20D-9C1421C30C4F}"/>
    <dgm:cxn modelId="{79052667-23E9-475E-B5FA-FF9380D83A79}" type="presOf" srcId="{29F1707D-E932-467A-8183-50679350A033}" destId="{C56D8E70-7836-4BC9-ADF2-3F8CD2EFC96B}" srcOrd="1" destOrd="0" presId="urn:microsoft.com/office/officeart/2005/8/layout/process3"/>
    <dgm:cxn modelId="{462225B1-5D04-40EA-80FA-4F2BF5A750AF}" srcId="{3A891AC2-1727-46EE-9478-15B1CCDD0597}" destId="{15BE8402-7EC8-4B55-9253-7E5CF4326CB3}" srcOrd="0" destOrd="0" parTransId="{7371D3BD-273D-49CB-9D64-2099C40371E8}" sibTransId="{0268DFF3-53C9-4268-8BC2-8876FFF372BA}"/>
    <dgm:cxn modelId="{80A77A8F-3C9D-4720-B3E9-E771EFA9A7E7}" srcId="{74983E1F-006E-40A5-B18E-7DA69576514C}" destId="{8EFEB0C8-F7E1-4E6B-BE01-F48C6D8B21E0}" srcOrd="0" destOrd="0" parTransId="{5C6CC971-9964-46C5-B7B2-9E72642360C5}" sibTransId="{9877746D-4B01-4334-AE8C-513A6EFF6C68}"/>
    <dgm:cxn modelId="{0CB79842-8A01-417F-B2B3-AD0E2DA67D07}" type="presOf" srcId="{29F1707D-E932-467A-8183-50679350A033}" destId="{F9822DC1-3360-4356-87FB-75C954B2B71F}" srcOrd="0" destOrd="0" presId="urn:microsoft.com/office/officeart/2005/8/layout/process3"/>
    <dgm:cxn modelId="{9343AD3C-7F7D-4737-9079-FDC4B28C5677}" type="presOf" srcId="{E8C3261C-B4A1-4491-BC51-1EADEF7FE6FE}" destId="{DA8F4711-7AF8-4752-97E2-C4B09AE9EB0F}" srcOrd="0" destOrd="1" presId="urn:microsoft.com/office/officeart/2005/8/layout/process3"/>
    <dgm:cxn modelId="{5D98CC2A-0D59-481E-A717-6C30D404DDE8}" type="presOf" srcId="{11B87405-F952-4275-B6B1-5329FF2E4B06}" destId="{DC6B8F13-7CF5-48D1-9EB2-89ADC52D5A33}" srcOrd="0" destOrd="0" presId="urn:microsoft.com/office/officeart/2005/8/layout/process3"/>
    <dgm:cxn modelId="{485F5CD7-9E91-41B7-A6D2-B5A75D1D7373}" type="presOf" srcId="{53A19426-7E16-4CB8-AEBF-FEA9130538D6}" destId="{F494A924-F616-4128-B740-622FDCFB00E3}" srcOrd="0" destOrd="0" presId="urn:microsoft.com/office/officeart/2005/8/layout/process3"/>
    <dgm:cxn modelId="{6BA95DC2-9DA9-4214-9403-DFD944D6EE60}" type="presOf" srcId="{74983E1F-006E-40A5-B18E-7DA69576514C}" destId="{F4E9F6BD-E66B-4684-8F6D-E377A9500E97}" srcOrd="0" destOrd="0" presId="urn:microsoft.com/office/officeart/2005/8/layout/process3"/>
    <dgm:cxn modelId="{D6D056CF-2566-4EFB-950D-34D15D448F64}" type="presOf" srcId="{2562C69E-BA6C-4624-AC46-18058EC65324}" destId="{CFAAACCA-9E52-41BE-93E7-FAEBCFA8111B}" srcOrd="0" destOrd="0" presId="urn:microsoft.com/office/officeart/2005/8/layout/process3"/>
    <dgm:cxn modelId="{DD8D24F0-D4F4-41B3-ACC2-CEBED477CCE0}" srcId="{15E70C9C-6E89-4A60-8C71-806A385397A3}" destId="{8DDEA44D-E632-4CAF-B65A-9B08D63C05CE}" srcOrd="0" destOrd="0" parTransId="{D4C61200-A632-4FBD-8972-90DDD8505CA4}" sibTransId="{53A19426-7E16-4CB8-AEBF-FEA9130538D6}"/>
    <dgm:cxn modelId="{ADEC0A5F-BD99-48B4-A6F0-C214C119A7D1}" type="presOf" srcId="{8DDEA44D-E632-4CAF-B65A-9B08D63C05CE}" destId="{64EC6875-223A-4436-BF5A-E912FE6B62E1}" srcOrd="1" destOrd="0" presId="urn:microsoft.com/office/officeart/2005/8/layout/process3"/>
    <dgm:cxn modelId="{A1220199-0AAF-46B6-A01F-693A4465B91B}" type="presOf" srcId="{8EFEB0C8-F7E1-4E6B-BE01-F48C6D8B21E0}" destId="{BD97D7A3-0DCB-483F-98DD-91EFDB94D993}" srcOrd="0" destOrd="0" presId="urn:microsoft.com/office/officeart/2005/8/layout/process3"/>
    <dgm:cxn modelId="{C9460B87-FAE2-418C-85D7-CBD46F824D21}" type="presOf" srcId="{15BE8402-7EC8-4B55-9253-7E5CF4326CB3}" destId="{DB5852C6-510C-45AA-8B12-48ADFD37BF09}" srcOrd="0" destOrd="0" presId="urn:microsoft.com/office/officeart/2005/8/layout/process3"/>
    <dgm:cxn modelId="{763E30C2-47CE-40FE-97CF-2163A03AEB42}" type="presOf" srcId="{8DDEA44D-E632-4CAF-B65A-9B08D63C05CE}" destId="{6A851646-3DEB-4486-BA31-F927BF9BF988}" srcOrd="0" destOrd="0" presId="urn:microsoft.com/office/officeart/2005/8/layout/process3"/>
    <dgm:cxn modelId="{44C325C1-D50A-48C3-86A5-A3DB288D27FF}" type="presOf" srcId="{3A891AC2-1727-46EE-9478-15B1CCDD0597}" destId="{FBEC0DE4-691A-4E71-9D5A-CACEBCC73C91}" srcOrd="1" destOrd="0" presId="urn:microsoft.com/office/officeart/2005/8/layout/process3"/>
    <dgm:cxn modelId="{D0770703-46C6-4B03-88F7-91F309036A97}" type="presParOf" srcId="{AA867E8D-EA82-4B28-921A-BEA6E7C444B7}" destId="{7D638FAD-40E4-4CCB-B8C4-B19E8E6BD5F3}" srcOrd="0" destOrd="0" presId="urn:microsoft.com/office/officeart/2005/8/layout/process3"/>
    <dgm:cxn modelId="{39AD81D2-EED4-4D99-87FB-B0FA485604B0}" type="presParOf" srcId="{7D638FAD-40E4-4CCB-B8C4-B19E8E6BD5F3}" destId="{6A851646-3DEB-4486-BA31-F927BF9BF988}" srcOrd="0" destOrd="0" presId="urn:microsoft.com/office/officeart/2005/8/layout/process3"/>
    <dgm:cxn modelId="{2637A8D2-9339-4817-8BB4-F0101F44C371}" type="presParOf" srcId="{7D638FAD-40E4-4CCB-B8C4-B19E8E6BD5F3}" destId="{64EC6875-223A-4436-BF5A-E912FE6B62E1}" srcOrd="1" destOrd="0" presId="urn:microsoft.com/office/officeart/2005/8/layout/process3"/>
    <dgm:cxn modelId="{DE90BF4C-1D6E-4195-9BD4-6C4018A7CE6F}" type="presParOf" srcId="{7D638FAD-40E4-4CCB-B8C4-B19E8E6BD5F3}" destId="{DA8F4711-7AF8-4752-97E2-C4B09AE9EB0F}" srcOrd="2" destOrd="0" presId="urn:microsoft.com/office/officeart/2005/8/layout/process3"/>
    <dgm:cxn modelId="{529AAEA8-313B-4CA6-A049-7E41E84FFCA1}" type="presParOf" srcId="{AA867E8D-EA82-4B28-921A-BEA6E7C444B7}" destId="{F494A924-F616-4128-B740-622FDCFB00E3}" srcOrd="1" destOrd="0" presId="urn:microsoft.com/office/officeart/2005/8/layout/process3"/>
    <dgm:cxn modelId="{E030F643-C4E5-45CA-8526-7189AA59E4E5}" type="presParOf" srcId="{F494A924-F616-4128-B740-622FDCFB00E3}" destId="{497DEADC-6B2C-4C30-89F9-2FF99C3E2380}" srcOrd="0" destOrd="0" presId="urn:microsoft.com/office/officeart/2005/8/layout/process3"/>
    <dgm:cxn modelId="{B0B665B4-6AA9-4E17-BFD3-44A8F1AFBA04}" type="presParOf" srcId="{AA867E8D-EA82-4B28-921A-BEA6E7C444B7}" destId="{BF0A2637-56AA-47CF-ACB5-9EEFA1E48366}" srcOrd="2" destOrd="0" presId="urn:microsoft.com/office/officeart/2005/8/layout/process3"/>
    <dgm:cxn modelId="{730B1EEE-A17A-4D27-89B5-5261398E224A}" type="presParOf" srcId="{BF0A2637-56AA-47CF-ACB5-9EEFA1E48366}" destId="{ABFBB6D0-D389-4C9F-851C-2DAD24A6C22D}" srcOrd="0" destOrd="0" presId="urn:microsoft.com/office/officeart/2005/8/layout/process3"/>
    <dgm:cxn modelId="{2ABA8E64-4079-4422-88D1-6C6D2E987C4E}" type="presParOf" srcId="{BF0A2637-56AA-47CF-ACB5-9EEFA1E48366}" destId="{FBEC0DE4-691A-4E71-9D5A-CACEBCC73C91}" srcOrd="1" destOrd="0" presId="urn:microsoft.com/office/officeart/2005/8/layout/process3"/>
    <dgm:cxn modelId="{D853F1D3-6D2E-4DCC-B4E4-8F162C0BA033}" type="presParOf" srcId="{BF0A2637-56AA-47CF-ACB5-9EEFA1E48366}" destId="{DB5852C6-510C-45AA-8B12-48ADFD37BF09}" srcOrd="2" destOrd="0" presId="urn:microsoft.com/office/officeart/2005/8/layout/process3"/>
    <dgm:cxn modelId="{92A7EFF7-84D5-46FA-9EA7-64D1A922BE24}" type="presParOf" srcId="{AA867E8D-EA82-4B28-921A-BEA6E7C444B7}" destId="{DC6B8F13-7CF5-48D1-9EB2-89ADC52D5A33}" srcOrd="3" destOrd="0" presId="urn:microsoft.com/office/officeart/2005/8/layout/process3"/>
    <dgm:cxn modelId="{38E31A77-B04D-4632-A983-542F5E1985E0}" type="presParOf" srcId="{DC6B8F13-7CF5-48D1-9EB2-89ADC52D5A33}" destId="{0D8A082E-A139-4B12-926C-84C58F021702}" srcOrd="0" destOrd="0" presId="urn:microsoft.com/office/officeart/2005/8/layout/process3"/>
    <dgm:cxn modelId="{3D76FBE1-E822-470A-B4B8-3DC146F82A4B}" type="presParOf" srcId="{AA867E8D-EA82-4B28-921A-BEA6E7C444B7}" destId="{FF1BE5E6-04A7-457D-B54C-35226916F96C}" srcOrd="4" destOrd="0" presId="urn:microsoft.com/office/officeart/2005/8/layout/process3"/>
    <dgm:cxn modelId="{0C36FD2F-69DE-4BDF-A234-32693AF1EBA1}" type="presParOf" srcId="{FF1BE5E6-04A7-457D-B54C-35226916F96C}" destId="{F9822DC1-3360-4356-87FB-75C954B2B71F}" srcOrd="0" destOrd="0" presId="urn:microsoft.com/office/officeart/2005/8/layout/process3"/>
    <dgm:cxn modelId="{35CF0525-2665-40E0-AF32-246882678249}" type="presParOf" srcId="{FF1BE5E6-04A7-457D-B54C-35226916F96C}" destId="{C56D8E70-7836-4BC9-ADF2-3F8CD2EFC96B}" srcOrd="1" destOrd="0" presId="urn:microsoft.com/office/officeart/2005/8/layout/process3"/>
    <dgm:cxn modelId="{119C72C2-8657-4517-AC54-B0B58C3A134B}" type="presParOf" srcId="{FF1BE5E6-04A7-457D-B54C-35226916F96C}" destId="{CFAAACCA-9E52-41BE-93E7-FAEBCFA8111B}" srcOrd="2" destOrd="0" presId="urn:microsoft.com/office/officeart/2005/8/layout/process3"/>
    <dgm:cxn modelId="{275E19C6-C55C-4FB2-BA62-FE5F4E0B4515}" type="presParOf" srcId="{AA867E8D-EA82-4B28-921A-BEA6E7C444B7}" destId="{CED50AC2-4052-42AC-B5BB-E97ADB4903DA}" srcOrd="5" destOrd="0" presId="urn:microsoft.com/office/officeart/2005/8/layout/process3"/>
    <dgm:cxn modelId="{C2DF7897-5147-4DD7-8981-669839C0C95A}" type="presParOf" srcId="{CED50AC2-4052-42AC-B5BB-E97ADB4903DA}" destId="{CAB554BB-A9B5-4817-81E9-9E72E72190C0}" srcOrd="0" destOrd="0" presId="urn:microsoft.com/office/officeart/2005/8/layout/process3"/>
    <dgm:cxn modelId="{8EEF6DC6-AC65-4F71-A3C6-01FAB2954EFE}" type="presParOf" srcId="{AA867E8D-EA82-4B28-921A-BEA6E7C444B7}" destId="{55A6CF88-868C-458C-808D-5486E7CCCA51}" srcOrd="6" destOrd="0" presId="urn:microsoft.com/office/officeart/2005/8/layout/process3"/>
    <dgm:cxn modelId="{D4206B48-037D-418E-ACE5-25F6DE253B4A}" type="presParOf" srcId="{55A6CF88-868C-458C-808D-5486E7CCCA51}" destId="{F4E9F6BD-E66B-4684-8F6D-E377A9500E97}" srcOrd="0" destOrd="0" presId="urn:microsoft.com/office/officeart/2005/8/layout/process3"/>
    <dgm:cxn modelId="{8ACF8021-46A1-4009-94B2-966713D8E482}" type="presParOf" srcId="{55A6CF88-868C-458C-808D-5486E7CCCA51}" destId="{A6D3C23C-5404-455C-91B4-D420EFE873B9}" srcOrd="1" destOrd="0" presId="urn:microsoft.com/office/officeart/2005/8/layout/process3"/>
    <dgm:cxn modelId="{FE42D928-C777-4D81-98FD-80ABCCC825B0}" type="presParOf" srcId="{55A6CF88-868C-458C-808D-5486E7CCCA51}" destId="{BD97D7A3-0DCB-483F-98DD-91EFDB94D993}"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7B4FC-D06D-4988-8425-9D7B870D9311}" type="datetimeFigureOut">
              <a:rPr lang="en-US" smtClean="0"/>
              <a:t>3/13/2014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72DFB-E02C-4FBB-B823-3EDAD0776692}" type="slidenum">
              <a:rPr lang="en-US" smtClean="0"/>
              <a:t>‹#›</a:t>
            </a:fld>
            <a:endParaRPr lang="en-US"/>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12</a:t>
            </a:fld>
            <a:endParaRPr lang="en-US"/>
          </a:p>
        </p:txBody>
      </p:sp>
    </p:spTree>
    <p:extLst>
      <p:ext uri="{BB962C8B-B14F-4D97-AF65-F5344CB8AC3E}">
        <p14:creationId xmlns:p14="http://schemas.microsoft.com/office/powerpoint/2010/main" val="213256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following are questions and concerns from districts:</a:t>
            </a:r>
          </a:p>
          <a:p>
            <a:r>
              <a:rPr lang="en-US" sz="1200" dirty="0" smtClean="0"/>
              <a:t>Can we count zero period?</a:t>
            </a:r>
          </a:p>
          <a:p>
            <a:r>
              <a:rPr lang="en-US" sz="1200" dirty="0" smtClean="0"/>
              <a:t>Can we take short lunches?</a:t>
            </a:r>
          </a:p>
          <a:p>
            <a:r>
              <a:rPr lang="en-US" sz="1200" dirty="0" smtClean="0"/>
              <a:t>What about before and after school programs we offer to all students – do they count?</a:t>
            </a:r>
          </a:p>
          <a:p>
            <a:r>
              <a:rPr lang="en-US" sz="1200" dirty="0" smtClean="0"/>
              <a:t>Can we average the instructional hours within a grade across schools?</a:t>
            </a:r>
          </a:p>
          <a:p>
            <a:r>
              <a:rPr lang="en-US" sz="1200" dirty="0" smtClean="0"/>
              <a:t>How are we going to provide professional development on Common Core?  We can’t schedule PLC “late starts” or “early releases” anymore and still get to 1080 hrs.</a:t>
            </a:r>
          </a:p>
          <a:p>
            <a:r>
              <a:rPr lang="en-US" sz="1200" dirty="0" smtClean="0"/>
              <a:t>Collective bargaining issues need to be resolved soon.</a:t>
            </a:r>
          </a:p>
          <a:p>
            <a:r>
              <a:rPr lang="en-US" sz="1200" dirty="0" smtClean="0"/>
              <a:t>How does this effect our existing 180-day waivers?</a:t>
            </a:r>
          </a:p>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13</a:t>
            </a:fld>
            <a:endParaRPr lang="en-US"/>
          </a:p>
        </p:txBody>
      </p:sp>
    </p:spTree>
    <p:extLst>
      <p:ext uri="{BB962C8B-B14F-4D97-AF65-F5344CB8AC3E}">
        <p14:creationId xmlns:p14="http://schemas.microsoft.com/office/powerpoint/2010/main" val="1705467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Ben Rarick,</a:t>
            </a:r>
          </a:p>
          <a:p>
            <a:r>
              <a:rPr lang="en-US" dirty="0" smtClean="0"/>
              <a:t>Executive Director</a:t>
            </a:r>
          </a:p>
          <a:p>
            <a:endParaRPr lang="en-US" dirty="0"/>
          </a:p>
          <a:p>
            <a:r>
              <a:rPr lang="en-US" dirty="0" smtClean="0"/>
              <a:t>March 14, 2014</a:t>
            </a:r>
            <a:endParaRPr lang="en-US" dirty="0"/>
          </a:p>
        </p:txBody>
      </p:sp>
      <p:sp>
        <p:nvSpPr>
          <p:cNvPr id="3" name="Title 2"/>
          <p:cNvSpPr>
            <a:spLocks noGrp="1"/>
          </p:cNvSpPr>
          <p:nvPr>
            <p:ph type="ctrTitle"/>
          </p:nvPr>
        </p:nvSpPr>
        <p:spPr>
          <a:xfrm>
            <a:off x="381000" y="381000"/>
            <a:ext cx="8458200" cy="1447800"/>
          </a:xfrm>
        </p:spPr>
        <p:txBody>
          <a:bodyPr>
            <a:normAutofit fontScale="90000"/>
          </a:bodyPr>
          <a:lstStyle/>
          <a:p>
            <a:r>
              <a:rPr lang="en-US" dirty="0" smtClean="0"/>
              <a:t>24 Credit Requirements &amp; Challenges,</a:t>
            </a:r>
            <a:br>
              <a:rPr lang="en-US" dirty="0" smtClean="0"/>
            </a:br>
            <a:r>
              <a:rPr lang="en-US" dirty="0" smtClean="0"/>
              <a:t> 1000/1080 Instructional Hours</a:t>
            </a:r>
            <a:endParaRPr lang="en-US" dirty="0"/>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Frequently Asked Questions</a:t>
            </a:r>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lstStyle/>
          <a:p>
            <a:r>
              <a:rPr lang="en-US" dirty="0" smtClean="0"/>
              <a:t>What about student guidance?</a:t>
            </a:r>
          </a:p>
          <a:p>
            <a:pPr lvl="1"/>
            <a:r>
              <a:rPr lang="en-US" dirty="0" smtClean="0"/>
              <a:t>The Legislature has recognized the need for increased guidance and support with increased graduation requirements</a:t>
            </a:r>
          </a:p>
          <a:p>
            <a:pPr lvl="2"/>
            <a:r>
              <a:rPr lang="en-US" dirty="0" smtClean="0"/>
              <a:t>Both chambers included increased allocations for counselors in their budgets</a:t>
            </a:r>
          </a:p>
          <a:p>
            <a:pPr lvl="1"/>
            <a:r>
              <a:rPr lang="en-US" dirty="0" smtClean="0"/>
              <a:t>Counselors play a critical rule in helping students create meaningful High School and Beyond Plans</a:t>
            </a:r>
          </a:p>
          <a:p>
            <a:pPr lvl="1"/>
            <a:r>
              <a:rPr lang="en-US" dirty="0" smtClean="0"/>
              <a:t>SBE is exploring available tools and best practices in Washington and other states for supporting rigorous High School and Beyond Plans that incorporate students’ personalized pathways</a:t>
            </a:r>
            <a:endParaRPr lang="en-US" dirty="0"/>
          </a:p>
        </p:txBody>
      </p:sp>
    </p:spTree>
    <p:extLst>
      <p:ext uri="{BB962C8B-B14F-4D97-AF65-F5344CB8AC3E}">
        <p14:creationId xmlns:p14="http://schemas.microsoft.com/office/powerpoint/2010/main" val="1479291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1,080 </a:t>
            </a:r>
            <a:r>
              <a:rPr lang="en-US" dirty="0" smtClean="0"/>
              <a:t>Hour Requirement</a:t>
            </a:r>
            <a:endParaRPr lang="en-US" dirty="0"/>
          </a:p>
        </p:txBody>
      </p:sp>
      <p:sp>
        <p:nvSpPr>
          <p:cNvPr id="3" name="Content Placeholder 2"/>
          <p:cNvSpPr>
            <a:spLocks noGrp="1"/>
          </p:cNvSpPr>
          <p:nvPr>
            <p:ph idx="1"/>
          </p:nvPr>
        </p:nvSpPr>
        <p:spPr>
          <a:xfrm>
            <a:off x="304800" y="1600200"/>
            <a:ext cx="8610600" cy="4648200"/>
          </a:xfrm>
          <a:noFill/>
        </p:spPr>
        <p:txBody>
          <a:bodyPr>
            <a:normAutofit/>
          </a:bodyPr>
          <a:lstStyle/>
          <a:p>
            <a:pPr>
              <a:spcAft>
                <a:spcPts val="600"/>
              </a:spcAft>
            </a:pPr>
            <a:r>
              <a:rPr lang="en-US" sz="2400" dirty="0"/>
              <a:t>Completed FAQ guidance for field.</a:t>
            </a:r>
          </a:p>
          <a:p>
            <a:pPr>
              <a:spcAft>
                <a:spcPts val="600"/>
              </a:spcAft>
            </a:pPr>
            <a:r>
              <a:rPr lang="en-US" sz="2400" dirty="0"/>
              <a:t>Most concerns are about:</a:t>
            </a:r>
          </a:p>
          <a:p>
            <a:pPr lvl="1">
              <a:spcAft>
                <a:spcPts val="600"/>
              </a:spcAft>
            </a:pPr>
            <a:r>
              <a:rPr lang="en-US" dirty="0"/>
              <a:t>Funding </a:t>
            </a:r>
            <a:r>
              <a:rPr lang="en-US" dirty="0" smtClean="0"/>
              <a:t>considerations</a:t>
            </a:r>
            <a:endParaRPr lang="en-US" dirty="0"/>
          </a:p>
          <a:p>
            <a:pPr lvl="1">
              <a:spcAft>
                <a:spcPts val="600"/>
              </a:spcAft>
            </a:pPr>
            <a:r>
              <a:rPr lang="en-US" dirty="0"/>
              <a:t>Lack of clarity in link between additional hours and a larger policy </a:t>
            </a:r>
            <a:r>
              <a:rPr lang="en-US" dirty="0" smtClean="0"/>
              <a:t>objective</a:t>
            </a:r>
            <a:endParaRPr lang="en-US" dirty="0"/>
          </a:p>
          <a:p>
            <a:pPr lvl="1">
              <a:spcAft>
                <a:spcPts val="600"/>
              </a:spcAft>
            </a:pPr>
            <a:r>
              <a:rPr lang="en-US" dirty="0"/>
              <a:t>The professional development needs of districts </a:t>
            </a:r>
            <a:r>
              <a:rPr lang="en-US" i="1" dirty="0" err="1"/>
              <a:t>vis</a:t>
            </a:r>
            <a:r>
              <a:rPr lang="en-US" i="1" dirty="0"/>
              <a:t> a </a:t>
            </a:r>
            <a:r>
              <a:rPr lang="en-US" i="1" dirty="0" err="1"/>
              <a:t>vis</a:t>
            </a:r>
            <a:r>
              <a:rPr lang="en-US" i="1" dirty="0"/>
              <a:t> </a:t>
            </a:r>
            <a:r>
              <a:rPr lang="en-US" dirty="0"/>
              <a:t>late starts/early </a:t>
            </a:r>
            <a:r>
              <a:rPr lang="en-US" dirty="0" smtClean="0"/>
              <a:t>releases</a:t>
            </a:r>
            <a:endParaRPr lang="en-US" dirty="0"/>
          </a:p>
          <a:p>
            <a:pPr>
              <a:spcAft>
                <a:spcPts val="600"/>
              </a:spcAft>
            </a:pPr>
            <a:r>
              <a:rPr lang="en-US" sz="2400" dirty="0"/>
              <a:t>Our view was that FAQ guidance was more appropriate vehicle than rule-writing, since law had not changed on definition of </a:t>
            </a:r>
            <a:r>
              <a:rPr lang="en-US" sz="2400" dirty="0" smtClean="0"/>
              <a:t>hours</a:t>
            </a:r>
            <a:endParaRPr lang="en-US" sz="2400" dirty="0"/>
          </a:p>
          <a:p>
            <a:endParaRPr lang="en-US" dirty="0"/>
          </a:p>
        </p:txBody>
      </p:sp>
      <p:sp>
        <p:nvSpPr>
          <p:cNvPr id="5" name="Footer Placeholder 4"/>
          <p:cNvSpPr>
            <a:spLocks noGrp="1"/>
          </p:cNvSpPr>
          <p:nvPr>
            <p:ph type="ftr" sz="quarter" idx="11"/>
          </p:nvPr>
        </p:nvSpPr>
        <p:spPr/>
        <p:txBody>
          <a:bodyPr/>
          <a:lstStyle/>
          <a:p>
            <a:r>
              <a:rPr lang="en-US" smtClean="0">
                <a:solidFill>
                  <a:srgbClr val="292934"/>
                </a:solidFill>
              </a:rPr>
              <a:t>Washington State Board of Education </a:t>
            </a:r>
            <a:endParaRPr lang="en-US" dirty="0">
              <a:solidFill>
                <a:srgbClr val="292934"/>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152400"/>
            <a:ext cx="1981200" cy="1981200"/>
          </a:xfrm>
          <a:prstGeom prst="rect">
            <a:avLst/>
          </a:prstGeom>
        </p:spPr>
      </p:pic>
    </p:spTree>
    <p:extLst>
      <p:ext uri="{BB962C8B-B14F-4D97-AF65-F5344CB8AC3E}">
        <p14:creationId xmlns:p14="http://schemas.microsoft.com/office/powerpoint/2010/main" val="348349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Change in instructional </a:t>
            </a:r>
            <a:r>
              <a:rPr lang="en-US" dirty="0"/>
              <a:t>h</a:t>
            </a:r>
            <a:r>
              <a:rPr lang="en-US" dirty="0" smtClean="0"/>
              <a:t>our requirements for 2014-15</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a:buFont typeface="Wingdings 2" panose="05020102010507070707" pitchFamily="18" charset="2"/>
              <a:buChar char=""/>
            </a:pPr>
            <a:r>
              <a:rPr lang="en-US" dirty="0"/>
              <a:t>The basic education requirements for minimum instructional hours in grades 1-12 are revised as follows </a:t>
            </a:r>
            <a:r>
              <a:rPr lang="en-US" sz="2000" dirty="0" smtClean="0"/>
              <a:t>(unless changed by the Legislature)</a:t>
            </a:r>
            <a:r>
              <a:rPr lang="en-US" dirty="0" smtClean="0"/>
              <a:t>:</a:t>
            </a:r>
          </a:p>
          <a:p>
            <a:endParaRPr lang="en-US" dirty="0"/>
          </a:p>
          <a:p>
            <a:pPr marL="0" indent="0">
              <a:buNone/>
            </a:pPr>
            <a:endParaRPr lang="en-US" dirty="0"/>
          </a:p>
        </p:txBody>
      </p:sp>
      <p:graphicFrame>
        <p:nvGraphicFramePr>
          <p:cNvPr id="8" name="Table 7"/>
          <p:cNvGraphicFramePr>
            <a:graphicFrameLocks noGrp="1"/>
          </p:cNvGraphicFramePr>
          <p:nvPr>
            <p:extLst/>
          </p:nvPr>
        </p:nvGraphicFramePr>
        <p:xfrm>
          <a:off x="838200" y="3124200"/>
          <a:ext cx="7467600" cy="2316480"/>
        </p:xfrm>
        <a:graphic>
          <a:graphicData uri="http://schemas.openxmlformats.org/drawingml/2006/table">
            <a:tbl>
              <a:tblPr firstRow="1" bandRow="1">
                <a:tableStyleId>{BDBED569-4797-4DF1-A0F4-6AAB3CD982D8}</a:tableStyleId>
              </a:tblPr>
              <a:tblGrid>
                <a:gridCol w="2755900"/>
                <a:gridCol w="4711700"/>
              </a:tblGrid>
              <a:tr h="304800">
                <a:tc>
                  <a:txBody>
                    <a:bodyPr/>
                    <a:lstStyle/>
                    <a:p>
                      <a:r>
                        <a:rPr lang="en-US" sz="2000" b="1" dirty="0" smtClean="0"/>
                        <a:t>Through</a:t>
                      </a:r>
                      <a:r>
                        <a:rPr lang="en-US" sz="2000" b="1" baseline="0" dirty="0" smtClean="0"/>
                        <a:t> 2012-13</a:t>
                      </a:r>
                    </a:p>
                    <a:p>
                      <a:pPr algn="ctr"/>
                      <a:endParaRPr lang="en-US" sz="2000" b="1" baseline="0" dirty="0" smtClean="0">
                        <a:latin typeface="Arial" panose="020B0604020202020204" pitchFamily="34" charset="0"/>
                        <a:cs typeface="Arial" panose="020B0604020202020204" pitchFamily="34" charset="0"/>
                      </a:endParaRPr>
                    </a:p>
                    <a:p>
                      <a:pPr algn="ctr"/>
                      <a:r>
                        <a:rPr lang="en-US" sz="2000" b="1" baseline="0" dirty="0" smtClean="0">
                          <a:latin typeface="Arial" panose="020B0604020202020204" pitchFamily="34" charset="0"/>
                          <a:cs typeface="Arial" panose="020B0604020202020204" pitchFamily="34" charset="0"/>
                        </a:rPr>
                        <a:t>“BEFORE”</a:t>
                      </a:r>
                      <a:endParaRPr lang="en-US" sz="2000" b="1" dirty="0" smtClean="0">
                        <a:latin typeface="Arial" panose="020B0604020202020204" pitchFamily="34" charset="0"/>
                        <a:cs typeface="Arial" panose="020B0604020202020204" pitchFamily="34" charset="0"/>
                      </a:endParaRPr>
                    </a:p>
                  </a:txBody>
                  <a:tcPr/>
                </a:tc>
                <a:tc>
                  <a:txBody>
                    <a:bodyPr/>
                    <a:lstStyle/>
                    <a:p>
                      <a:r>
                        <a:rPr lang="en-US" sz="2000" b="1" dirty="0" smtClean="0"/>
                        <a:t>District-wide annual average 1,000 hours in grades</a:t>
                      </a:r>
                      <a:r>
                        <a:rPr lang="en-US" sz="2000" b="1" baseline="0" dirty="0" smtClean="0"/>
                        <a:t> 1-12</a:t>
                      </a:r>
                    </a:p>
                    <a:p>
                      <a:endParaRPr lang="en-US" sz="2000" b="1" dirty="0">
                        <a:latin typeface="Arial" panose="020B0604020202020204" pitchFamily="34" charset="0"/>
                        <a:cs typeface="Arial" panose="020B0604020202020204" pitchFamily="34" charset="0"/>
                      </a:endParaRPr>
                    </a:p>
                  </a:txBody>
                  <a:tcPr/>
                </a:tc>
              </a:tr>
              <a:tr h="370840">
                <a:tc>
                  <a:txBody>
                    <a:bodyPr/>
                    <a:lstStyle/>
                    <a:p>
                      <a:r>
                        <a:rPr lang="en-US" sz="2000" b="1" dirty="0" smtClean="0"/>
                        <a:t>Beginning 2014-15</a:t>
                      </a:r>
                    </a:p>
                    <a:p>
                      <a:pPr algn="ctr"/>
                      <a:endParaRPr lang="en-US" sz="2000" b="1" dirty="0" smtClean="0">
                        <a:latin typeface="Arial" panose="020B0604020202020204" pitchFamily="34" charset="0"/>
                        <a:cs typeface="Arial" panose="020B0604020202020204" pitchFamily="34" charset="0"/>
                      </a:endParaRPr>
                    </a:p>
                    <a:p>
                      <a:pPr algn="ctr"/>
                      <a:r>
                        <a:rPr lang="en-US" sz="2000" b="1" dirty="0" smtClean="0">
                          <a:latin typeface="Arial" panose="020B0604020202020204" pitchFamily="34" charset="0"/>
                          <a:cs typeface="Arial" panose="020B0604020202020204" pitchFamily="34" charset="0"/>
                        </a:rPr>
                        <a:t>“AFTER”</a:t>
                      </a:r>
                      <a:endParaRPr lang="en-US" sz="2000" b="1" dirty="0">
                        <a:latin typeface="Arial" panose="020B0604020202020204" pitchFamily="34" charset="0"/>
                        <a:cs typeface="Arial" panose="020B0604020202020204" pitchFamily="34" charset="0"/>
                      </a:endParaRPr>
                    </a:p>
                  </a:txBody>
                  <a:tcPr/>
                </a:tc>
                <a:tc>
                  <a:txBody>
                    <a:bodyPr/>
                    <a:lstStyle/>
                    <a:p>
                      <a:r>
                        <a:rPr lang="en-US" sz="2000" b="1" dirty="0" smtClean="0"/>
                        <a:t>1,000 hours in </a:t>
                      </a:r>
                      <a:r>
                        <a:rPr lang="en-US" sz="2000" b="1" u="sng" dirty="0" smtClean="0">
                          <a:solidFill>
                            <a:srgbClr val="FF0000"/>
                          </a:solidFill>
                        </a:rPr>
                        <a:t>each</a:t>
                      </a:r>
                      <a:r>
                        <a:rPr lang="en-US" sz="2000" b="1" dirty="0" smtClean="0">
                          <a:solidFill>
                            <a:srgbClr val="FF0000"/>
                          </a:solidFill>
                        </a:rPr>
                        <a:t> </a:t>
                      </a:r>
                      <a:r>
                        <a:rPr lang="en-US" sz="2000" b="1" dirty="0" smtClean="0"/>
                        <a:t>of grades 1-6</a:t>
                      </a:r>
                    </a:p>
                    <a:p>
                      <a:endParaRPr lang="en-US" sz="2000" b="1" dirty="0" smtClean="0"/>
                    </a:p>
                    <a:p>
                      <a:r>
                        <a:rPr lang="en-US" sz="2000" b="1" dirty="0" smtClean="0"/>
                        <a:t>1,0</a:t>
                      </a:r>
                      <a:r>
                        <a:rPr lang="en-US" sz="2000" b="1" u="sng" dirty="0" smtClean="0">
                          <a:solidFill>
                            <a:srgbClr val="FF0000"/>
                          </a:solidFill>
                        </a:rPr>
                        <a:t>80</a:t>
                      </a:r>
                      <a:r>
                        <a:rPr lang="en-US" sz="2000" b="1" baseline="0" dirty="0" smtClean="0"/>
                        <a:t> hours in </a:t>
                      </a:r>
                      <a:r>
                        <a:rPr lang="en-US" sz="2000" b="1" u="sng" baseline="0" dirty="0" smtClean="0">
                          <a:solidFill>
                            <a:srgbClr val="FF0000"/>
                          </a:solidFill>
                        </a:rPr>
                        <a:t>each</a:t>
                      </a:r>
                      <a:r>
                        <a:rPr lang="en-US" sz="2000" b="1" baseline="0" dirty="0" smtClean="0">
                          <a:solidFill>
                            <a:srgbClr val="FF0000"/>
                          </a:solidFill>
                        </a:rPr>
                        <a:t> </a:t>
                      </a:r>
                      <a:r>
                        <a:rPr lang="en-US" sz="2000" b="1" baseline="0" dirty="0" smtClean="0"/>
                        <a:t>of grades 7-12</a:t>
                      </a:r>
                    </a:p>
                    <a:p>
                      <a:endParaRPr lang="en-US" sz="2000" b="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143825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Instructional hours – what counts?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fontScale="92500" lnSpcReduction="20000"/>
          </a:bodyPr>
          <a:lstStyle/>
          <a:p>
            <a:r>
              <a:rPr lang="en-US" sz="2900" dirty="0" smtClean="0"/>
              <a:t>RCW 28A.150.205</a:t>
            </a:r>
          </a:p>
          <a:p>
            <a:pPr marL="274320" lvl="1" indent="0">
              <a:buNone/>
            </a:pPr>
            <a:endParaRPr lang="en-US" sz="1050" dirty="0" smtClean="0"/>
          </a:p>
          <a:p>
            <a:pPr marL="274320" lvl="1" indent="0">
              <a:buNone/>
            </a:pPr>
            <a:r>
              <a:rPr lang="en-US" dirty="0" smtClean="0"/>
              <a:t>“Instructional hours” </a:t>
            </a:r>
            <a:r>
              <a:rPr lang="en-US" dirty="0"/>
              <a:t>means those hours students are provided the opportunity to engage in educational activity planned by and under the direction of school district staff, as directed by the administration and board of directors of the district</a:t>
            </a:r>
            <a:r>
              <a:rPr lang="en-US" dirty="0">
                <a:solidFill>
                  <a:srgbClr val="FF0000"/>
                </a:solidFill>
              </a:rPr>
              <a:t>, inclusive of intermissions for class changes, recess, and teacher/parent-guardian conferences that are planned and scheduled by the district for the purpose of discussing students' educational needs or progress, and exclusive of time actually spent for meals</a:t>
            </a:r>
            <a:r>
              <a:rPr lang="en-US" dirty="0" smtClean="0">
                <a:solidFill>
                  <a:srgbClr val="FF0000"/>
                </a:solidFill>
              </a:rPr>
              <a:t>.</a:t>
            </a:r>
          </a:p>
          <a:p>
            <a:pPr marL="274320" lvl="1" indent="0">
              <a:buNone/>
            </a:pPr>
            <a:endParaRPr lang="en-US" sz="1600" dirty="0"/>
          </a:p>
          <a:p>
            <a:pPr marL="274320" lvl="1" indent="0">
              <a:buNone/>
            </a:pPr>
            <a:r>
              <a:rPr lang="en-US" sz="1600" dirty="0"/>
              <a:t>[1992 c 141 § 502.]</a:t>
            </a:r>
          </a:p>
          <a:p>
            <a:pPr marL="0" indent="0">
              <a:buNone/>
            </a:pPr>
            <a:endParaRPr lang="en-US" dirty="0" smtClean="0"/>
          </a:p>
          <a:p>
            <a:r>
              <a:rPr lang="en-US" dirty="0" smtClean="0"/>
              <a:t>Shorthand interpretation:  Start from when the first class begins, end when the last class is dismissed, and subtract out lunch.</a:t>
            </a:r>
            <a:endParaRPr lang="en-US" dirty="0"/>
          </a:p>
        </p:txBody>
      </p:sp>
    </p:spTree>
    <p:extLst>
      <p:ext uri="{BB962C8B-B14F-4D97-AF65-F5344CB8AC3E}">
        <p14:creationId xmlns:p14="http://schemas.microsoft.com/office/powerpoint/2010/main" val="1266780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5-Day Exemption for Seniors</a:t>
            </a:r>
            <a:endParaRPr lang="en-US" dirty="0"/>
          </a:p>
        </p:txBody>
      </p:sp>
      <p:sp>
        <p:nvSpPr>
          <p:cNvPr id="3" name="Content Placeholder 2"/>
          <p:cNvSpPr>
            <a:spLocks noGrp="1"/>
          </p:cNvSpPr>
          <p:nvPr>
            <p:ph idx="1"/>
          </p:nvPr>
        </p:nvSpPr>
        <p:spPr/>
        <p:txBody>
          <a:bodyPr/>
          <a:lstStyle/>
          <a:p>
            <a:pPr>
              <a:spcAft>
                <a:spcPts val="600"/>
              </a:spcAft>
            </a:pPr>
            <a:r>
              <a:rPr lang="en-US" sz="2400" dirty="0"/>
              <a:t>Five-day statutory exemption for senior commencement activities is difficult to implement when instructional hour requirements are applied </a:t>
            </a:r>
            <a:r>
              <a:rPr lang="en-US" sz="2400" u="sng" dirty="0"/>
              <a:t>by grade.</a:t>
            </a:r>
          </a:p>
          <a:p>
            <a:pPr>
              <a:spcAft>
                <a:spcPts val="600"/>
              </a:spcAft>
            </a:pPr>
            <a:r>
              <a:rPr lang="en-US" sz="2400" dirty="0"/>
              <a:t>May be unintended consequence; Legislative fix may be warranted.</a:t>
            </a:r>
          </a:p>
          <a:p>
            <a:endParaRPr lang="en-US" dirty="0"/>
          </a:p>
        </p:txBody>
      </p:sp>
      <p:sp>
        <p:nvSpPr>
          <p:cNvPr id="5" name="Footer Placeholder 4"/>
          <p:cNvSpPr>
            <a:spLocks noGrp="1"/>
          </p:cNvSpPr>
          <p:nvPr>
            <p:ph type="ftr" sz="quarter" idx="11"/>
          </p:nvPr>
        </p:nvSpPr>
        <p:spPr/>
        <p:txBody>
          <a:bodyPr/>
          <a:lstStyle/>
          <a:p>
            <a:r>
              <a:rPr lang="en-US" smtClean="0">
                <a:solidFill>
                  <a:srgbClr val="292934"/>
                </a:solidFill>
              </a:rPr>
              <a:t>Washington State Board of Education </a:t>
            </a:r>
            <a:endParaRPr lang="en-US" dirty="0">
              <a:solidFill>
                <a:srgbClr val="292934"/>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773" y="3962400"/>
            <a:ext cx="8258027" cy="1887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3741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133600"/>
          </a:xfrm>
        </p:spPr>
        <p:txBody>
          <a:bodyPr>
            <a:normAutofit/>
          </a:bodyPr>
          <a:lstStyle/>
          <a:p>
            <a:pPr algn="ctr"/>
            <a:r>
              <a:rPr lang="en-US" dirty="0" smtClean="0"/>
              <a:t>Questions?</a:t>
            </a:r>
            <a:endParaRPr lang="en-US" dirty="0"/>
          </a:p>
        </p:txBody>
      </p:sp>
      <p:sp>
        <p:nvSpPr>
          <p:cNvPr id="5" name="Footer Placeholder 4"/>
          <p:cNvSpPr>
            <a:spLocks noGrp="1"/>
          </p:cNvSpPr>
          <p:nvPr>
            <p:ph type="ftr" sz="quarter" idx="11"/>
          </p:nvPr>
        </p:nvSpPr>
        <p:spPr/>
        <p:txBody>
          <a:bodyPr/>
          <a:lstStyle/>
          <a:p>
            <a:r>
              <a:rPr lang="en-US" smtClean="0">
                <a:solidFill>
                  <a:srgbClr val="292934"/>
                </a:solidFill>
              </a:rPr>
              <a:t>Washington State Board of Education </a:t>
            </a:r>
            <a:endParaRPr lang="en-US" dirty="0">
              <a:solidFill>
                <a:srgbClr val="292934"/>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9630" y="3276600"/>
            <a:ext cx="3095625" cy="3095625"/>
          </a:xfrm>
          <a:prstGeom prst="rect">
            <a:avLst/>
          </a:prstGeom>
        </p:spPr>
      </p:pic>
    </p:spTree>
    <p:extLst>
      <p:ext uri="{BB962C8B-B14F-4D97-AF65-F5344CB8AC3E}">
        <p14:creationId xmlns:p14="http://schemas.microsoft.com/office/powerpoint/2010/main" val="1076664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endParaRPr lang="en-US" dirty="0" smtClean="0"/>
          </a:p>
          <a:p>
            <a:r>
              <a:rPr lang="en-US" dirty="0"/>
              <a:t>W</a:t>
            </a:r>
            <a:r>
              <a:rPr lang="en-US" dirty="0" smtClean="0"/>
              <a:t>ebsite:  </a:t>
            </a:r>
            <a:r>
              <a:rPr lang="en-US" dirty="0" smtClean="0">
                <a:solidFill>
                  <a:srgbClr val="0070C0"/>
                </a:solidFill>
              </a:rPr>
              <a:t>www.SBE.wa.gov</a:t>
            </a:r>
          </a:p>
          <a:p>
            <a:pPr lvl="8"/>
            <a:endParaRPr lang="en-US" dirty="0" smtClean="0">
              <a:solidFill>
                <a:srgbClr val="0070C0"/>
              </a:solidFill>
            </a:endParaRPr>
          </a:p>
          <a:p>
            <a:r>
              <a:rPr lang="en-US" dirty="0"/>
              <a:t>Blog:  </a:t>
            </a:r>
            <a:r>
              <a:rPr lang="en-US" dirty="0">
                <a:solidFill>
                  <a:srgbClr val="0070C0"/>
                </a:solidFill>
              </a:rPr>
              <a:t>w</a:t>
            </a:r>
            <a:r>
              <a:rPr lang="en-US" dirty="0" smtClean="0">
                <a:solidFill>
                  <a:srgbClr val="0070C0"/>
                </a:solidFill>
              </a:rPr>
              <a:t>ashingtonSBE.wordpress.com</a:t>
            </a:r>
          </a:p>
          <a:p>
            <a:pPr lvl="8"/>
            <a:endParaRPr lang="en-US" dirty="0">
              <a:solidFill>
                <a:srgbClr val="0070C0"/>
              </a:solidFill>
            </a:endParaRPr>
          </a:p>
          <a:p>
            <a:r>
              <a:rPr lang="en-US" dirty="0" smtClean="0"/>
              <a:t>Facebook:  </a:t>
            </a:r>
            <a:r>
              <a:rPr lang="en-US" dirty="0" smtClean="0">
                <a:solidFill>
                  <a:srgbClr val="0070C0"/>
                </a:solidFill>
              </a:rPr>
              <a:t>www.facebook.com/washingtonSBE</a:t>
            </a:r>
            <a:r>
              <a:rPr lang="en-US" dirty="0" smtClean="0"/>
              <a:t> </a:t>
            </a:r>
          </a:p>
          <a:p>
            <a:pPr lvl="8"/>
            <a:endParaRPr lang="en-US" dirty="0" smtClean="0"/>
          </a:p>
          <a:p>
            <a:r>
              <a:rPr lang="en-US" dirty="0" smtClean="0"/>
              <a:t>Twitter:  </a:t>
            </a:r>
            <a:r>
              <a:rPr lang="en-US" dirty="0" smtClean="0">
                <a:solidFill>
                  <a:srgbClr val="0070C0"/>
                </a:solidFill>
              </a:rPr>
              <a:t>www.twitter.com/wa_SBE</a:t>
            </a:r>
            <a:r>
              <a:rPr lang="en-US" dirty="0" smtClean="0"/>
              <a:t> </a:t>
            </a:r>
          </a:p>
          <a:p>
            <a:pPr lvl="8"/>
            <a:endParaRPr lang="en-US" dirty="0" smtClean="0"/>
          </a:p>
          <a:p>
            <a:r>
              <a:rPr lang="en-US" dirty="0" smtClean="0"/>
              <a:t>Email: </a:t>
            </a:r>
            <a:r>
              <a:rPr lang="en-US" dirty="0" smtClean="0">
                <a:solidFill>
                  <a:srgbClr val="0070C0"/>
                </a:solidFill>
              </a:rPr>
              <a:t>sbe@sbe.wa.gov</a:t>
            </a:r>
          </a:p>
          <a:p>
            <a:pPr marL="2194560" lvl="8" indent="0">
              <a:buNone/>
            </a:pPr>
            <a:endParaRPr lang="en-US" dirty="0">
              <a:solidFill>
                <a:srgbClr val="0070C0"/>
              </a:solidFill>
            </a:endParaRPr>
          </a:p>
          <a:p>
            <a:r>
              <a:rPr lang="en-US" dirty="0" smtClean="0"/>
              <a:t>Phone: 360-725-6025</a:t>
            </a:r>
            <a:endParaRPr lang="en-US" dirty="0"/>
          </a:p>
        </p:txBody>
      </p:sp>
    </p:spTree>
    <p:extLst>
      <p:ext uri="{BB962C8B-B14F-4D97-AF65-F5344CB8AC3E}">
        <p14:creationId xmlns:p14="http://schemas.microsoft.com/office/powerpoint/2010/main" val="211675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Requirement Guiding Principles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fontScale="62500" lnSpcReduction="20000"/>
          </a:bodyPr>
          <a:lstStyle/>
          <a:p>
            <a:endParaRPr lang="en-US" dirty="0" smtClean="0"/>
          </a:p>
          <a:p>
            <a:r>
              <a:rPr lang="en-US" dirty="0"/>
              <a:t>All students should earn certain foundational high school course credits to meet the intent of Basic </a:t>
            </a:r>
            <a:r>
              <a:rPr lang="en-US" dirty="0" smtClean="0"/>
              <a:t>Education.</a:t>
            </a:r>
            <a:endParaRPr lang="en-US" dirty="0"/>
          </a:p>
          <a:p>
            <a:endParaRPr lang="en-US" dirty="0"/>
          </a:p>
          <a:p>
            <a:r>
              <a:rPr lang="en-US" dirty="0" smtClean="0"/>
              <a:t>In the </a:t>
            </a:r>
            <a:r>
              <a:rPr lang="en-US" dirty="0"/>
              <a:t>21st century, all students need Science, Technology, Engineering and Math (STEM) </a:t>
            </a:r>
            <a:r>
              <a:rPr lang="en-US" dirty="0" smtClean="0"/>
              <a:t>skills; 3 </a:t>
            </a:r>
            <a:r>
              <a:rPr lang="en-US" dirty="0"/>
              <a:t>credits of math and 3 credits of science are foundational </a:t>
            </a:r>
            <a:r>
              <a:rPr lang="en-US" dirty="0" smtClean="0"/>
              <a:t>course </a:t>
            </a:r>
            <a:r>
              <a:rPr lang="en-US" dirty="0"/>
              <a:t>credits. </a:t>
            </a:r>
            <a:endParaRPr lang="en-US" dirty="0" smtClean="0"/>
          </a:p>
          <a:p>
            <a:endParaRPr lang="en-US" dirty="0"/>
          </a:p>
          <a:p>
            <a:r>
              <a:rPr lang="en-US" dirty="0" smtClean="0"/>
              <a:t>High </a:t>
            </a:r>
            <a:r>
              <a:rPr lang="en-US" dirty="0"/>
              <a:t>school electives are </a:t>
            </a:r>
            <a:r>
              <a:rPr lang="en-US" dirty="0" smtClean="0"/>
              <a:t>important, </a:t>
            </a:r>
            <a:r>
              <a:rPr lang="en-US" dirty="0"/>
              <a:t>allowing choice in course-taking, providing the opportunity to explore a range of fields of knowledge, and allowing the opportunity to pursue certain </a:t>
            </a:r>
            <a:r>
              <a:rPr lang="en-US" dirty="0" smtClean="0"/>
              <a:t>postsecondary </a:t>
            </a:r>
            <a:r>
              <a:rPr lang="en-US" dirty="0"/>
              <a:t>pathways. </a:t>
            </a:r>
            <a:endParaRPr lang="en-US" dirty="0" smtClean="0"/>
          </a:p>
          <a:p>
            <a:endParaRPr lang="en-US" dirty="0"/>
          </a:p>
          <a:p>
            <a:r>
              <a:rPr lang="en-US" dirty="0" smtClean="0"/>
              <a:t>Every </a:t>
            </a:r>
            <a:r>
              <a:rPr lang="en-US" dirty="0"/>
              <a:t>student should have a High School and Beyond Plan by </a:t>
            </a:r>
            <a:r>
              <a:rPr lang="en-US" dirty="0" smtClean="0"/>
              <a:t>9</a:t>
            </a:r>
            <a:r>
              <a:rPr lang="en-US" baseline="30000" dirty="0" smtClean="0"/>
              <a:t>th</a:t>
            </a:r>
            <a:r>
              <a:rPr lang="en-US" dirty="0" smtClean="0"/>
              <a:t> grade </a:t>
            </a:r>
            <a:r>
              <a:rPr lang="en-US" dirty="0"/>
              <a:t>or earlier, upon which all course-taking decisions will be </a:t>
            </a:r>
            <a:r>
              <a:rPr lang="en-US" dirty="0" smtClean="0"/>
              <a:t>based.</a:t>
            </a:r>
          </a:p>
          <a:p>
            <a:endParaRPr lang="en-US" dirty="0"/>
          </a:p>
          <a:p>
            <a:r>
              <a:rPr lang="en-US" dirty="0" smtClean="0"/>
              <a:t>All </a:t>
            </a:r>
            <a:r>
              <a:rPr lang="en-US" dirty="0"/>
              <a:t>students should be preparing for their life after high school; each student’s High School and Beyond Plan should identify a </a:t>
            </a:r>
            <a:r>
              <a:rPr lang="en-US" dirty="0" smtClean="0"/>
              <a:t>postsecondary </a:t>
            </a:r>
            <a:r>
              <a:rPr lang="en-US" dirty="0"/>
              <a:t>pathway</a:t>
            </a:r>
            <a:r>
              <a:rPr lang="en-US" dirty="0" smtClean="0"/>
              <a:t>.</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78538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9345"/>
            <a:ext cx="8229600" cy="762000"/>
          </a:xfrm>
        </p:spPr>
        <p:txBody>
          <a:bodyPr/>
          <a:lstStyle/>
          <a:p>
            <a:r>
              <a:rPr lang="en-US" dirty="0" smtClean="0"/>
              <a:t>Background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69368086"/>
              </p:ext>
            </p:extLst>
          </p:nvPr>
        </p:nvGraphicFramePr>
        <p:xfrm>
          <a:off x="228600" y="1447800"/>
          <a:ext cx="8686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solidFill>
                  <a:srgbClr val="292934"/>
                </a:solidFill>
              </a:rPr>
              <a:t>Washington State Board of Education </a:t>
            </a:r>
            <a:endParaRPr lang="en-US" dirty="0">
              <a:solidFill>
                <a:srgbClr val="292934"/>
              </a:solidFill>
            </a:endParaRP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62700" y="152400"/>
            <a:ext cx="2628900" cy="1752600"/>
          </a:xfrm>
          <a:prstGeom prst="rect">
            <a:avLst/>
          </a:prstGeom>
        </p:spPr>
      </p:pic>
    </p:spTree>
    <p:extLst>
      <p:ext uri="{BB962C8B-B14F-4D97-AF65-F5344CB8AC3E}">
        <p14:creationId xmlns:p14="http://schemas.microsoft.com/office/powerpoint/2010/main" val="994781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219200" y="1600200"/>
            <a:ext cx="66294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Graduation Requirements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646" y="1705178"/>
            <a:ext cx="6416476" cy="4324147"/>
          </a:xfrm>
          <a:prstGeom prst="rect">
            <a:avLst/>
          </a:prstGeom>
        </p:spPr>
      </p:pic>
    </p:spTree>
    <p:extLst>
      <p:ext uri="{BB962C8B-B14F-4D97-AF65-F5344CB8AC3E}">
        <p14:creationId xmlns:p14="http://schemas.microsoft.com/office/powerpoint/2010/main" val="325585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1800" b="1" dirty="0" smtClean="0"/>
              <a:t>HIGHLIGHTS</a:t>
            </a:r>
            <a:r>
              <a:rPr lang="en-US" dirty="0" smtClean="0"/>
              <a:t/>
            </a:r>
            <a:br>
              <a:rPr lang="en-US" dirty="0" smtClean="0"/>
            </a:br>
            <a:r>
              <a:rPr lang="en-US" sz="1800" dirty="0" smtClean="0"/>
              <a:t>ENGROSSED </a:t>
            </a:r>
            <a:r>
              <a:rPr lang="en-US" sz="1800" dirty="0"/>
              <a:t>SECOND SUBSTITUTE SENATE BILL </a:t>
            </a:r>
            <a:r>
              <a:rPr lang="en-US" sz="1800" dirty="0" smtClean="0"/>
              <a:t>6552</a:t>
            </a:r>
            <a:r>
              <a:rPr lang="en-US" sz="2000" dirty="0" smtClean="0"/>
              <a:t/>
            </a:r>
            <a:br>
              <a:rPr lang="en-US" sz="2000" dirty="0" smtClean="0"/>
            </a:br>
            <a:r>
              <a:rPr lang="en-US" sz="1600" dirty="0" smtClean="0"/>
              <a:t>(as passed Legislature – pending Governor’s signature)</a:t>
            </a:r>
            <a:endParaRPr lang="en-US" sz="1600" dirty="0"/>
          </a:p>
        </p:txBody>
      </p:sp>
      <p:sp>
        <p:nvSpPr>
          <p:cNvPr id="3" name="Footer Placeholder 2"/>
          <p:cNvSpPr>
            <a:spLocks noGrp="1"/>
          </p:cNvSpPr>
          <p:nvPr>
            <p:ph type="ftr" sz="quarter" idx="11"/>
          </p:nvPr>
        </p:nvSpPr>
        <p:spPr/>
        <p:txBody>
          <a:bodyPr/>
          <a:lstStyle/>
          <a:p>
            <a:r>
              <a:rPr lang="en-US" smtClean="0">
                <a:solidFill>
                  <a:srgbClr val="AD0101"/>
                </a:solidFill>
              </a:rPr>
              <a:t>Washington State Board of Education</a:t>
            </a:r>
            <a:endParaRPr lang="en-US" dirty="0">
              <a:solidFill>
                <a:srgbClr val="AD0101"/>
              </a:solidFill>
            </a:endParaRPr>
          </a:p>
        </p:txBody>
      </p:sp>
      <p:sp>
        <p:nvSpPr>
          <p:cNvPr id="4" name="Content Placeholder 3"/>
          <p:cNvSpPr>
            <a:spLocks noGrp="1"/>
          </p:cNvSpPr>
          <p:nvPr>
            <p:ph sz="quarter" idx="1"/>
          </p:nvPr>
        </p:nvSpPr>
        <p:spPr/>
        <p:txBody>
          <a:bodyPr>
            <a:normAutofit fontScale="32500" lnSpcReduction="20000"/>
          </a:bodyPr>
          <a:lstStyle/>
          <a:p>
            <a:r>
              <a:rPr lang="en-US" sz="3700" dirty="0" smtClean="0"/>
              <a:t>More Flexible Instructional Hour Requirements</a:t>
            </a:r>
          </a:p>
          <a:p>
            <a:pPr marL="0" indent="0">
              <a:buNone/>
            </a:pPr>
            <a:endParaRPr lang="en-US" sz="3700" dirty="0" smtClean="0"/>
          </a:p>
          <a:p>
            <a:pPr lvl="1"/>
            <a:r>
              <a:rPr lang="en-US" sz="3100" dirty="0" smtClean="0"/>
              <a:t>1000 hours in grades 1-8 &amp; 1080 hours in grades 9-12, “</a:t>
            </a:r>
            <a:r>
              <a:rPr lang="en-US" sz="3100" u="sng" dirty="0" smtClean="0"/>
              <a:t>all of which may be calculated… using a district-wide annual average… over grades one through twelve</a:t>
            </a:r>
            <a:r>
              <a:rPr lang="en-US" sz="3100" dirty="0" smtClean="0"/>
              <a:t>.” (read: average of 1027 hours)</a:t>
            </a:r>
          </a:p>
          <a:p>
            <a:pPr lvl="1"/>
            <a:endParaRPr lang="en-US" sz="3100" dirty="0"/>
          </a:p>
          <a:p>
            <a:pPr lvl="1"/>
            <a:r>
              <a:rPr lang="en-US" sz="3100" dirty="0" smtClean="0"/>
              <a:t>$97 million provided for instructional hours increase last year is “redirected” to guidance counselors, supplies, class size.</a:t>
            </a:r>
          </a:p>
          <a:p>
            <a:endParaRPr lang="en-US" sz="3700" dirty="0" smtClean="0"/>
          </a:p>
          <a:p>
            <a:r>
              <a:rPr lang="en-US" sz="3700" dirty="0" smtClean="0"/>
              <a:t>SBE to implement </a:t>
            </a:r>
            <a:r>
              <a:rPr lang="en-US" sz="3700" u="sng" dirty="0" smtClean="0"/>
              <a:t>24 career and college-ready framework for the Class of 2019</a:t>
            </a:r>
            <a:r>
              <a:rPr lang="en-US" sz="3700" dirty="0" smtClean="0"/>
              <a:t>.</a:t>
            </a:r>
          </a:p>
          <a:p>
            <a:endParaRPr lang="en-US" sz="3700" dirty="0" smtClean="0"/>
          </a:p>
          <a:p>
            <a:r>
              <a:rPr lang="en-US" sz="3700" dirty="0" smtClean="0"/>
              <a:t>Individual school districts </a:t>
            </a:r>
            <a:r>
              <a:rPr lang="en-US" sz="3700" dirty="0"/>
              <a:t>shall receive </a:t>
            </a:r>
            <a:r>
              <a:rPr lang="en-US" sz="3700" u="sng" dirty="0"/>
              <a:t>1 or </a:t>
            </a:r>
            <a:r>
              <a:rPr lang="en-US" sz="3700" u="sng" dirty="0" smtClean="0"/>
              <a:t>2-year implementation extensions</a:t>
            </a:r>
            <a:r>
              <a:rPr lang="en-US" sz="3700" dirty="0" smtClean="0"/>
              <a:t> by filing with the state board of education.</a:t>
            </a:r>
            <a:r>
              <a:rPr lang="en-US" sz="3700" dirty="0"/>
              <a:t>  </a:t>
            </a:r>
            <a:endParaRPr lang="en-US" sz="3700" dirty="0" smtClean="0"/>
          </a:p>
          <a:p>
            <a:endParaRPr lang="en-US" sz="3700" dirty="0" smtClean="0"/>
          </a:p>
          <a:p>
            <a:r>
              <a:rPr lang="en-US" sz="3700" dirty="0" smtClean="0"/>
              <a:t>The </a:t>
            </a:r>
            <a:r>
              <a:rPr lang="en-US" sz="3700" u="sng" dirty="0"/>
              <a:t>culminating project is eliminated </a:t>
            </a:r>
            <a:r>
              <a:rPr lang="en-US" sz="3700" dirty="0"/>
              <a:t>as a high school graduation requirement.</a:t>
            </a:r>
          </a:p>
          <a:p>
            <a:pPr lvl="0"/>
            <a:endParaRPr lang="en-US" sz="3700" dirty="0" smtClean="0"/>
          </a:p>
          <a:p>
            <a:pPr lvl="0"/>
            <a:r>
              <a:rPr lang="en-US" sz="3700" dirty="0" smtClean="0"/>
              <a:t>The </a:t>
            </a:r>
            <a:r>
              <a:rPr lang="en-US" sz="3700" u="sng" dirty="0"/>
              <a:t>third credit of math and science are student choice</a:t>
            </a:r>
            <a:r>
              <a:rPr lang="en-US" sz="3700" dirty="0"/>
              <a:t>, based on HSBP, with the approval of a counselor, principal, parent, or guardian.  </a:t>
            </a:r>
          </a:p>
          <a:p>
            <a:pPr lvl="0"/>
            <a:endParaRPr lang="en-US" sz="3700" dirty="0" smtClean="0"/>
          </a:p>
          <a:p>
            <a:pPr lvl="0"/>
            <a:r>
              <a:rPr lang="en-US" sz="3700" dirty="0" smtClean="0"/>
              <a:t>SBE </a:t>
            </a:r>
            <a:r>
              <a:rPr lang="en-US" sz="3700" dirty="0"/>
              <a:t>must </a:t>
            </a:r>
            <a:r>
              <a:rPr lang="en-US" sz="3700" dirty="0" smtClean="0"/>
              <a:t>allow districts to </a:t>
            </a:r>
            <a:r>
              <a:rPr lang="en-US" sz="3700" u="sng" dirty="0"/>
              <a:t>waive 2 credits for a student</a:t>
            </a:r>
            <a:r>
              <a:rPr lang="en-US" sz="3700" dirty="0"/>
              <a:t>, on a case-by-case basis, based on “unusual circumstances.”  </a:t>
            </a:r>
            <a:endParaRPr lang="en-US" sz="3700" dirty="0" smtClean="0"/>
          </a:p>
          <a:p>
            <a:pPr lvl="1"/>
            <a:r>
              <a:rPr lang="en-US" sz="3100" dirty="0" smtClean="0"/>
              <a:t>Districts </a:t>
            </a:r>
            <a:r>
              <a:rPr lang="en-US" sz="3100" dirty="0"/>
              <a:t>must </a:t>
            </a:r>
            <a:r>
              <a:rPr lang="en-US" sz="3100" u="sng" dirty="0"/>
              <a:t>adopt local policies </a:t>
            </a:r>
            <a:r>
              <a:rPr lang="en-US" sz="3100" dirty="0"/>
              <a:t>to administer this waiver, and WSSDA is to develop a model policy and make available for </a:t>
            </a:r>
            <a:r>
              <a:rPr lang="en-US" sz="3100" dirty="0" smtClean="0"/>
              <a:t>districts.</a:t>
            </a:r>
            <a:endParaRPr lang="en-US" sz="3100" dirty="0"/>
          </a:p>
          <a:p>
            <a:pPr lvl="0"/>
            <a:endParaRPr lang="en-US" sz="3700" dirty="0" smtClean="0"/>
          </a:p>
          <a:p>
            <a:pPr lvl="0"/>
            <a:r>
              <a:rPr lang="en-US" sz="3700" dirty="0" smtClean="0"/>
              <a:t>Districts </a:t>
            </a:r>
            <a:r>
              <a:rPr lang="en-US" sz="3700" u="sng" dirty="0" smtClean="0"/>
              <a:t>must </a:t>
            </a:r>
            <a:r>
              <a:rPr lang="en-US" sz="3700" u="sng" dirty="0"/>
              <a:t>offer at least one CTE math and at least one CTE science equivalency course</a:t>
            </a:r>
            <a:r>
              <a:rPr lang="en-US" sz="3700" dirty="0"/>
              <a:t>.  Districts with fewer than 2000 kids can seek a </a:t>
            </a:r>
            <a:r>
              <a:rPr lang="en-US" sz="3700" dirty="0" smtClean="0"/>
              <a:t>waiver.  OSPI, w/ SBE, to develop more standardized approach to CTE equivalency in math &amp; science.</a:t>
            </a:r>
            <a:endParaRPr lang="en-US" sz="3700" dirty="0"/>
          </a:p>
          <a:p>
            <a:pPr lvl="0"/>
            <a:endParaRPr lang="en-US" sz="3700" u="sng" dirty="0" smtClean="0"/>
          </a:p>
          <a:p>
            <a:pPr lvl="0"/>
            <a:r>
              <a:rPr lang="en-US" sz="3700" u="sng" dirty="0" smtClean="0"/>
              <a:t>A </a:t>
            </a:r>
            <a:r>
              <a:rPr lang="en-US" sz="3700" u="sng" dirty="0"/>
              <a:t>new task force is created </a:t>
            </a:r>
            <a:r>
              <a:rPr lang="en-US" sz="3700" dirty="0"/>
              <a:t>on success of students with special needs.   Headed up by Office of Education </a:t>
            </a:r>
            <a:r>
              <a:rPr lang="en-US" sz="3700" dirty="0" err="1"/>
              <a:t>Ombuds</a:t>
            </a:r>
            <a:r>
              <a:rPr lang="en-US" sz="3700" dirty="0"/>
              <a:t>.   </a:t>
            </a:r>
            <a:r>
              <a:rPr lang="en-US" sz="3700" dirty="0" smtClean="0"/>
              <a:t>SBE is a </a:t>
            </a:r>
            <a:r>
              <a:rPr lang="en-US" sz="3700" dirty="0"/>
              <a:t>member of this task force</a:t>
            </a:r>
            <a:r>
              <a:rPr lang="en-US" sz="3700" dirty="0" smtClean="0"/>
              <a:t>.</a:t>
            </a:r>
          </a:p>
          <a:p>
            <a:pPr lvl="0"/>
            <a:endParaRPr lang="en-US" dirty="0"/>
          </a:p>
          <a:p>
            <a:pPr lvl="0"/>
            <a:endParaRPr lang="en-US" dirty="0"/>
          </a:p>
          <a:p>
            <a:endParaRPr lang="en-US" dirty="0"/>
          </a:p>
        </p:txBody>
      </p:sp>
      <p:sp>
        <p:nvSpPr>
          <p:cNvPr id="5" name="TextBox 4"/>
          <p:cNvSpPr txBox="1"/>
          <p:nvPr/>
        </p:nvSpPr>
        <p:spPr>
          <a:xfrm>
            <a:off x="5486400" y="6127784"/>
            <a:ext cx="3519684" cy="307777"/>
          </a:xfrm>
          <a:prstGeom prst="rect">
            <a:avLst/>
          </a:prstGeom>
          <a:noFill/>
        </p:spPr>
        <p:txBody>
          <a:bodyPr wrap="square" rtlCol="0">
            <a:spAutoFit/>
          </a:bodyPr>
          <a:lstStyle/>
          <a:p>
            <a:r>
              <a:rPr lang="en-US" sz="700" dirty="0" smtClean="0"/>
              <a:t>*This is an initial interpretation.   Rules will ultimately implement these provisions and districts should not use this presentation in place of rule language.</a:t>
            </a:r>
            <a:endParaRPr lang="en-US" sz="700" dirty="0"/>
          </a:p>
        </p:txBody>
      </p:sp>
    </p:spTree>
    <p:extLst>
      <p:ext uri="{BB962C8B-B14F-4D97-AF65-F5344CB8AC3E}">
        <p14:creationId xmlns:p14="http://schemas.microsoft.com/office/powerpoint/2010/main" val="157961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Postsecondary Pathways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a:bodyPr>
          <a:lstStyle/>
          <a:p>
            <a:endParaRPr lang="en-US" dirty="0" smtClean="0"/>
          </a:p>
          <a:p>
            <a:r>
              <a:rPr lang="en-US" dirty="0" smtClean="0"/>
              <a:t>Postsecondary </a:t>
            </a:r>
            <a:r>
              <a:rPr lang="en-US" dirty="0"/>
              <a:t>pathways are locally </a:t>
            </a:r>
            <a:r>
              <a:rPr lang="en-US" dirty="0" smtClean="0"/>
              <a:t>determined, </a:t>
            </a:r>
            <a:r>
              <a:rPr lang="en-US" dirty="0"/>
              <a:t>but should include, at least, the opportunity to: </a:t>
            </a:r>
          </a:p>
          <a:p>
            <a:pPr lvl="1"/>
            <a:r>
              <a:rPr lang="en-US" dirty="0" smtClean="0"/>
              <a:t>Attend </a:t>
            </a:r>
            <a:r>
              <a:rPr lang="en-US" dirty="0"/>
              <a:t>a skills center or pursue a Career and Technical Education program of study </a:t>
            </a:r>
          </a:p>
          <a:p>
            <a:pPr lvl="1"/>
            <a:r>
              <a:rPr lang="en-US" dirty="0" smtClean="0"/>
              <a:t>Pursue </a:t>
            </a:r>
            <a:r>
              <a:rPr lang="en-US" dirty="0"/>
              <a:t>a certificate or degree in a professional/technical program </a:t>
            </a:r>
          </a:p>
          <a:p>
            <a:pPr lvl="1"/>
            <a:r>
              <a:rPr lang="en-US" dirty="0" smtClean="0"/>
              <a:t>Pursue </a:t>
            </a:r>
            <a:r>
              <a:rPr lang="en-US" dirty="0"/>
              <a:t>a 4-year degree via a college, university, or college transfer program </a:t>
            </a:r>
          </a:p>
          <a:p>
            <a:endParaRPr lang="en-US" dirty="0"/>
          </a:p>
        </p:txBody>
      </p:sp>
    </p:spTree>
    <p:extLst>
      <p:ext uri="{BB962C8B-B14F-4D97-AF65-F5344CB8AC3E}">
        <p14:creationId xmlns:p14="http://schemas.microsoft.com/office/powerpoint/2010/main" val="422630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Input</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97034098"/>
              </p:ext>
            </p:extLst>
          </p:nvPr>
        </p:nvGraphicFramePr>
        <p:xfrm>
          <a:off x="301625" y="1742440"/>
          <a:ext cx="8504238" cy="4277360"/>
        </p:xfrm>
        <a:graphic>
          <a:graphicData uri="http://schemas.openxmlformats.org/drawingml/2006/table">
            <a:tbl>
              <a:tblPr firstRow="1" bandRow="1">
                <a:tableStyleId>{5C22544A-7EE6-4342-B048-85BDC9FD1C3A}</a:tableStyleId>
              </a:tblPr>
              <a:tblGrid>
                <a:gridCol w="4252119"/>
                <a:gridCol w="4252119"/>
              </a:tblGrid>
              <a:tr h="370840">
                <a:tc>
                  <a:txBody>
                    <a:bodyPr/>
                    <a:lstStyle/>
                    <a:p>
                      <a:r>
                        <a:rPr lang="en-US" dirty="0" smtClean="0"/>
                        <a:t>Stakeholder Input</a:t>
                      </a:r>
                      <a:endParaRPr lang="en-US" dirty="0"/>
                    </a:p>
                  </a:txBody>
                  <a:tcPr/>
                </a:tc>
                <a:tc>
                  <a:txBody>
                    <a:bodyPr/>
                    <a:lstStyle/>
                    <a:p>
                      <a:r>
                        <a:rPr lang="en-US" dirty="0" smtClean="0"/>
                        <a:t>Options</a:t>
                      </a:r>
                      <a:endParaRPr lang="en-US" dirty="0"/>
                    </a:p>
                  </a:txBody>
                  <a:tcPr/>
                </a:tc>
              </a:tr>
              <a:tr h="370840">
                <a:tc>
                  <a:txBody>
                    <a:bodyPr/>
                    <a:lstStyle/>
                    <a:p>
                      <a:r>
                        <a:rPr lang="en-US" sz="1600" dirty="0" smtClean="0"/>
                        <a:t>24-credit framework crowds out electives.</a:t>
                      </a:r>
                      <a:endParaRPr lang="en-US" sz="1600" dirty="0"/>
                    </a:p>
                  </a:txBody>
                  <a:tcPr/>
                </a:tc>
                <a:tc>
                  <a:txBody>
                    <a:bodyPr/>
                    <a:lstStyle/>
                    <a:p>
                      <a:r>
                        <a:rPr lang="en-US" sz="1600" dirty="0" smtClean="0"/>
                        <a:t>Show general electives as unchanged.</a:t>
                      </a:r>
                      <a:endParaRPr lang="en-US" sz="1600" dirty="0"/>
                    </a:p>
                  </a:txBody>
                  <a:tcPr/>
                </a:tc>
              </a:tr>
              <a:tr h="370840">
                <a:tc>
                  <a:txBody>
                    <a:bodyPr/>
                    <a:lstStyle/>
                    <a:p>
                      <a:r>
                        <a:rPr lang="en-US" sz="1600" dirty="0" smtClean="0"/>
                        <a:t>CTE pathways need to be incorporated.</a:t>
                      </a:r>
                      <a:endParaRPr lang="en-US" sz="1600" dirty="0"/>
                    </a:p>
                  </a:txBody>
                  <a:tcPr/>
                </a:tc>
                <a:tc>
                  <a:txBody>
                    <a:bodyPr/>
                    <a:lstStyle/>
                    <a:p>
                      <a:r>
                        <a:rPr lang="en-US" sz="1600" dirty="0" smtClean="0"/>
                        <a:t>Create “personalized pathway requirements.” Change “occupational education” credit to “Career and Technical Education.”</a:t>
                      </a:r>
                      <a:endParaRPr lang="en-US" sz="1600" dirty="0"/>
                    </a:p>
                  </a:txBody>
                  <a:tcPr/>
                </a:tc>
              </a:tr>
              <a:tr h="370840">
                <a:tc>
                  <a:txBody>
                    <a:bodyPr/>
                    <a:lstStyle/>
                    <a:p>
                      <a:r>
                        <a:rPr lang="en-US" sz="1600" dirty="0" smtClean="0"/>
                        <a:t>Make sure students have enough free electives to pursue courses at a skills center.</a:t>
                      </a:r>
                      <a:endParaRPr lang="en-US" sz="1600" dirty="0"/>
                    </a:p>
                  </a:txBody>
                  <a:tcPr/>
                </a:tc>
                <a:tc>
                  <a:txBody>
                    <a:bodyPr/>
                    <a:lstStyle/>
                    <a:p>
                      <a:r>
                        <a:rPr lang="en-US" sz="1600" dirty="0" smtClean="0"/>
                        <a:t>4 electives + 3 personalized pathway requirements creates a combined 7 available credits.</a:t>
                      </a:r>
                      <a:endParaRPr lang="en-US" sz="1600" dirty="0"/>
                    </a:p>
                  </a:txBody>
                  <a:tcPr/>
                </a:tc>
              </a:tr>
              <a:tr h="370840">
                <a:tc>
                  <a:txBody>
                    <a:bodyPr/>
                    <a:lstStyle/>
                    <a:p>
                      <a:r>
                        <a:rPr lang="en-US" sz="1600" dirty="0" smtClean="0"/>
                        <a:t>Embrace a broader definition of college to include postsecondary education and training.</a:t>
                      </a:r>
                      <a:endParaRPr lang="en-US" sz="1600" dirty="0"/>
                    </a:p>
                  </a:txBody>
                  <a:tcPr/>
                </a:tc>
                <a:tc>
                  <a:txBody>
                    <a:bodyPr/>
                    <a:lstStyle/>
                    <a:p>
                      <a:r>
                        <a:rPr lang="en-US" sz="1600" dirty="0" smtClean="0"/>
                        <a:t>Use “pathways to postsecondary” as branding term for requirements.</a:t>
                      </a:r>
                      <a:endParaRPr lang="en-US" sz="1600" dirty="0"/>
                    </a:p>
                  </a:txBody>
                  <a:tcPr/>
                </a:tc>
              </a:tr>
              <a:tr h="370840">
                <a:tc>
                  <a:txBody>
                    <a:bodyPr/>
                    <a:lstStyle/>
                    <a:p>
                      <a:r>
                        <a:rPr lang="en-US" sz="1600" dirty="0" smtClean="0"/>
                        <a:t>The third credit of science and math make it harder for students to attend skills centers.</a:t>
                      </a:r>
                      <a:endParaRPr lang="en-US" sz="1600" dirty="0"/>
                    </a:p>
                  </a:txBody>
                  <a:tcPr/>
                </a:tc>
                <a:tc>
                  <a:txBody>
                    <a:bodyPr/>
                    <a:lstStyle/>
                    <a:p>
                      <a:r>
                        <a:rPr lang="en-US" sz="1600" dirty="0" smtClean="0"/>
                        <a:t>Develop state models of math and science course equivalencies. Students should get credit for the math and science they take at skills centers.</a:t>
                      </a:r>
                      <a:endParaRPr lang="en-US" sz="1600" dirty="0"/>
                    </a:p>
                  </a:txBody>
                  <a:tcPr/>
                </a:tc>
              </a:tr>
            </a:tbl>
          </a:graphicData>
        </a:graphic>
      </p:graphicFrame>
    </p:spTree>
    <p:extLst>
      <p:ext uri="{BB962C8B-B14F-4D97-AF65-F5344CB8AC3E}">
        <p14:creationId xmlns:p14="http://schemas.microsoft.com/office/powerpoint/2010/main" val="4263852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fontScale="77500" lnSpcReduction="20000"/>
          </a:bodyPr>
          <a:lstStyle/>
          <a:p>
            <a:endParaRPr lang="en-US" dirty="0" smtClean="0"/>
          </a:p>
          <a:p>
            <a:r>
              <a:rPr lang="en-US" dirty="0" smtClean="0"/>
              <a:t>What about Lab Science Facilities?</a:t>
            </a:r>
            <a:endParaRPr lang="en-US" dirty="0"/>
          </a:p>
          <a:p>
            <a:pPr lvl="1"/>
            <a:r>
              <a:rPr lang="en-US" dirty="0" smtClean="0"/>
              <a:t>The </a:t>
            </a:r>
            <a:r>
              <a:rPr lang="en-US" dirty="0"/>
              <a:t>National Research Council defines laboratory experiences </a:t>
            </a:r>
            <a:r>
              <a:rPr lang="en-US" dirty="0" smtClean="0"/>
              <a:t>as </a:t>
            </a:r>
            <a:r>
              <a:rPr lang="en-US" dirty="0"/>
              <a:t>“opportunities for students to interact directly with the material world (or with data drawn from the material world), using the tools, data collection techniques, models and theories of science</a:t>
            </a:r>
            <a:r>
              <a:rPr lang="en-US" dirty="0" smtClean="0"/>
              <a:t>.” </a:t>
            </a:r>
            <a:r>
              <a:rPr lang="en-US" dirty="0"/>
              <a:t>This definition allows </a:t>
            </a:r>
            <a:r>
              <a:rPr lang="en-US" dirty="0" smtClean="0"/>
              <a:t>many </a:t>
            </a:r>
            <a:r>
              <a:rPr lang="en-US" dirty="0"/>
              <a:t>laboratory experiences that do not require specialized laboratory facilities</a:t>
            </a:r>
            <a:r>
              <a:rPr lang="en-US" dirty="0" smtClean="0"/>
              <a:t>.</a:t>
            </a:r>
            <a:br>
              <a:rPr lang="en-US" dirty="0" smtClean="0"/>
            </a:br>
            <a:endParaRPr lang="en-US" dirty="0" smtClean="0"/>
          </a:p>
          <a:p>
            <a:r>
              <a:rPr lang="en-US" dirty="0" smtClean="0"/>
              <a:t>What about struggling students?</a:t>
            </a:r>
          </a:p>
          <a:p>
            <a:pPr lvl="1"/>
            <a:r>
              <a:rPr lang="en-US" dirty="0" smtClean="0"/>
              <a:t>The </a:t>
            </a:r>
            <a:r>
              <a:rPr lang="en-US" dirty="0"/>
              <a:t>SBE graduation requirement resolution allows for 2 credits to be locally waived for students who attempt 24 credits</a:t>
            </a:r>
            <a:r>
              <a:rPr lang="en-US" dirty="0" smtClean="0"/>
              <a:t>.</a:t>
            </a:r>
            <a:br>
              <a:rPr lang="en-US" dirty="0" smtClean="0"/>
            </a:br>
            <a:endParaRPr lang="en-US" dirty="0" smtClean="0"/>
          </a:p>
          <a:p>
            <a:r>
              <a:rPr lang="en-US" dirty="0"/>
              <a:t>What about CTE pathways?</a:t>
            </a:r>
          </a:p>
          <a:p>
            <a:pPr lvl="1"/>
            <a:r>
              <a:rPr lang="en-US" dirty="0" smtClean="0"/>
              <a:t>SBE </a:t>
            </a:r>
            <a:r>
              <a:rPr lang="en-US" dirty="0"/>
              <a:t>supports increasing opportunities for students to earn </a:t>
            </a:r>
            <a:r>
              <a:rPr lang="en-US" dirty="0" smtClean="0"/>
              <a:t>math and science equivalency </a:t>
            </a:r>
            <a:r>
              <a:rPr lang="en-US" dirty="0"/>
              <a:t>credit in </a:t>
            </a:r>
            <a:r>
              <a:rPr lang="en-US" dirty="0" smtClean="0"/>
              <a:t>CTE programs.  </a:t>
            </a:r>
            <a:r>
              <a:rPr lang="en-US" dirty="0"/>
              <a:t>Equivalency in other subject areas may also allow greater flexibility in students’ schedules, for example ‘The Big History’ class taught for both a third credit of science and a social studies credit.</a:t>
            </a:r>
          </a:p>
        </p:txBody>
      </p:sp>
    </p:spTree>
    <p:extLst>
      <p:ext uri="{BB962C8B-B14F-4D97-AF65-F5344CB8AC3E}">
        <p14:creationId xmlns:p14="http://schemas.microsoft.com/office/powerpoint/2010/main" val="2603787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a:xfrm>
            <a:off x="304800" y="1524000"/>
            <a:ext cx="8503920" cy="4800600"/>
          </a:xfrm>
        </p:spPr>
        <p:txBody>
          <a:bodyPr>
            <a:normAutofit fontScale="85000" lnSpcReduction="20000"/>
          </a:bodyPr>
          <a:lstStyle/>
          <a:p>
            <a:r>
              <a:rPr lang="en-US" dirty="0" smtClean="0"/>
              <a:t>What </a:t>
            </a:r>
            <a:r>
              <a:rPr lang="en-US" dirty="0"/>
              <a:t>about Special Needs students?</a:t>
            </a:r>
          </a:p>
          <a:p>
            <a:pPr lvl="1"/>
            <a:r>
              <a:rPr lang="en-US" dirty="0" smtClean="0"/>
              <a:t>Under </a:t>
            </a:r>
            <a:r>
              <a:rPr lang="en-US" dirty="0"/>
              <a:t>existing law, students with IEPs may have </a:t>
            </a:r>
            <a:r>
              <a:rPr lang="en-US" dirty="0" smtClean="0"/>
              <a:t>accommodation, </a:t>
            </a:r>
            <a:r>
              <a:rPr lang="en-US" dirty="0"/>
              <a:t>including exemption from graduation </a:t>
            </a:r>
            <a:r>
              <a:rPr lang="en-US" dirty="0" smtClean="0"/>
              <a:t>credit requirements, </a:t>
            </a:r>
            <a:r>
              <a:rPr lang="en-US" dirty="0"/>
              <a:t>if their individual limitations </a:t>
            </a:r>
            <a:r>
              <a:rPr lang="en-US" dirty="0" smtClean="0"/>
              <a:t>directly impede their </a:t>
            </a:r>
            <a:r>
              <a:rPr lang="en-US" dirty="0"/>
              <a:t>progress toward graduation (WAC 180-51-115</a:t>
            </a:r>
            <a:r>
              <a:rPr lang="en-US" dirty="0" smtClean="0"/>
              <a:t>).</a:t>
            </a:r>
            <a:br>
              <a:rPr lang="en-US" dirty="0" smtClean="0"/>
            </a:br>
            <a:endParaRPr lang="en-US" dirty="0" smtClean="0"/>
          </a:p>
          <a:p>
            <a:r>
              <a:rPr lang="en-US" dirty="0"/>
              <a:t>Are more credits linked to a more meaningful diploma?</a:t>
            </a:r>
          </a:p>
          <a:p>
            <a:pPr lvl="1"/>
            <a:r>
              <a:rPr lang="en-US" dirty="0" smtClean="0"/>
              <a:t>Most entering college students need to take pre-college level classes; better preparation addresses the gap between high school graduation and college-readiness.</a:t>
            </a:r>
            <a:endParaRPr lang="en-US" dirty="0"/>
          </a:p>
          <a:p>
            <a:pPr lvl="1"/>
            <a:r>
              <a:rPr lang="en-US" dirty="0" smtClean="0"/>
              <a:t>70</a:t>
            </a:r>
            <a:r>
              <a:rPr lang="en-US" dirty="0"/>
              <a:t>% of voters think schools should expect more of students in STEM subjects, and 92% thought students with a better foundation in STEM subjects will have more opportunities (WA STEM survey, 2012</a:t>
            </a:r>
            <a:r>
              <a:rPr lang="en-US" dirty="0" smtClean="0"/>
              <a:t>). </a:t>
            </a:r>
          </a:p>
          <a:p>
            <a:pPr lvl="1"/>
            <a:r>
              <a:rPr lang="en-US" dirty="0" smtClean="0"/>
              <a:t>33 other states require 3 or more credits of science to graduate.</a:t>
            </a:r>
          </a:p>
          <a:p>
            <a:pPr lvl="1"/>
            <a:r>
              <a:rPr lang="en-US" dirty="0" smtClean="0"/>
              <a:t>SBE </a:t>
            </a:r>
            <a:r>
              <a:rPr lang="en-US" dirty="0"/>
              <a:t>believes in districts’ ability to deliver quality in all the courses they offer; 109 districts already require 24 or more credits to graduate; 51 require 3 or more credits of science.</a:t>
            </a:r>
          </a:p>
        </p:txBody>
      </p:sp>
    </p:spTree>
    <p:extLst>
      <p:ext uri="{BB962C8B-B14F-4D97-AF65-F5344CB8AC3E}">
        <p14:creationId xmlns:p14="http://schemas.microsoft.com/office/powerpoint/2010/main" val="1566699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ssigned_x0020_To0 xmlns="b8527173-d490-43ed-9359-67486ff017bc">
      <UserInfo>
        <DisplayName/>
        <AccountId xsi:nil="true"/>
        <AccountType/>
      </UserInfo>
    </Assigned_x0020_To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253EE25664584D88132E3766A52222" ma:contentTypeVersion="4" ma:contentTypeDescription="Create a new document." ma:contentTypeScope="" ma:versionID="f4c5e9a761c57b9058e7e56293e06ee2">
  <xsd:schema xmlns:xsd="http://www.w3.org/2001/XMLSchema" xmlns:xs="http://www.w3.org/2001/XMLSchema" xmlns:p="http://schemas.microsoft.com/office/2006/metadata/properties" xmlns:ns2="b8527173-d490-43ed-9359-67486ff017bc" xmlns:ns3="30e52729-0d01-4093-bdd8-176be063acd1" targetNamespace="http://schemas.microsoft.com/office/2006/metadata/properties" ma:root="true" ma:fieldsID="e1b4ad71cc6e59633a39525308f2e804" ns2:_="" ns3:_="">
    <xsd:import namespace="b8527173-d490-43ed-9359-67486ff017bc"/>
    <xsd:import namespace="30e52729-0d01-4093-bdd8-176be063acd1"/>
    <xsd:element name="properties">
      <xsd:complexType>
        <xsd:sequence>
          <xsd:element name="documentManagement">
            <xsd:complexType>
              <xsd:all>
                <xsd:element ref="ns2:Assigned_x0020_To0"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527173-d490-43ed-9359-67486ff017bc" elementFormDefault="qualified">
    <xsd:import namespace="http://schemas.microsoft.com/office/2006/documentManagement/types"/>
    <xsd:import namespace="http://schemas.microsoft.com/office/infopath/2007/PartnerControls"/>
    <xsd:element name="Assigned_x0020_To0" ma:index="8" nillable="true" ma:displayName="Assigned To" ma:list="UserInfo" ma:SearchPeopleOnly="false" ma:SharePointGroup="0" ma:internalName="Assigned_x0020_To0"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e52729-0d01-4093-bdd8-176be063acd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55EB2B-20FC-40B0-B839-0DA3C926B679}">
  <ds:schemaRefs>
    <ds:schemaRef ds:uri="b8527173-d490-43ed-9359-67486ff017bc"/>
    <ds:schemaRef ds:uri="http://schemas.microsoft.com/office/2006/documentManagement/types"/>
    <ds:schemaRef ds:uri="http://schemas.openxmlformats.org/package/2006/metadata/core-properties"/>
    <ds:schemaRef ds:uri="http://www.w3.org/XML/1998/namespace"/>
    <ds:schemaRef ds:uri="http://purl.org/dc/terms/"/>
    <ds:schemaRef ds:uri="30e52729-0d01-4093-bdd8-176be063acd1"/>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5D61ADFE-2584-4609-A3C1-DDC5EB533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527173-d490-43ed-9359-67486ff017bc"/>
    <ds:schemaRef ds:uri="30e52729-0d01-4093-bdd8-176be063a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C3A26E-AC8E-49BD-840A-D1C527AF7E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Civic</Template>
  <TotalTime>135</TotalTime>
  <Words>1196</Words>
  <Application>Microsoft Office PowerPoint</Application>
  <PresentationFormat>On-screen Show (4:3)</PresentationFormat>
  <Paragraphs>164</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Georgia</vt:lpstr>
      <vt:lpstr>Wingdings</vt:lpstr>
      <vt:lpstr>Wingdings 2</vt:lpstr>
      <vt:lpstr>Civic</vt:lpstr>
      <vt:lpstr>24 Credit Requirements &amp; Challenges,  1000/1080 Instructional Hours</vt:lpstr>
      <vt:lpstr>Graduation Requirement Guiding Principles</vt:lpstr>
      <vt:lpstr>Background</vt:lpstr>
      <vt:lpstr>Graduation Requirements</vt:lpstr>
      <vt:lpstr> HIGHLIGHTS ENGROSSED SECOND SUBSTITUTE SENATE BILL 6552 (as passed Legislature – pending Governor’s signature)</vt:lpstr>
      <vt:lpstr>Postsecondary Pathways</vt:lpstr>
      <vt:lpstr>Stakeholder Input</vt:lpstr>
      <vt:lpstr>Frequently Asked Questions</vt:lpstr>
      <vt:lpstr>Frequently Asked Questions</vt:lpstr>
      <vt:lpstr>Frequently Asked Questions</vt:lpstr>
      <vt:lpstr>1,080 Hour Requirement</vt:lpstr>
      <vt:lpstr>Change in instructional hour requirements for 2014-15</vt:lpstr>
      <vt:lpstr>Instructional hours – what counts?</vt:lpstr>
      <vt:lpstr>5-Day Exemption for Seniors</vt:lpstr>
      <vt:lpstr>Questions?</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15</cp:revision>
  <dcterms:created xsi:type="dcterms:W3CDTF">2013-09-18T20:20:03Z</dcterms:created>
  <dcterms:modified xsi:type="dcterms:W3CDTF">2014-03-13T22:59:47Z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0x01010056253EE25664584D88132E3766A52222</vt:lpwstr>
  </property>
</Properties>
</file>