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60" r:id="rId2"/>
    <p:sldId id="270" r:id="rId3"/>
    <p:sldId id="275" r:id="rId4"/>
    <p:sldId id="261" r:id="rId5"/>
    <p:sldId id="264" r:id="rId6"/>
    <p:sldId id="263" r:id="rId7"/>
    <p:sldId id="284" r:id="rId8"/>
    <p:sldId id="276" r:id="rId9"/>
    <p:sldId id="265" r:id="rId10"/>
    <p:sldId id="266" r:id="rId11"/>
    <p:sldId id="286" r:id="rId12"/>
    <p:sldId id="285" r:id="rId13"/>
    <p:sldId id="278" r:id="rId14"/>
    <p:sldId id="273" r:id="rId15"/>
    <p:sldId id="287" r:id="rId16"/>
    <p:sldId id="274" r:id="rId17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34" y="-108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39090A1F-2CFA-4B78-833E-CA3FE68047BB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D21F7006-592B-4161-9EEA-597731BFA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84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12/4/2013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2DFB-E02C-4FBB-B823-3EDAD077669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321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Development of a </a:t>
            </a:r>
            <a:br>
              <a:rPr lang="en-US" dirty="0" smtClean="0"/>
            </a:br>
            <a:r>
              <a:rPr lang="en-US" dirty="0" smtClean="0"/>
              <a:t>Revised Accountability Framework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Tier Labels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3048000"/>
            <a:ext cx="6762887" cy="3087283"/>
          </a:xfrm>
          <a:prstGeom prst="rect">
            <a:avLst/>
          </a:prstGeom>
          <a:ln w="57150">
            <a:solidFill>
              <a:schemeClr val="accent1"/>
            </a:solidFill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1809750" cy="116205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48" name="TextBox 2047"/>
          <p:cNvSpPr txBox="1"/>
          <p:nvPr/>
        </p:nvSpPr>
        <p:spPr>
          <a:xfrm>
            <a:off x="2819400" y="1676400"/>
            <a:ext cx="3505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Labels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19800" y="1981200"/>
            <a:ext cx="3505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Revised Labels</a:t>
            </a:r>
          </a:p>
        </p:txBody>
      </p:sp>
      <p:sp>
        <p:nvSpPr>
          <p:cNvPr id="2049" name="Right Arrow 2048"/>
          <p:cNvSpPr/>
          <p:nvPr/>
        </p:nvSpPr>
        <p:spPr>
          <a:xfrm flipH="1">
            <a:off x="2362200" y="1781175"/>
            <a:ext cx="457200" cy="276225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Arrow 70"/>
          <p:cNvSpPr/>
          <p:nvPr/>
        </p:nvSpPr>
        <p:spPr>
          <a:xfrm rot="5400000">
            <a:off x="7100887" y="2566100"/>
            <a:ext cx="457200" cy="276225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228600" y="3276600"/>
            <a:ext cx="1676400" cy="1524000"/>
          </a:xfrm>
          <a:prstGeom prst="wedgeRectCallout">
            <a:avLst>
              <a:gd name="adj1" fmla="val 47172"/>
              <a:gd name="adj2" fmla="val 7175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Intent is to establish initial distribution, then develop objective cut scores as we transition to Common Core.  Ultimate goal: many more schools strive for and gravitate to ‘good’ ‘very good’ and ‘exemplary’ tiers.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6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Growth vs. Proficiency</a:t>
            </a:r>
            <a:br>
              <a:rPr lang="en-US" dirty="0"/>
            </a:br>
            <a:r>
              <a:rPr lang="en-US" sz="2200" dirty="0"/>
              <a:t>Two different points of 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566141" cy="4705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081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vs. Proficiency</a:t>
            </a:r>
            <a:br>
              <a:rPr lang="en-US" dirty="0" smtClean="0"/>
            </a:br>
            <a:r>
              <a:rPr lang="en-US" sz="2200" dirty="0" smtClean="0"/>
              <a:t>Two different points of 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18225"/>
            <a:ext cx="6477000" cy="47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145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of Index Revisions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Fairer way of evaluating what schools do</a:t>
            </a:r>
            <a:r>
              <a:rPr lang="en-US" dirty="0" smtClean="0"/>
              <a:t>.</a:t>
            </a:r>
          </a:p>
          <a:p>
            <a:pPr lvl="8"/>
            <a:endParaRPr lang="en-US" dirty="0"/>
          </a:p>
          <a:p>
            <a:pPr lvl="1"/>
            <a:r>
              <a:rPr lang="en-US" dirty="0" smtClean="0"/>
              <a:t>Most schools </a:t>
            </a:r>
            <a:r>
              <a:rPr lang="en-US" dirty="0"/>
              <a:t>have </a:t>
            </a:r>
            <a:r>
              <a:rPr lang="en-US" dirty="0" smtClean="0"/>
              <a:t>little control </a:t>
            </a:r>
            <a:r>
              <a:rPr lang="en-US" dirty="0"/>
              <a:t>over </a:t>
            </a:r>
            <a:r>
              <a:rPr lang="en-US" dirty="0" smtClean="0"/>
              <a:t>which </a:t>
            </a:r>
            <a:r>
              <a:rPr lang="en-US" dirty="0"/>
              <a:t>kids show up at their door, but they do have some control over how much academic growth those students </a:t>
            </a:r>
            <a:r>
              <a:rPr lang="en-US" dirty="0" smtClean="0"/>
              <a:t>experience once they are in school.  Growth is what schools do!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Index itself is </a:t>
            </a:r>
            <a:r>
              <a:rPr lang="en-US" dirty="0" smtClean="0"/>
              <a:t>less important than how its used -- how </a:t>
            </a:r>
            <a:r>
              <a:rPr lang="en-US" dirty="0"/>
              <a:t>does it trigger resources and assistance for those </a:t>
            </a:r>
            <a:r>
              <a:rPr lang="en-US" dirty="0" smtClean="0"/>
              <a:t>schools that </a:t>
            </a:r>
            <a:r>
              <a:rPr lang="en-US" dirty="0"/>
              <a:t>need it</a:t>
            </a:r>
            <a:r>
              <a:rPr lang="en-US" dirty="0" smtClean="0"/>
              <a:t>?</a:t>
            </a:r>
          </a:p>
          <a:p>
            <a:pPr lvl="8"/>
            <a:endParaRPr lang="en-US" dirty="0" smtClean="0"/>
          </a:p>
          <a:p>
            <a:pPr lvl="1"/>
            <a:r>
              <a:rPr lang="en-US" dirty="0" smtClean="0"/>
              <a:t>Senate Bill 5329 – More $ for assistance, stronger OSPI role.</a:t>
            </a:r>
          </a:p>
          <a:p>
            <a:pPr lvl="1"/>
            <a:r>
              <a:rPr lang="en-US" dirty="0" smtClean="0"/>
              <a:t>SBE </a:t>
            </a:r>
            <a:r>
              <a:rPr lang="en-US" b="1" u="sng" dirty="0"/>
              <a:t>OPPOSES</a:t>
            </a:r>
            <a:r>
              <a:rPr lang="en-US" dirty="0"/>
              <a:t> A – F </a:t>
            </a:r>
            <a:r>
              <a:rPr lang="en-US" dirty="0" smtClean="0"/>
              <a:t>grading </a:t>
            </a:r>
            <a:r>
              <a:rPr lang="en-US" dirty="0"/>
              <a:t>proposals.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7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 ELL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SBE decided to replace the ‘ELL’ subgroup with an ‘Ever ELL’ subgroup in the revised Achievement Index </a:t>
            </a:r>
            <a:r>
              <a:rPr lang="en-US" dirty="0" smtClean="0"/>
              <a:t>submitted to the U.S. Dept. of Education.</a:t>
            </a:r>
          </a:p>
          <a:p>
            <a:pPr lvl="7"/>
            <a:endParaRPr lang="en-US" dirty="0" smtClean="0"/>
          </a:p>
          <a:p>
            <a:r>
              <a:rPr lang="en-US" dirty="0"/>
              <a:t>The ‘ELL’ subgroup consists ONLY of students currently in </a:t>
            </a:r>
            <a:r>
              <a:rPr lang="en-US" dirty="0" smtClean="0"/>
              <a:t>TBIPs.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/>
              <a:t>‘Ever ELL’ subgroup would consist of </a:t>
            </a:r>
            <a:r>
              <a:rPr lang="en-US" dirty="0" smtClean="0"/>
              <a:t>current AND </a:t>
            </a:r>
            <a:r>
              <a:rPr lang="en-US" dirty="0"/>
              <a:t>former ELL students. </a:t>
            </a:r>
            <a:endParaRPr lang="en-US" dirty="0" smtClean="0"/>
          </a:p>
          <a:p>
            <a:pPr lvl="8"/>
            <a:endParaRPr lang="en-US" dirty="0" smtClean="0"/>
          </a:p>
          <a:p>
            <a:r>
              <a:rPr lang="en-US" dirty="0" smtClean="0"/>
              <a:t>The goal: recognize that language learners have needs after exit, and incorporate long-term approach to ELL evaluation </a:t>
            </a:r>
          </a:p>
          <a:p>
            <a:pPr lvl="1"/>
            <a:r>
              <a:rPr lang="en-US" dirty="0" smtClean="0"/>
              <a:t>“Just as many ELLs achieve success, they leave the category”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04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SBE </a:t>
            </a:r>
            <a:r>
              <a:rPr lang="en-US" dirty="0" smtClean="0"/>
              <a:t>adopts ‘accountability framework’ in rule, and works with OSPI to establish business rules on Priority, and Focus schools designations.</a:t>
            </a:r>
          </a:p>
          <a:p>
            <a:pPr lvl="7"/>
            <a:endParaRPr lang="en-US" dirty="0" smtClean="0"/>
          </a:p>
          <a:p>
            <a:r>
              <a:rPr lang="en-US" dirty="0" smtClean="0"/>
              <a:t>Negotiations with US </a:t>
            </a:r>
            <a:r>
              <a:rPr lang="en-US" dirty="0" err="1" smtClean="0"/>
              <a:t>Dept</a:t>
            </a:r>
            <a:r>
              <a:rPr lang="en-US" dirty="0" smtClean="0"/>
              <a:t> of Education continue.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vetting process with districts.</a:t>
            </a:r>
          </a:p>
          <a:p>
            <a:endParaRPr lang="en-US" dirty="0" smtClean="0"/>
          </a:p>
          <a:p>
            <a:r>
              <a:rPr lang="en-US" dirty="0" smtClean="0"/>
              <a:t>Development of online tools and training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15731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ebsite:  </a:t>
            </a:r>
            <a:r>
              <a:rPr lang="en-US" dirty="0" smtClean="0">
                <a:solidFill>
                  <a:srgbClr val="0070C0"/>
                </a:solidFill>
              </a:rPr>
              <a:t>www.SBE.wa.gov</a:t>
            </a:r>
          </a:p>
          <a:p>
            <a:pPr lvl="8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/>
              <a:t>Blog:  </a:t>
            </a:r>
            <a:r>
              <a:rPr lang="en-US" dirty="0">
                <a:solidFill>
                  <a:srgbClr val="0070C0"/>
                </a:solidFill>
              </a:rPr>
              <a:t>w</a:t>
            </a:r>
            <a:r>
              <a:rPr lang="en-US" dirty="0" smtClean="0">
                <a:solidFill>
                  <a:srgbClr val="0070C0"/>
                </a:solidFill>
              </a:rPr>
              <a:t>ashingtonSBE.wordpress.com</a:t>
            </a:r>
          </a:p>
          <a:p>
            <a:pPr lvl="8"/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Facebook:  </a:t>
            </a:r>
            <a:r>
              <a:rPr lang="en-US" dirty="0" smtClean="0">
                <a:solidFill>
                  <a:srgbClr val="0070C0"/>
                </a:solidFill>
              </a:rPr>
              <a:t>www.facebook.com/washingtonSBE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Twitter:  </a:t>
            </a:r>
            <a:r>
              <a:rPr lang="en-US" dirty="0" smtClean="0">
                <a:solidFill>
                  <a:srgbClr val="0070C0"/>
                </a:solidFill>
              </a:rPr>
              <a:t>www.twitter.com/wa_SBE</a:t>
            </a:r>
            <a:r>
              <a:rPr lang="en-US" dirty="0" smtClean="0"/>
              <a:t> 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Email: </a:t>
            </a:r>
            <a:r>
              <a:rPr lang="en-US" dirty="0" smtClean="0">
                <a:solidFill>
                  <a:srgbClr val="0070C0"/>
                </a:solidFill>
              </a:rPr>
              <a:t>sbe@sbe.wa.gov</a:t>
            </a:r>
          </a:p>
          <a:p>
            <a:pPr marL="2194560" lvl="8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Call: 360-725-6025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8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Discussion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Revising the Achievement Index</a:t>
            </a:r>
          </a:p>
          <a:p>
            <a:endParaRPr lang="en-US" dirty="0" smtClean="0"/>
          </a:p>
          <a:p>
            <a:r>
              <a:rPr lang="en-US" dirty="0" smtClean="0"/>
              <a:t>Implementing Charter Schools Law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69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Revise the Achievement Index?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ESEA Waiver opens the door . . .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625" y="2407723"/>
            <a:ext cx="8504238" cy="2810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75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Principles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529772"/>
            <a:ext cx="8504238" cy="4566806"/>
          </a:xfrm>
        </p:spPr>
      </p:pic>
    </p:spTree>
    <p:extLst>
      <p:ext uri="{BB962C8B-B14F-4D97-AF65-F5344CB8AC3E}">
        <p14:creationId xmlns:p14="http://schemas.microsoft.com/office/powerpoint/2010/main" val="49952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Index Scoring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Moving </a:t>
            </a:r>
            <a:r>
              <a:rPr lang="en-US" dirty="0" smtClean="0"/>
              <a:t>from a seven-point scale to </a:t>
            </a:r>
            <a:r>
              <a:rPr lang="en-US" dirty="0"/>
              <a:t>a </a:t>
            </a:r>
            <a:r>
              <a:rPr lang="en-US" dirty="0" smtClean="0"/>
              <a:t>10-point scale</a:t>
            </a:r>
          </a:p>
          <a:p>
            <a:endParaRPr lang="en-US" dirty="0"/>
          </a:p>
          <a:p>
            <a:r>
              <a:rPr lang="en-US" dirty="0" smtClean="0"/>
              <a:t>Lens on achievement gap -- moves </a:t>
            </a:r>
            <a:r>
              <a:rPr lang="en-US" u="sng" dirty="0" smtClean="0"/>
              <a:t>from</a:t>
            </a:r>
            <a:r>
              <a:rPr lang="en-US" dirty="0" smtClean="0"/>
              <a:t> low-income vs. non low-income </a:t>
            </a:r>
            <a:r>
              <a:rPr lang="en-US" u="sng" dirty="0" smtClean="0"/>
              <a:t>to</a:t>
            </a:r>
            <a:r>
              <a:rPr lang="en-US" dirty="0" smtClean="0"/>
              <a:t> incorporation of individual federal subgroups.</a:t>
            </a:r>
            <a:endParaRPr lang="en-US" dirty="0"/>
          </a:p>
          <a:p>
            <a:pPr lvl="5"/>
            <a:endParaRPr lang="en-US" dirty="0"/>
          </a:p>
          <a:p>
            <a:r>
              <a:rPr lang="en-US" dirty="0" smtClean="0"/>
              <a:t>Targeted </a:t>
            </a:r>
            <a:r>
              <a:rPr lang="en-US" dirty="0"/>
              <a:t>Subgroups (e.g. Opportunity Gap) – half of overall Index </a:t>
            </a:r>
            <a:r>
              <a:rPr lang="en-US" dirty="0" smtClean="0"/>
              <a:t>score, </a:t>
            </a:r>
            <a:r>
              <a:rPr lang="en-US" dirty="0"/>
              <a:t>and included in every performance indicator</a:t>
            </a:r>
          </a:p>
          <a:p>
            <a:pPr lvl="5"/>
            <a:endParaRPr lang="en-US" dirty="0"/>
          </a:p>
          <a:p>
            <a:r>
              <a:rPr lang="en-US" dirty="0"/>
              <a:t>Typical federal accountability business rules will apply:  </a:t>
            </a:r>
          </a:p>
          <a:p>
            <a:pPr lvl="1"/>
            <a:r>
              <a:rPr lang="en-US" dirty="0" smtClean="0"/>
              <a:t>Non-continuously </a:t>
            </a:r>
            <a:r>
              <a:rPr lang="en-US" dirty="0"/>
              <a:t>enrolled students not included in school Index rating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years of data used</a:t>
            </a:r>
          </a:p>
          <a:p>
            <a:pPr lvl="1"/>
            <a:r>
              <a:rPr lang="en-US" dirty="0"/>
              <a:t>Participation rates of 95%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7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/>
              <a:t>C</a:t>
            </a:r>
            <a:r>
              <a:rPr lang="en-US" dirty="0" smtClean="0"/>
              <a:t>hanging?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Revised Index: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Removes peers, improvement </a:t>
            </a:r>
            <a:r>
              <a:rPr lang="en-US" dirty="0" smtClean="0"/>
              <a:t>indicators</a:t>
            </a:r>
          </a:p>
          <a:p>
            <a:pPr lvl="8"/>
            <a:endParaRPr lang="en-US" dirty="0"/>
          </a:p>
          <a:p>
            <a:pPr lvl="1"/>
            <a:r>
              <a:rPr lang="en-US" dirty="0" smtClean="0"/>
              <a:t>Adds SGP growth </a:t>
            </a:r>
            <a:r>
              <a:rPr lang="en-US" dirty="0"/>
              <a:t>in </a:t>
            </a:r>
            <a:r>
              <a:rPr lang="en-US" dirty="0" smtClean="0"/>
              <a:t>reading and </a:t>
            </a:r>
            <a:r>
              <a:rPr lang="en-US" dirty="0"/>
              <a:t>math for grades 4-8 and high </a:t>
            </a:r>
            <a:r>
              <a:rPr lang="en-US" dirty="0" smtClean="0"/>
              <a:t>school</a:t>
            </a:r>
          </a:p>
          <a:p>
            <a:pPr lvl="8"/>
            <a:endParaRPr lang="en-US" dirty="0"/>
          </a:p>
          <a:p>
            <a:pPr lvl="1"/>
            <a:r>
              <a:rPr lang="en-US" dirty="0" smtClean="0"/>
              <a:t>Will </a:t>
            </a:r>
            <a:r>
              <a:rPr lang="en-US" dirty="0"/>
              <a:t>disaggregate by every federal </a:t>
            </a:r>
            <a:r>
              <a:rPr lang="en-US" dirty="0" smtClean="0"/>
              <a:t>subgroup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Incorporates “Ever ELL” approach to language learners.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future years, </a:t>
            </a:r>
            <a:r>
              <a:rPr lang="en-US" dirty="0" smtClean="0"/>
              <a:t>adds dual </a:t>
            </a:r>
            <a:r>
              <a:rPr lang="en-US" dirty="0"/>
              <a:t>credit/industry certification rates for high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35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Proficiency + Growth = Better Evaluation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73828"/>
            <a:ext cx="5029200" cy="2722173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65846"/>
            <a:ext cx="4572000" cy="3058554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6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Index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752600"/>
            <a:ext cx="7184866" cy="4267489"/>
          </a:xfrm>
          <a:noFill/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31500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Index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1851553"/>
            <a:ext cx="6864350" cy="3905997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468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3163</TotalTime>
  <Words>565</Words>
  <Application>Microsoft Office PowerPoint</Application>
  <PresentationFormat>On-screen Show (4:3)</PresentationFormat>
  <Paragraphs>96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Wingdings 2</vt:lpstr>
      <vt:lpstr>Civic</vt:lpstr>
      <vt:lpstr>Development of a  Revised Accountability Framework</vt:lpstr>
      <vt:lpstr>Topics for Discussion</vt:lpstr>
      <vt:lpstr>Why Revise the Achievement Index?</vt:lpstr>
      <vt:lpstr>Index Principles</vt:lpstr>
      <vt:lpstr>Revised Index Scoring</vt:lpstr>
      <vt:lpstr>What is Changing?</vt:lpstr>
      <vt:lpstr>Proficiency + Growth = Better Evaluation</vt:lpstr>
      <vt:lpstr>Current Index</vt:lpstr>
      <vt:lpstr>Revised Index</vt:lpstr>
      <vt:lpstr>Tier Labels</vt:lpstr>
      <vt:lpstr>Growth vs. Proficiency Two different points of view</vt:lpstr>
      <vt:lpstr>Growth vs. Proficiency Two different points of view</vt:lpstr>
      <vt:lpstr>Impacts of Index Revisions</vt:lpstr>
      <vt:lpstr>Ever ELL</vt:lpstr>
      <vt:lpstr>Next steps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40</cp:revision>
  <cp:lastPrinted>2013-09-25T20:04:52Z</cp:lastPrinted>
  <dcterms:created xsi:type="dcterms:W3CDTF">2013-09-18T20:20:03Z</dcterms:created>
  <dcterms:modified xsi:type="dcterms:W3CDTF">2013-12-04T23:10:00Z</dcterms:modified>
</cp:coreProperties>
</file>