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12"/>
  </p:notesMasterIdLst>
  <p:sldIdLst>
    <p:sldId id="260" r:id="rId2"/>
    <p:sldId id="273" r:id="rId3"/>
    <p:sldId id="270" r:id="rId4"/>
    <p:sldId id="271" r:id="rId5"/>
    <p:sldId id="269" r:id="rId6"/>
    <p:sldId id="272" r:id="rId7"/>
    <p:sldId id="268" r:id="rId8"/>
    <p:sldId id="263" r:id="rId9"/>
    <p:sldId id="274" r:id="rId10"/>
    <p:sldId id="261"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0" d="100"/>
          <a:sy n="90" d="100"/>
        </p:scale>
        <p:origin x="1162" y="67"/>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F7B4FC-D06D-4988-8425-9D7B870D9311}" type="datetimeFigureOut">
              <a:rPr lang="en-US" smtClean="0"/>
              <a:t>9/24/2014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772DFB-E02C-4FBB-B823-3EDAD0776692}" type="slidenum">
              <a:rPr lang="en-US" smtClean="0"/>
              <a:t>‹#›</a:t>
            </a:fld>
            <a:endParaRPr lang="en-US" dirty="0"/>
          </a:p>
        </p:txBody>
      </p:sp>
    </p:spTree>
    <p:extLst>
      <p:ext uri="{BB962C8B-B14F-4D97-AF65-F5344CB8AC3E}">
        <p14:creationId xmlns:p14="http://schemas.microsoft.com/office/powerpoint/2010/main" val="1848609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46304" y="6371798"/>
            <a:ext cx="8833104" cy="33380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75EE0E6-99EE-4FE0-8594-1370775B1C28}" type="slidenum">
              <a:rPr lang="en-US" smtClean="0"/>
              <a:t>‹#›</a:t>
            </a:fld>
            <a:endParaRPr lang="en-US"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dirty="0" smtClean="0"/>
              <a:t>Click to edit Master title style</a:t>
            </a:r>
            <a:endParaRPr kumimoji="0"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28800" y="3657600"/>
            <a:ext cx="5486400" cy="4239491"/>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Footer Placeholder 4"/>
          <p:cNvSpPr>
            <a:spLocks noGrp="1"/>
          </p:cNvSpPr>
          <p:nvPr>
            <p:ph type="ftr" sz="quarter" idx="11"/>
          </p:nvPr>
        </p:nvSpPr>
        <p:spPr>
          <a:xfrm>
            <a:off x="914400" y="6410848"/>
            <a:ext cx="3581400" cy="365760"/>
          </a:xfrm>
        </p:spPr>
        <p:txBody>
          <a:bodyPr/>
          <a:lstStyle>
            <a:lvl1pPr>
              <a:defRPr>
                <a:solidFill>
                  <a:schemeClr val="accent1"/>
                </a:solidFill>
              </a:defRPr>
            </a:lvl1pPr>
          </a:lstStyle>
          <a:p>
            <a:r>
              <a:rPr lang="en-US" dirty="0" smtClean="0"/>
              <a:t>Washington State Board of Education</a:t>
            </a:r>
            <a:endParaRPr lang="en-US" dirty="0"/>
          </a:p>
        </p:txBody>
      </p:sp>
      <p:sp>
        <p:nvSpPr>
          <p:cNvPr id="6" name="Slide Number Placeholder 5"/>
          <p:cNvSpPr>
            <a:spLocks noGrp="1"/>
          </p:cNvSpPr>
          <p:nvPr>
            <p:ph type="sldNum" sz="quarter" idx="12"/>
          </p:nvPr>
        </p:nvSpPr>
        <p:spPr/>
        <p:txBody>
          <a:bodyPr/>
          <a:lstStyle/>
          <a:p>
            <a:fld id="{D75EE0E6-99EE-4FE0-8594-1370775B1C28}" type="slidenum">
              <a:rPr lang="en-US" smtClean="0"/>
              <a:t>‹#›</a:t>
            </a:fld>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6915912" y="3009901"/>
            <a:ext cx="457200" cy="441325"/>
          </a:xfrm>
        </p:spPr>
        <p:txBody>
          <a:bodyPr/>
          <a:lstStyle/>
          <a:p>
            <a:fld id="{D75EE0E6-99EE-4FE0-8594-1370775B1C28}" type="slidenum">
              <a:rPr lang="en-US" smtClean="0"/>
              <a:t>‹#›</a:t>
            </a:fld>
            <a:endParaRPr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Footer Placeholder 4"/>
          <p:cNvSpPr>
            <a:spLocks noGrp="1"/>
          </p:cNvSpPr>
          <p:nvPr>
            <p:ph type="ftr" sz="quarter" idx="11"/>
          </p:nvPr>
        </p:nvSpPr>
        <p:spPr>
          <a:xfrm>
            <a:off x="914400" y="6410848"/>
            <a:ext cx="3581400" cy="365760"/>
          </a:xfrm>
        </p:spPr>
        <p:txBody>
          <a:bodyPr/>
          <a:lstStyle>
            <a:lvl1pPr>
              <a:defRPr>
                <a:solidFill>
                  <a:schemeClr val="accent1"/>
                </a:solidFill>
              </a:defRPr>
            </a:lvl1pPr>
          </a:lstStyle>
          <a:p>
            <a:r>
              <a:rPr lang="en-US" dirty="0" smtClean="0"/>
              <a:t>Washington State Board of Education</a:t>
            </a:r>
            <a:endParaRPr lang="en-US" dirty="0"/>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latin typeface="Arial" panose="020B0604020202020204" pitchFamily="34" charset="0"/>
                <a:cs typeface="Arial" panose="020B0604020202020204" pitchFamily="34" charset="0"/>
              </a:defRPr>
            </a:lvl1pPr>
          </a:lstStyle>
          <a:p>
            <a:r>
              <a:rPr kumimoji="0" lang="en-US" dirty="0" smtClean="0"/>
              <a:t>Click to edit Master title style</a:t>
            </a:r>
            <a:endParaRPr kumimoji="0" lang="en-US" dirty="0"/>
          </a:p>
        </p:txBody>
      </p:sp>
      <p:sp>
        <p:nvSpPr>
          <p:cNvPr id="5" name="Footer Placeholder 4"/>
          <p:cNvSpPr>
            <a:spLocks noGrp="1"/>
          </p:cNvSpPr>
          <p:nvPr>
            <p:ph type="ftr" sz="quarter" idx="11"/>
          </p:nvPr>
        </p:nvSpPr>
        <p:spPr>
          <a:xfrm>
            <a:off x="914400" y="6410848"/>
            <a:ext cx="3581400" cy="365760"/>
          </a:xfrm>
        </p:spPr>
        <p:txBody>
          <a:bodyPr/>
          <a:lstStyle>
            <a:lvl1pPr>
              <a:defRPr>
                <a:solidFill>
                  <a:schemeClr val="accent1"/>
                </a:solidFill>
              </a:defRPr>
            </a:lvl1pPr>
          </a:lstStyle>
          <a:p>
            <a:r>
              <a:rPr lang="en-US" dirty="0" smtClean="0"/>
              <a:t>Washington State Board of Education</a:t>
            </a:r>
            <a:endParaRPr lang="en-US" dirty="0"/>
          </a:p>
        </p:txBody>
      </p:sp>
      <p:sp>
        <p:nvSpPr>
          <p:cNvPr id="6" name="Slide Number Placeholder 5"/>
          <p:cNvSpPr>
            <a:spLocks noGrp="1"/>
          </p:cNvSpPr>
          <p:nvPr>
            <p:ph type="sldNum" sz="quarter" idx="12"/>
          </p:nvPr>
        </p:nvSpPr>
        <p:spPr>
          <a:xfrm>
            <a:off x="4361688" y="1026372"/>
            <a:ext cx="457200" cy="441325"/>
          </a:xfrm>
        </p:spPr>
        <p:txBody>
          <a:bodyPr/>
          <a:lstStyle/>
          <a:p>
            <a:fld id="{D75EE0E6-99EE-4FE0-8594-1370775B1C28}" type="slidenum">
              <a:rPr lang="en-US" smtClean="0"/>
              <a:t>‹#›</a:t>
            </a:fld>
            <a:endParaRPr lang="en-US" dirty="0"/>
          </a:p>
        </p:txBody>
      </p:sp>
      <p:sp>
        <p:nvSpPr>
          <p:cNvPr id="8" name="Content Placeholder 7"/>
          <p:cNvSpPr>
            <a:spLocks noGrp="1"/>
          </p:cNvSpPr>
          <p:nvPr>
            <p:ph sz="quarter" idx="1"/>
          </p:nvPr>
        </p:nvSpPr>
        <p:spPr>
          <a:xfrm>
            <a:off x="301752" y="1527048"/>
            <a:ext cx="8503920" cy="457200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a:xfrm>
            <a:off x="914400" y="6410848"/>
            <a:ext cx="3581400" cy="365760"/>
          </a:xfrm>
        </p:spPr>
        <p:txBody>
          <a:bodyPr/>
          <a:lstStyle>
            <a:lvl1pPr>
              <a:defRPr>
                <a:solidFill>
                  <a:schemeClr val="accent1"/>
                </a:solidFill>
              </a:defRPr>
            </a:lvl1pPr>
          </a:lstStyle>
          <a:p>
            <a:r>
              <a:rPr lang="en-US" dirty="0" smtClean="0"/>
              <a:t>Washington State Board of Education</a:t>
            </a:r>
            <a:endParaRPr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75EE0E6-99EE-4FE0-8594-1370775B1C28}" type="slidenum">
              <a:rPr lang="en-US" smtClean="0"/>
              <a:t>‹#›</a:t>
            </a:fld>
            <a:endParaRPr lang="en-US"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dirty="0" smtClean="0"/>
              <a:t>Click to edit Master title style</a:t>
            </a:r>
            <a:endParaRPr kumimoji="0" lang="en-US" dirty="0"/>
          </a:p>
        </p:txBody>
      </p:sp>
      <p:pic>
        <p:nvPicPr>
          <p:cNvPr id="20" name="Picture 1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6" name="Footer Placeholder 5"/>
          <p:cNvSpPr>
            <a:spLocks noGrp="1"/>
          </p:cNvSpPr>
          <p:nvPr>
            <p:ph type="ftr" sz="quarter" idx="11"/>
          </p:nvPr>
        </p:nvSpPr>
        <p:spPr>
          <a:xfrm>
            <a:off x="914400" y="6410848"/>
            <a:ext cx="3581400" cy="365760"/>
          </a:xfrm>
        </p:spPr>
        <p:txBody>
          <a:bodyPr/>
          <a:lstStyle>
            <a:lvl1pPr>
              <a:defRPr>
                <a:solidFill>
                  <a:schemeClr val="accent1"/>
                </a:solidFill>
              </a:defRPr>
            </a:lvl1pPr>
          </a:lstStyle>
          <a:p>
            <a:r>
              <a:rPr lang="en-US" dirty="0" smtClean="0"/>
              <a:t>Washington State Board of Education</a:t>
            </a:r>
            <a:endParaRPr lang="en-US" dirty="0"/>
          </a:p>
        </p:txBody>
      </p:sp>
      <p:sp>
        <p:nvSpPr>
          <p:cNvPr id="7" name="Slide Number Placeholder 6"/>
          <p:cNvSpPr>
            <a:spLocks noGrp="1"/>
          </p:cNvSpPr>
          <p:nvPr>
            <p:ph type="sldNum" sz="quarter" idx="12"/>
          </p:nvPr>
        </p:nvSpPr>
        <p:spPr/>
        <p:txBody>
          <a:bodyPr/>
          <a:lstStyle/>
          <a:p>
            <a:fld id="{D75EE0E6-99EE-4FE0-8594-1370775B1C28}" type="slidenum">
              <a:rPr lang="en-US" smtClean="0"/>
              <a:t>‹#›</a:t>
            </a:fld>
            <a:endParaRPr lang="en-US" dirty="0"/>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8" name="Footer Placeholder 7"/>
          <p:cNvSpPr>
            <a:spLocks noGrp="1"/>
          </p:cNvSpPr>
          <p:nvPr>
            <p:ph type="ftr" sz="quarter" idx="11"/>
          </p:nvPr>
        </p:nvSpPr>
        <p:spPr>
          <a:xfrm>
            <a:off x="914400" y="6409944"/>
            <a:ext cx="3581400" cy="365760"/>
          </a:xfrm>
        </p:spPr>
        <p:txBody>
          <a:bodyPr/>
          <a:lstStyle>
            <a:lvl1pPr>
              <a:defRPr>
                <a:solidFill>
                  <a:schemeClr val="accent1"/>
                </a:solidFill>
              </a:defRPr>
            </a:lvl1pPr>
          </a:lstStyle>
          <a:p>
            <a:r>
              <a:rPr lang="en-US" dirty="0" smtClean="0"/>
              <a:t>Washington State Board of Education</a:t>
            </a:r>
            <a:endParaRPr lang="en-US"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D75EE0E6-99EE-4FE0-8594-1370775B1C28}" type="slidenum">
              <a:rPr lang="en-US" smtClean="0"/>
              <a:t>‹#›</a:t>
            </a:fld>
            <a:endParaRPr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pic>
        <p:nvPicPr>
          <p:cNvPr id="28" name="Picture 2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Footer Placeholder 3"/>
          <p:cNvSpPr>
            <a:spLocks noGrp="1"/>
          </p:cNvSpPr>
          <p:nvPr>
            <p:ph type="ftr" sz="quarter" idx="11"/>
          </p:nvPr>
        </p:nvSpPr>
        <p:spPr>
          <a:xfrm>
            <a:off x="914400" y="6410848"/>
            <a:ext cx="3581400" cy="365760"/>
          </a:xfrm>
        </p:spPr>
        <p:txBody>
          <a:bodyPr/>
          <a:lstStyle>
            <a:lvl1pPr>
              <a:defRPr>
                <a:solidFill>
                  <a:schemeClr val="accent1"/>
                </a:solidFill>
              </a:defRPr>
            </a:lvl1pPr>
          </a:lstStyle>
          <a:p>
            <a:r>
              <a:rPr lang="en-US" dirty="0" smtClean="0"/>
              <a:t>Washington State Board of Education</a:t>
            </a:r>
            <a:endParaRPr lang="en-US" dirty="0"/>
          </a:p>
        </p:txBody>
      </p:sp>
      <p:sp>
        <p:nvSpPr>
          <p:cNvPr id="5" name="Slide Number Placeholder 4"/>
          <p:cNvSpPr>
            <a:spLocks noGrp="1"/>
          </p:cNvSpPr>
          <p:nvPr>
            <p:ph type="sldNum" sz="quarter" idx="12"/>
          </p:nvPr>
        </p:nvSpPr>
        <p:spPr>
          <a:xfrm>
            <a:off x="4343400" y="1036020"/>
            <a:ext cx="457200" cy="441325"/>
          </a:xfrm>
        </p:spPr>
        <p:txBody>
          <a:bodyPr/>
          <a:lstStyle/>
          <a:p>
            <a:fld id="{D75EE0E6-99EE-4FE0-8594-1370775B1C28}" type="slidenum">
              <a:rPr lang="en-US" smtClean="0"/>
              <a:t>‹#›</a:t>
            </a:fld>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Footer Placeholder 2"/>
          <p:cNvSpPr>
            <a:spLocks noGrp="1"/>
          </p:cNvSpPr>
          <p:nvPr>
            <p:ph type="ftr" sz="quarter" idx="11"/>
          </p:nvPr>
        </p:nvSpPr>
        <p:spPr>
          <a:xfrm>
            <a:off x="914400" y="6410848"/>
            <a:ext cx="3581400" cy="365760"/>
          </a:xfrm>
        </p:spPr>
        <p:txBody>
          <a:bodyPr/>
          <a:lstStyle>
            <a:lvl1pPr>
              <a:defRPr>
                <a:solidFill>
                  <a:schemeClr val="accent1"/>
                </a:solidFill>
              </a:defRPr>
            </a:lvl1pPr>
          </a:lstStyle>
          <a:p>
            <a:r>
              <a:rPr lang="en-US" dirty="0" smtClean="0"/>
              <a:t>Washington State Board of Education</a:t>
            </a:r>
            <a:endParaRPr lang="en-US"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D75EE0E6-99EE-4FE0-8594-1370775B1C28}" type="slidenum">
              <a:rPr lang="en-US" smtClean="0"/>
              <a:t>‹#›</a:t>
            </a:fld>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D75EE0E6-99EE-4FE0-8594-1370775B1C28}" type="slidenum">
              <a:rPr lang="en-US" smtClean="0"/>
              <a:t>‹#›</a:t>
            </a:fld>
            <a:endParaRPr lang="en-US" dirty="0"/>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Footer Placeholder 5"/>
          <p:cNvSpPr>
            <a:spLocks noGrp="1"/>
          </p:cNvSpPr>
          <p:nvPr>
            <p:ph type="ftr" sz="quarter" idx="11"/>
          </p:nvPr>
        </p:nvSpPr>
        <p:spPr>
          <a:xfrm>
            <a:off x="883920" y="6410848"/>
            <a:ext cx="3383280" cy="365760"/>
          </a:xfrm>
        </p:spPr>
        <p:txBody>
          <a:bodyPr/>
          <a:lstStyle>
            <a:lvl1pPr>
              <a:defRPr>
                <a:solidFill>
                  <a:schemeClr val="accent1"/>
                </a:solidFill>
              </a:defRPr>
            </a:lvl1pPr>
          </a:lstStyle>
          <a:p>
            <a:r>
              <a:rPr lang="en-US" dirty="0" smtClean="0"/>
              <a:t>Washington State Board of Education</a:t>
            </a:r>
            <a:endParaRPr lang="en-US" dirty="0"/>
          </a:p>
        </p:txBody>
      </p:sp>
      <p:pic>
        <p:nvPicPr>
          <p:cNvPr id="22" name="Picture 2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p>
            <a:fld id="{D75EE0E6-99EE-4FE0-8594-1370775B1C28}" type="slidenum">
              <a:rPr lang="en-US" smtClean="0"/>
              <a:t>‹#›</a:t>
            </a:fld>
            <a:endParaRPr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Footer Placeholder 5"/>
          <p:cNvSpPr>
            <a:spLocks noGrp="1"/>
          </p:cNvSpPr>
          <p:nvPr>
            <p:ph type="ftr" sz="quarter" idx="11"/>
          </p:nvPr>
        </p:nvSpPr>
        <p:spPr>
          <a:xfrm>
            <a:off x="911352" y="6410848"/>
            <a:ext cx="3584448" cy="365760"/>
          </a:xfrm>
        </p:spPr>
        <p:txBody>
          <a:bodyPr/>
          <a:lstStyle>
            <a:lvl1pPr>
              <a:defRPr>
                <a:solidFill>
                  <a:schemeClr val="accent1"/>
                </a:solidFill>
              </a:defRPr>
            </a:lvl1pPr>
          </a:lstStyle>
          <a:p>
            <a:r>
              <a:rPr lang="en-US" dirty="0" smtClean="0"/>
              <a:t>Washington State Board of Education</a:t>
            </a:r>
            <a:endParaRPr lang="en-US" dirty="0"/>
          </a:p>
        </p:txBody>
      </p:sp>
      <p:pic>
        <p:nvPicPr>
          <p:cNvPr id="23" name="Picture 2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userDrawn="1"/>
        </p:nvSpPr>
        <p:spPr bwMode="auto">
          <a:xfrm>
            <a:off x="149352" y="6388385"/>
            <a:ext cx="8833104" cy="317215"/>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Footer Placeholder 2"/>
          <p:cNvSpPr>
            <a:spLocks noGrp="1"/>
          </p:cNvSpPr>
          <p:nvPr>
            <p:ph type="ftr" sz="quarter" idx="3"/>
          </p:nvPr>
        </p:nvSpPr>
        <p:spPr>
          <a:xfrm>
            <a:off x="914400" y="6410848"/>
            <a:ext cx="3581400" cy="365760"/>
          </a:xfrm>
          <a:prstGeom prst="rect">
            <a:avLst/>
          </a:prstGeom>
        </p:spPr>
        <p:txBody>
          <a:bodyPr vert="horz"/>
          <a:lstStyle>
            <a:lvl1pPr algn="l" eaLnBrk="1" latinLnBrk="0" hangingPunct="1">
              <a:defRPr kumimoji="0" sz="1200">
                <a:solidFill>
                  <a:schemeClr val="accent1"/>
                </a:solidFill>
              </a:defRPr>
            </a:lvl1pPr>
          </a:lstStyle>
          <a:p>
            <a:r>
              <a:rPr lang="en-US" dirty="0" smtClean="0"/>
              <a:t>Washington State Board of Education</a:t>
            </a:r>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75EE0E6-99EE-4FE0-8594-1370775B1C28}" type="slidenum">
              <a:rPr lang="en-US" smtClean="0"/>
              <a:t>‹#›</a:t>
            </a:fld>
            <a:endParaRPr lang="en-US"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pic>
        <p:nvPicPr>
          <p:cNvPr id="20" name="Picture 19"/>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hf sldNum="0" hdr="0" dt="0"/>
  <p:txStyles>
    <p:titleStyle>
      <a:lvl1pPr algn="ctr" rtl="0" eaLnBrk="1" latinLnBrk="0" hangingPunct="1">
        <a:spcBef>
          <a:spcPct val="0"/>
        </a:spcBef>
        <a:buNone/>
        <a:defRPr kumimoji="0" sz="3300" kern="1200">
          <a:solidFill>
            <a:schemeClr val="accent3">
              <a:shade val="75000"/>
            </a:schemeClr>
          </a:solidFill>
          <a:latin typeface="Arial" panose="020B0604020202020204" pitchFamily="34" charset="0"/>
          <a:ea typeface="+mj-ea"/>
          <a:cs typeface="Arial" panose="020B0604020202020204" pitchFamily="34" charset="0"/>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Arial" panose="020B0604020202020204" pitchFamily="34" charset="0"/>
          <a:ea typeface="+mn-ea"/>
          <a:cs typeface="Arial" panose="020B0604020202020204" pitchFamily="34" charset="0"/>
        </a:defRPr>
      </a:lvl1pPr>
      <a:lvl2pPr marL="548640" indent="-274320" algn="l" rtl="0" eaLnBrk="1" latinLnBrk="0" hangingPunct="1">
        <a:spcBef>
          <a:spcPct val="20000"/>
        </a:spcBef>
        <a:buClr>
          <a:schemeClr val="accent3"/>
        </a:buClr>
        <a:buSzPct val="70000"/>
        <a:buFont typeface="Wingdings 2" panose="05020102010507070707" pitchFamily="18" charset="2"/>
        <a:buChar char=""/>
        <a:defRPr kumimoji="0" sz="2200" kern="1200">
          <a:solidFill>
            <a:schemeClr val="tx2"/>
          </a:solidFill>
          <a:latin typeface="Arial" panose="020B0604020202020204" pitchFamily="34" charset="0"/>
          <a:ea typeface="+mn-ea"/>
          <a:cs typeface="Arial" panose="020B0604020202020204" pitchFamily="34" charset="0"/>
        </a:defRPr>
      </a:lvl2pPr>
      <a:lvl3pPr marL="822960" indent="-228600" algn="l" rtl="0" eaLnBrk="1" latinLnBrk="0" hangingPunct="1">
        <a:spcBef>
          <a:spcPct val="20000"/>
        </a:spcBef>
        <a:buClr>
          <a:schemeClr val="accent6"/>
        </a:buClr>
        <a:buSzPct val="75000"/>
        <a:buFont typeface="Wingdings" panose="05000000000000000000" pitchFamily="2" charset="2"/>
        <a:buChar char="§"/>
        <a:defRPr kumimoji="0" sz="2000" kern="1200">
          <a:solidFill>
            <a:schemeClr val="tx1"/>
          </a:solidFill>
          <a:latin typeface="Arial" panose="020B0604020202020204" pitchFamily="34" charset="0"/>
          <a:ea typeface="+mn-ea"/>
          <a:cs typeface="Arial" panose="020B0604020202020204" pitchFamily="34" charset="0"/>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Arial" panose="020B0604020202020204" pitchFamily="34" charset="0"/>
          <a:ea typeface="+mn-ea"/>
          <a:cs typeface="Arial" panose="020B0604020202020204" pitchFamily="34" charset="0"/>
        </a:defRPr>
      </a:lvl4pPr>
      <a:lvl5pPr marL="1371600" indent="-228600" algn="l" rtl="0" eaLnBrk="1" latinLnBrk="0" hangingPunct="1">
        <a:spcBef>
          <a:spcPct val="20000"/>
        </a:spcBef>
        <a:buClr>
          <a:schemeClr val="accent5"/>
        </a:buClr>
        <a:buFontTx/>
        <a:buChar char="•"/>
        <a:defRPr kumimoji="0" sz="1800" kern="1200">
          <a:solidFill>
            <a:schemeClr val="tx1"/>
          </a:solidFill>
          <a:latin typeface="Arial" panose="020B0604020202020204" pitchFamily="34" charset="0"/>
          <a:ea typeface="+mn-ea"/>
          <a:cs typeface="Arial" panose="020B0604020202020204" pitchFamily="34" charset="0"/>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Ben Rarick,</a:t>
            </a:r>
          </a:p>
          <a:p>
            <a:r>
              <a:rPr lang="en-US" dirty="0" smtClean="0"/>
              <a:t>Executive Director</a:t>
            </a:r>
          </a:p>
          <a:p>
            <a:endParaRPr lang="en-US" dirty="0"/>
          </a:p>
          <a:p>
            <a:r>
              <a:rPr lang="en-US" dirty="0" smtClean="0"/>
              <a:t>September 25, 2014</a:t>
            </a:r>
            <a:endParaRPr lang="en-US" dirty="0"/>
          </a:p>
        </p:txBody>
      </p:sp>
      <p:sp>
        <p:nvSpPr>
          <p:cNvPr id="3" name="Title 2"/>
          <p:cNvSpPr>
            <a:spLocks noGrp="1"/>
          </p:cNvSpPr>
          <p:nvPr>
            <p:ph type="ctrTitle"/>
          </p:nvPr>
        </p:nvSpPr>
        <p:spPr/>
        <p:txBody>
          <a:bodyPr/>
          <a:lstStyle/>
          <a:p>
            <a:r>
              <a:rPr lang="en-US" dirty="0" smtClean="0"/>
              <a:t>AWSP Board Meeting</a:t>
            </a:r>
            <a:br>
              <a:rPr lang="en-US" dirty="0" smtClean="0"/>
            </a:br>
            <a:r>
              <a:rPr lang="en-US" dirty="0" smtClean="0"/>
              <a:t>SBE Liaison Report</a:t>
            </a:r>
            <a:endParaRPr lang="en-US" dirty="0"/>
          </a:p>
        </p:txBody>
      </p:sp>
    </p:spTree>
    <p:extLst>
      <p:ext uri="{BB962C8B-B14F-4D97-AF65-F5344CB8AC3E}">
        <p14:creationId xmlns:p14="http://schemas.microsoft.com/office/powerpoint/2010/main" val="31318458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Footer Placeholder 2"/>
          <p:cNvSpPr>
            <a:spLocks noGrp="1"/>
          </p:cNvSpPr>
          <p:nvPr>
            <p:ph type="ftr" sz="quarter" idx="11"/>
          </p:nvPr>
        </p:nvSpPr>
        <p:spPr/>
        <p:txBody>
          <a:bodyPr/>
          <a:lstStyle/>
          <a:p>
            <a:r>
              <a:rPr lang="en-US" dirty="0" smtClean="0"/>
              <a:t>Washington State Board of Education</a:t>
            </a:r>
            <a:endParaRPr lang="en-US" dirty="0"/>
          </a:p>
        </p:txBody>
      </p:sp>
      <p:sp>
        <p:nvSpPr>
          <p:cNvPr id="4" name="Content Placeholder 3"/>
          <p:cNvSpPr>
            <a:spLocks noGrp="1"/>
          </p:cNvSpPr>
          <p:nvPr>
            <p:ph sz="quarter" idx="1"/>
          </p:nvPr>
        </p:nvSpPr>
        <p:spPr/>
        <p:txBody>
          <a:bodyPr>
            <a:normAutofit lnSpcReduction="10000"/>
          </a:bodyPr>
          <a:lstStyle/>
          <a:p>
            <a:endParaRPr lang="en-US" dirty="0" smtClean="0"/>
          </a:p>
          <a:p>
            <a:r>
              <a:rPr lang="en-US" dirty="0"/>
              <a:t>W</a:t>
            </a:r>
            <a:r>
              <a:rPr lang="en-US" dirty="0" smtClean="0"/>
              <a:t>ebsite:  </a:t>
            </a:r>
            <a:r>
              <a:rPr lang="en-US" dirty="0" smtClean="0">
                <a:solidFill>
                  <a:srgbClr val="0070C0"/>
                </a:solidFill>
              </a:rPr>
              <a:t>www.SBE.wa.gov</a:t>
            </a:r>
          </a:p>
          <a:p>
            <a:pPr lvl="8"/>
            <a:endParaRPr lang="en-US" dirty="0" smtClean="0">
              <a:solidFill>
                <a:srgbClr val="0070C0"/>
              </a:solidFill>
            </a:endParaRPr>
          </a:p>
          <a:p>
            <a:r>
              <a:rPr lang="en-US" dirty="0"/>
              <a:t>Blog:  </a:t>
            </a:r>
            <a:r>
              <a:rPr lang="en-US" dirty="0">
                <a:solidFill>
                  <a:srgbClr val="0070C0"/>
                </a:solidFill>
              </a:rPr>
              <a:t>w</a:t>
            </a:r>
            <a:r>
              <a:rPr lang="en-US" dirty="0" smtClean="0">
                <a:solidFill>
                  <a:srgbClr val="0070C0"/>
                </a:solidFill>
              </a:rPr>
              <a:t>ashingtonSBE.wordpress.com</a:t>
            </a:r>
          </a:p>
          <a:p>
            <a:pPr lvl="8"/>
            <a:endParaRPr lang="en-US" dirty="0">
              <a:solidFill>
                <a:srgbClr val="0070C0"/>
              </a:solidFill>
            </a:endParaRPr>
          </a:p>
          <a:p>
            <a:r>
              <a:rPr lang="en-US" dirty="0" smtClean="0"/>
              <a:t>Facebook:  </a:t>
            </a:r>
            <a:r>
              <a:rPr lang="en-US" dirty="0" smtClean="0">
                <a:solidFill>
                  <a:srgbClr val="0070C0"/>
                </a:solidFill>
              </a:rPr>
              <a:t>www.facebook.com/washingtonSBE</a:t>
            </a:r>
            <a:r>
              <a:rPr lang="en-US" dirty="0" smtClean="0"/>
              <a:t> </a:t>
            </a:r>
          </a:p>
          <a:p>
            <a:pPr lvl="8"/>
            <a:endParaRPr lang="en-US" dirty="0" smtClean="0"/>
          </a:p>
          <a:p>
            <a:r>
              <a:rPr lang="en-US" dirty="0" smtClean="0"/>
              <a:t>Twitter:  </a:t>
            </a:r>
            <a:r>
              <a:rPr lang="en-US" dirty="0" smtClean="0">
                <a:solidFill>
                  <a:srgbClr val="0070C0"/>
                </a:solidFill>
              </a:rPr>
              <a:t>www.twitter.com/wa_SBE</a:t>
            </a:r>
            <a:r>
              <a:rPr lang="en-US" dirty="0" smtClean="0"/>
              <a:t> </a:t>
            </a:r>
          </a:p>
          <a:p>
            <a:pPr lvl="8"/>
            <a:endParaRPr lang="en-US" dirty="0" smtClean="0"/>
          </a:p>
          <a:p>
            <a:r>
              <a:rPr lang="en-US" dirty="0" smtClean="0"/>
              <a:t>Email: </a:t>
            </a:r>
            <a:r>
              <a:rPr lang="en-US" dirty="0" smtClean="0">
                <a:solidFill>
                  <a:srgbClr val="0070C0"/>
                </a:solidFill>
              </a:rPr>
              <a:t>sbe@sbe.wa.gov</a:t>
            </a:r>
          </a:p>
          <a:p>
            <a:pPr marL="2194560" lvl="8" indent="0">
              <a:buNone/>
            </a:pPr>
            <a:endParaRPr lang="en-US" dirty="0">
              <a:solidFill>
                <a:srgbClr val="0070C0"/>
              </a:solidFill>
            </a:endParaRPr>
          </a:p>
          <a:p>
            <a:r>
              <a:rPr lang="en-US" dirty="0" smtClean="0"/>
              <a:t>Phone: 360-725-6025</a:t>
            </a:r>
            <a:endParaRPr lang="en-US" dirty="0"/>
          </a:p>
        </p:txBody>
      </p:sp>
    </p:spTree>
    <p:extLst>
      <p:ext uri="{BB962C8B-B14F-4D97-AF65-F5344CB8AC3E}">
        <p14:creationId xmlns:p14="http://schemas.microsoft.com/office/powerpoint/2010/main" val="2116753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67400" y="76200"/>
            <a:ext cx="3124200" cy="6195706"/>
          </a:xfrm>
          <a:solidFill>
            <a:schemeClr val="bg2"/>
          </a:solidFill>
        </p:spPr>
        <p:txBody>
          <a:bodyPr anchor="ctr">
            <a:noAutofit/>
          </a:bodyPr>
          <a:lstStyle/>
          <a:p>
            <a:r>
              <a:rPr lang="en-US" sz="2400" dirty="0" smtClean="0"/>
              <a:t>How Do the </a:t>
            </a:r>
            <a:br>
              <a:rPr lang="en-US" sz="2400" dirty="0" smtClean="0"/>
            </a:br>
            <a:r>
              <a:rPr lang="en-US" sz="2400" dirty="0" smtClean="0"/>
              <a:t>24-Credit </a:t>
            </a:r>
            <a:br>
              <a:rPr lang="en-US" sz="2400" dirty="0" smtClean="0"/>
            </a:br>
            <a:r>
              <a:rPr lang="en-US" sz="2400" dirty="0" smtClean="0"/>
              <a:t>Graduation Requirements </a:t>
            </a:r>
            <a:br>
              <a:rPr lang="en-US" sz="2400" dirty="0" smtClean="0"/>
            </a:br>
            <a:r>
              <a:rPr lang="en-US" sz="2400" dirty="0" smtClean="0"/>
              <a:t>Add Up?</a:t>
            </a:r>
            <a:endParaRPr lang="en-US" sz="2400" dirty="0"/>
          </a:p>
        </p:txBody>
      </p:sp>
      <p:sp>
        <p:nvSpPr>
          <p:cNvPr id="3" name="Footer Placeholder 2"/>
          <p:cNvSpPr>
            <a:spLocks noGrp="1"/>
          </p:cNvSpPr>
          <p:nvPr>
            <p:ph type="ftr" sz="quarter" idx="11"/>
          </p:nvPr>
        </p:nvSpPr>
        <p:spPr/>
        <p:txBody>
          <a:bodyPr/>
          <a:lstStyle/>
          <a:p>
            <a:r>
              <a:rPr lang="en-US" dirty="0" smtClean="0"/>
              <a:t>Washington State Board of Education</a:t>
            </a:r>
            <a:endParaRPr lang="en-US" dirty="0"/>
          </a:p>
        </p:txBody>
      </p:sp>
      <p:pic>
        <p:nvPicPr>
          <p:cNvPr id="10" name="Picture 9"/>
          <p:cNvPicPr>
            <a:picLocks noChangeAspect="1"/>
          </p:cNvPicPr>
          <p:nvPr/>
        </p:nvPicPr>
        <p:blipFill>
          <a:blip r:embed="rId2"/>
          <a:stretch>
            <a:fillRect/>
          </a:stretch>
        </p:blipFill>
        <p:spPr>
          <a:xfrm>
            <a:off x="14530" y="135944"/>
            <a:ext cx="5852870" cy="6248400"/>
          </a:xfrm>
          <a:prstGeom prst="rect">
            <a:avLst/>
          </a:prstGeom>
        </p:spPr>
      </p:pic>
    </p:spTree>
    <p:extLst>
      <p:ext uri="{BB962C8B-B14F-4D97-AF65-F5344CB8AC3E}">
        <p14:creationId xmlns:p14="http://schemas.microsoft.com/office/powerpoint/2010/main" val="10953818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How Much Student Choice?</a:t>
            </a:r>
            <a:endParaRPr lang="en-US" sz="2400" dirty="0"/>
          </a:p>
        </p:txBody>
      </p:sp>
      <p:sp>
        <p:nvSpPr>
          <p:cNvPr id="3" name="Footer Placeholder 2"/>
          <p:cNvSpPr>
            <a:spLocks noGrp="1"/>
          </p:cNvSpPr>
          <p:nvPr>
            <p:ph type="ftr" sz="quarter" idx="11"/>
          </p:nvPr>
        </p:nvSpPr>
        <p:spPr/>
        <p:txBody>
          <a:bodyPr/>
          <a:lstStyle/>
          <a:p>
            <a:r>
              <a:rPr lang="en-US" dirty="0" smtClean="0"/>
              <a:t>Washington State Board of Education</a:t>
            </a:r>
            <a:endParaRPr lang="en-US" dirty="0"/>
          </a:p>
        </p:txBody>
      </p:sp>
      <p:pic>
        <p:nvPicPr>
          <p:cNvPr id="5" name="Picture 4"/>
          <p:cNvPicPr>
            <a:picLocks noChangeAspect="1"/>
          </p:cNvPicPr>
          <p:nvPr/>
        </p:nvPicPr>
        <p:blipFill>
          <a:blip r:embed="rId2"/>
          <a:stretch>
            <a:fillRect/>
          </a:stretch>
        </p:blipFill>
        <p:spPr>
          <a:xfrm>
            <a:off x="1482852" y="1600200"/>
            <a:ext cx="6172200" cy="4716430"/>
          </a:xfrm>
          <a:prstGeom prst="rect">
            <a:avLst/>
          </a:prstGeom>
        </p:spPr>
      </p:pic>
    </p:spTree>
    <p:extLst>
      <p:ext uri="{BB962C8B-B14F-4D97-AF65-F5344CB8AC3E}">
        <p14:creationId xmlns:p14="http://schemas.microsoft.com/office/powerpoint/2010/main" val="6093583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smtClean="0"/>
              <a:t>Washington State Board of Education</a:t>
            </a:r>
            <a:endParaRPr lang="en-US" dirty="0"/>
          </a:p>
        </p:txBody>
      </p:sp>
      <p:pic>
        <p:nvPicPr>
          <p:cNvPr id="5" name="Picture 4"/>
          <p:cNvPicPr>
            <a:picLocks noChangeAspect="1"/>
          </p:cNvPicPr>
          <p:nvPr/>
        </p:nvPicPr>
        <p:blipFill>
          <a:blip r:embed="rId2"/>
          <a:stretch>
            <a:fillRect/>
          </a:stretch>
        </p:blipFill>
        <p:spPr>
          <a:xfrm>
            <a:off x="152400" y="152401"/>
            <a:ext cx="6177911" cy="6172200"/>
          </a:xfrm>
          <a:prstGeom prst="rect">
            <a:avLst/>
          </a:prstGeom>
        </p:spPr>
      </p:pic>
      <p:sp>
        <p:nvSpPr>
          <p:cNvPr id="6" name="Title 1"/>
          <p:cNvSpPr>
            <a:spLocks noGrp="1"/>
          </p:cNvSpPr>
          <p:nvPr>
            <p:ph type="title"/>
          </p:nvPr>
        </p:nvSpPr>
        <p:spPr>
          <a:xfrm>
            <a:off x="6330310" y="76200"/>
            <a:ext cx="2661289" cy="6195706"/>
          </a:xfrm>
          <a:solidFill>
            <a:schemeClr val="bg2"/>
          </a:solidFill>
        </p:spPr>
        <p:txBody>
          <a:bodyPr anchor="ctr">
            <a:noAutofit/>
          </a:bodyPr>
          <a:lstStyle/>
          <a:p>
            <a:r>
              <a:rPr lang="en-US" sz="2400" dirty="0" smtClean="0"/>
              <a:t>What Flexibility is There for Districts?</a:t>
            </a:r>
            <a:endParaRPr lang="en-US" sz="2400" dirty="0"/>
          </a:p>
        </p:txBody>
      </p:sp>
    </p:spTree>
    <p:extLst>
      <p:ext uri="{BB962C8B-B14F-4D97-AF65-F5344CB8AC3E}">
        <p14:creationId xmlns:p14="http://schemas.microsoft.com/office/powerpoint/2010/main" val="32457827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Transition to a Career- and College-Ready </a:t>
            </a:r>
            <a:br>
              <a:rPr lang="en-US" sz="2400" dirty="0" smtClean="0"/>
            </a:br>
            <a:r>
              <a:rPr lang="en-US" sz="2400" dirty="0" smtClean="0"/>
              <a:t>Assessment System</a:t>
            </a:r>
            <a:endParaRPr lang="en-US" sz="2400" dirty="0"/>
          </a:p>
        </p:txBody>
      </p:sp>
      <p:sp>
        <p:nvSpPr>
          <p:cNvPr id="3" name="Footer Placeholder 2"/>
          <p:cNvSpPr>
            <a:spLocks noGrp="1"/>
          </p:cNvSpPr>
          <p:nvPr>
            <p:ph type="ftr" sz="quarter" idx="11"/>
          </p:nvPr>
        </p:nvSpPr>
        <p:spPr/>
        <p:txBody>
          <a:bodyPr/>
          <a:lstStyle/>
          <a:p>
            <a:r>
              <a:rPr lang="en-US" dirty="0" smtClean="0"/>
              <a:t>Washington State Board of Education</a:t>
            </a:r>
            <a:endParaRPr lang="en-US" dirty="0"/>
          </a:p>
        </p:txBody>
      </p:sp>
      <p:sp>
        <p:nvSpPr>
          <p:cNvPr id="4" name="Content Placeholder 3"/>
          <p:cNvSpPr>
            <a:spLocks noGrp="1"/>
          </p:cNvSpPr>
          <p:nvPr>
            <p:ph sz="quarter" idx="1"/>
          </p:nvPr>
        </p:nvSpPr>
        <p:spPr/>
        <p:txBody>
          <a:bodyPr>
            <a:normAutofit/>
          </a:bodyPr>
          <a:lstStyle/>
          <a:p>
            <a:endParaRPr lang="en-US" dirty="0"/>
          </a:p>
          <a:p>
            <a:endParaRPr lang="en-US" dirty="0"/>
          </a:p>
          <a:p>
            <a:endParaRPr lang="en-US" dirty="0"/>
          </a:p>
          <a:p>
            <a:endParaRPr lang="en-US" dirty="0"/>
          </a:p>
          <a:p>
            <a:endParaRPr lang="en-US" dirty="0"/>
          </a:p>
        </p:txBody>
      </p:sp>
      <p:pic>
        <p:nvPicPr>
          <p:cNvPr id="6" name="Picture 5"/>
          <p:cNvPicPr>
            <a:picLocks noChangeAspect="1"/>
          </p:cNvPicPr>
          <p:nvPr/>
        </p:nvPicPr>
        <p:blipFill>
          <a:blip r:embed="rId2"/>
          <a:stretch>
            <a:fillRect/>
          </a:stretch>
        </p:blipFill>
        <p:spPr>
          <a:xfrm>
            <a:off x="758952" y="1700132"/>
            <a:ext cx="7620000" cy="4674273"/>
          </a:xfrm>
          <a:prstGeom prst="rect">
            <a:avLst/>
          </a:prstGeom>
        </p:spPr>
      </p:pic>
    </p:spTree>
    <p:extLst>
      <p:ext uri="{BB962C8B-B14F-4D97-AF65-F5344CB8AC3E}">
        <p14:creationId xmlns:p14="http://schemas.microsoft.com/office/powerpoint/2010/main" val="27029459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Graduation Cut-score on the 11</a:t>
            </a:r>
            <a:r>
              <a:rPr lang="en-US" baseline="30000" dirty="0" smtClean="0"/>
              <a:t>th</a:t>
            </a:r>
            <a:r>
              <a:rPr lang="en-US" dirty="0" smtClean="0"/>
              <a:t> Grade SBAC</a:t>
            </a:r>
            <a:endParaRPr lang="en-US" dirty="0"/>
          </a:p>
        </p:txBody>
      </p:sp>
      <p:sp>
        <p:nvSpPr>
          <p:cNvPr id="3" name="Footer Placeholder 2"/>
          <p:cNvSpPr>
            <a:spLocks noGrp="1"/>
          </p:cNvSpPr>
          <p:nvPr>
            <p:ph type="ftr" sz="quarter" idx="11"/>
          </p:nvPr>
        </p:nvSpPr>
        <p:spPr/>
        <p:txBody>
          <a:bodyPr/>
          <a:lstStyle/>
          <a:p>
            <a:r>
              <a:rPr lang="en-US" dirty="0" smtClean="0"/>
              <a:t>Washington State Board of Education</a:t>
            </a:r>
            <a:endParaRPr lang="en-US" dirty="0"/>
          </a:p>
        </p:txBody>
      </p:sp>
      <p:pic>
        <p:nvPicPr>
          <p:cNvPr id="5" name="Picture 4"/>
          <p:cNvPicPr>
            <a:picLocks noChangeAspect="1"/>
          </p:cNvPicPr>
          <p:nvPr/>
        </p:nvPicPr>
        <p:blipFill>
          <a:blip r:embed="rId2"/>
          <a:stretch>
            <a:fillRect/>
          </a:stretch>
        </p:blipFill>
        <p:spPr>
          <a:xfrm>
            <a:off x="882777" y="1600200"/>
            <a:ext cx="7372350" cy="4707453"/>
          </a:xfrm>
          <a:prstGeom prst="rect">
            <a:avLst/>
          </a:prstGeom>
        </p:spPr>
      </p:pic>
    </p:spTree>
    <p:extLst>
      <p:ext uri="{BB962C8B-B14F-4D97-AF65-F5344CB8AC3E}">
        <p14:creationId xmlns:p14="http://schemas.microsoft.com/office/powerpoint/2010/main" val="9917321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High School and Beyond Plan</a:t>
            </a:r>
            <a:endParaRPr lang="en-US" dirty="0"/>
          </a:p>
        </p:txBody>
      </p:sp>
      <p:sp>
        <p:nvSpPr>
          <p:cNvPr id="3" name="Footer Placeholder 2"/>
          <p:cNvSpPr>
            <a:spLocks noGrp="1"/>
          </p:cNvSpPr>
          <p:nvPr>
            <p:ph type="ftr" sz="quarter" idx="11"/>
          </p:nvPr>
        </p:nvSpPr>
        <p:spPr/>
        <p:txBody>
          <a:bodyPr/>
          <a:lstStyle/>
          <a:p>
            <a:r>
              <a:rPr lang="en-US" dirty="0" smtClean="0"/>
              <a:t>Washington State Board of Education</a:t>
            </a:r>
            <a:endParaRPr lang="en-US" dirty="0"/>
          </a:p>
        </p:txBody>
      </p:sp>
      <p:sp>
        <p:nvSpPr>
          <p:cNvPr id="4" name="Content Placeholder 3"/>
          <p:cNvSpPr>
            <a:spLocks noGrp="1"/>
          </p:cNvSpPr>
          <p:nvPr>
            <p:ph sz="half" idx="1"/>
          </p:nvPr>
        </p:nvSpPr>
        <p:spPr>
          <a:xfrm>
            <a:off x="301752" y="1719072"/>
            <a:ext cx="4038600" cy="4681728"/>
          </a:xfrm>
        </p:spPr>
        <p:txBody>
          <a:bodyPr/>
          <a:lstStyle/>
          <a:p>
            <a:r>
              <a:rPr lang="en-US" dirty="0" smtClean="0"/>
              <a:t>Will guide students’ personalized pathway and third credit of math and science choices</a:t>
            </a:r>
            <a:br>
              <a:rPr lang="en-US" dirty="0" smtClean="0"/>
            </a:br>
            <a:endParaRPr lang="en-US" dirty="0" smtClean="0"/>
          </a:p>
          <a:p>
            <a:r>
              <a:rPr lang="en-US" dirty="0" smtClean="0"/>
              <a:t>SBE working with partners to ensure students have access to high-quality, meaningful HSBP</a:t>
            </a:r>
            <a:endParaRPr lang="en-US" dirty="0"/>
          </a:p>
        </p:txBody>
      </p:sp>
      <p:pic>
        <p:nvPicPr>
          <p:cNvPr id="6" name="Content Placeholder 5"/>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4724400" y="2027963"/>
            <a:ext cx="4038600" cy="353463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2666570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McCleary School Funding Resolution</a:t>
            </a:r>
            <a:endParaRPr lang="en-US" dirty="0"/>
          </a:p>
        </p:txBody>
      </p:sp>
      <p:sp>
        <p:nvSpPr>
          <p:cNvPr id="3" name="Footer Placeholder 2"/>
          <p:cNvSpPr>
            <a:spLocks noGrp="1"/>
          </p:cNvSpPr>
          <p:nvPr>
            <p:ph type="ftr" sz="quarter" idx="11"/>
          </p:nvPr>
        </p:nvSpPr>
        <p:spPr/>
        <p:txBody>
          <a:bodyPr/>
          <a:lstStyle/>
          <a:p>
            <a:r>
              <a:rPr lang="en-US" dirty="0" smtClean="0"/>
              <a:t>Washington State Board of Education</a:t>
            </a:r>
            <a:endParaRPr lang="en-US" dirty="0"/>
          </a:p>
        </p:txBody>
      </p:sp>
      <p:sp>
        <p:nvSpPr>
          <p:cNvPr id="6" name="Content Placeholder 5"/>
          <p:cNvSpPr>
            <a:spLocks noGrp="1"/>
          </p:cNvSpPr>
          <p:nvPr>
            <p:ph sz="half" idx="1"/>
          </p:nvPr>
        </p:nvSpPr>
        <p:spPr>
          <a:xfrm>
            <a:off x="301752" y="1676400"/>
            <a:ext cx="4038600" cy="4681728"/>
          </a:xfrm>
        </p:spPr>
        <p:txBody>
          <a:bodyPr>
            <a:normAutofit fontScale="92500" lnSpcReduction="10000"/>
          </a:bodyPr>
          <a:lstStyle/>
          <a:p>
            <a:pPr marL="0" indent="0">
              <a:buNone/>
            </a:pPr>
            <a:r>
              <a:rPr lang="en-US" dirty="0"/>
              <a:t>On September 10, 2014, </a:t>
            </a:r>
            <a:r>
              <a:rPr lang="en-US" dirty="0" smtClean="0"/>
              <a:t>the Board, </a:t>
            </a:r>
            <a:r>
              <a:rPr lang="en-US" dirty="0"/>
              <a:t>in view of its </a:t>
            </a:r>
            <a:r>
              <a:rPr lang="en-US" dirty="0" smtClean="0"/>
              <a:t>statutory responsibility </a:t>
            </a:r>
            <a:r>
              <a:rPr lang="en-US" dirty="0"/>
              <a:t>to </a:t>
            </a:r>
            <a:r>
              <a:rPr lang="en-US" dirty="0" smtClean="0"/>
              <a:t>provide strategic</a:t>
            </a:r>
            <a:r>
              <a:rPr lang="en-US" dirty="0"/>
              <a:t> </a:t>
            </a:r>
            <a:r>
              <a:rPr lang="en-US" dirty="0" smtClean="0"/>
              <a:t>oversight </a:t>
            </a:r>
            <a:r>
              <a:rPr lang="en-US" dirty="0"/>
              <a:t>of the public </a:t>
            </a:r>
            <a:r>
              <a:rPr lang="en-US" dirty="0" smtClean="0"/>
              <a:t>education system</a:t>
            </a:r>
            <a:r>
              <a:rPr lang="en-US" dirty="0"/>
              <a:t>, voted to adopt </a:t>
            </a:r>
            <a:r>
              <a:rPr lang="en-US" dirty="0" smtClean="0"/>
              <a:t>a resolution </a:t>
            </a:r>
            <a:r>
              <a:rPr lang="en-US" dirty="0"/>
              <a:t>suggesting </a:t>
            </a:r>
            <a:r>
              <a:rPr lang="en-US" dirty="0" smtClean="0"/>
              <a:t>six guiding principles </a:t>
            </a:r>
            <a:r>
              <a:rPr lang="en-US" dirty="0"/>
              <a:t>to the Legislature </a:t>
            </a:r>
            <a:r>
              <a:rPr lang="en-US" dirty="0" smtClean="0"/>
              <a:t>in the </a:t>
            </a:r>
            <a:r>
              <a:rPr lang="en-US" dirty="0"/>
              <a:t>performance of its duties </a:t>
            </a:r>
            <a:r>
              <a:rPr lang="en-US" dirty="0" smtClean="0"/>
              <a:t>to ensure </a:t>
            </a:r>
            <a:r>
              <a:rPr lang="en-US" dirty="0"/>
              <a:t>that ample provision </a:t>
            </a:r>
            <a:r>
              <a:rPr lang="en-US" dirty="0" smtClean="0"/>
              <a:t>is made </a:t>
            </a:r>
            <a:r>
              <a:rPr lang="en-US" dirty="0"/>
              <a:t>for all </a:t>
            </a:r>
            <a:r>
              <a:rPr lang="en-US" dirty="0" smtClean="0"/>
              <a:t>students, </a:t>
            </a:r>
            <a:r>
              <a:rPr lang="en-US" dirty="0"/>
              <a:t>in </a:t>
            </a:r>
            <a:r>
              <a:rPr lang="en-US" dirty="0" smtClean="0"/>
              <a:t>a general and uniform </a:t>
            </a:r>
            <a:r>
              <a:rPr lang="en-US" dirty="0"/>
              <a:t>system </a:t>
            </a:r>
            <a:r>
              <a:rPr lang="en-US" dirty="0" smtClean="0"/>
              <a:t>of public </a:t>
            </a:r>
            <a:r>
              <a:rPr lang="en-US" dirty="0"/>
              <a:t>schools</a:t>
            </a:r>
            <a:r>
              <a:rPr lang="en-US" dirty="0" smtClean="0"/>
              <a:t>.</a:t>
            </a:r>
          </a:p>
          <a:p>
            <a:pPr marL="0" indent="0">
              <a:buNone/>
            </a:pP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05400" y="1600200"/>
            <a:ext cx="3429000" cy="4572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750514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Six Guiding Principles</a:t>
            </a:r>
            <a:endParaRPr lang="en-US" dirty="0"/>
          </a:p>
        </p:txBody>
      </p:sp>
      <p:sp>
        <p:nvSpPr>
          <p:cNvPr id="3" name="Footer Placeholder 2"/>
          <p:cNvSpPr>
            <a:spLocks noGrp="1"/>
          </p:cNvSpPr>
          <p:nvPr>
            <p:ph type="ftr" sz="quarter" idx="11"/>
          </p:nvPr>
        </p:nvSpPr>
        <p:spPr/>
        <p:txBody>
          <a:bodyPr/>
          <a:lstStyle/>
          <a:p>
            <a:r>
              <a:rPr lang="en-US" smtClean="0"/>
              <a:t>Washington State Board of Education</a:t>
            </a:r>
            <a:endParaRPr lang="en-US" dirty="0"/>
          </a:p>
        </p:txBody>
      </p:sp>
      <p:sp>
        <p:nvSpPr>
          <p:cNvPr id="7" name="Content Placeholder 6"/>
          <p:cNvSpPr>
            <a:spLocks noGrp="1"/>
          </p:cNvSpPr>
          <p:nvPr>
            <p:ph sz="quarter" idx="1"/>
          </p:nvPr>
        </p:nvSpPr>
        <p:spPr>
          <a:xfrm>
            <a:off x="152400" y="987552"/>
            <a:ext cx="8839200" cy="5423296"/>
          </a:xfrm>
          <a:solidFill>
            <a:schemeClr val="bg1">
              <a:lumMod val="85000"/>
            </a:schemeClr>
          </a:solidFill>
        </p:spPr>
        <p:txBody>
          <a:bodyPr>
            <a:noAutofit/>
          </a:bodyPr>
          <a:lstStyle/>
          <a:p>
            <a:pPr>
              <a:spcBef>
                <a:spcPts val="0"/>
              </a:spcBef>
            </a:pPr>
            <a:r>
              <a:rPr lang="en-US" sz="1250" dirty="0" smtClean="0"/>
              <a:t>Any </a:t>
            </a:r>
            <a:r>
              <a:rPr lang="en-US" sz="1250" dirty="0"/>
              <a:t>consideration of delaying the timeline for compliance with </a:t>
            </a:r>
            <a:r>
              <a:rPr lang="en-US" sz="1250" i="1" dirty="0" err="1"/>
              <a:t>McCleary</a:t>
            </a:r>
            <a:r>
              <a:rPr lang="en-US" sz="1250" i="1" dirty="0"/>
              <a:t> </a:t>
            </a:r>
            <a:r>
              <a:rPr lang="en-US" sz="1250" dirty="0"/>
              <a:t>orders should be weighed against the consequences those delays will have on entering cohorts of kindergarten students and their opportunity to ultimately realize the goals of the program of basic education. </a:t>
            </a:r>
          </a:p>
          <a:p>
            <a:pPr>
              <a:spcBef>
                <a:spcPts val="0"/>
              </a:spcBef>
            </a:pPr>
            <a:endParaRPr lang="en-US" sz="1250" dirty="0"/>
          </a:p>
          <a:p>
            <a:pPr>
              <a:spcBef>
                <a:spcPts val="0"/>
              </a:spcBef>
            </a:pPr>
            <a:r>
              <a:rPr lang="en-US" sz="1250" dirty="0" smtClean="0"/>
              <a:t>The </a:t>
            </a:r>
            <a:r>
              <a:rPr lang="en-US" sz="1250" dirty="0"/>
              <a:t>Board affirms that there can be no credible plan to make ample provision for public schools that does not include new revenue to the state budget. </a:t>
            </a:r>
          </a:p>
          <a:p>
            <a:pPr>
              <a:spcBef>
                <a:spcPts val="0"/>
              </a:spcBef>
            </a:pPr>
            <a:endParaRPr lang="en-US" sz="1250" dirty="0"/>
          </a:p>
          <a:p>
            <a:pPr>
              <a:spcBef>
                <a:spcPts val="0"/>
              </a:spcBef>
            </a:pPr>
            <a:r>
              <a:rPr lang="en-US" sz="1250" dirty="0" smtClean="0"/>
              <a:t>Proposals </a:t>
            </a:r>
            <a:r>
              <a:rPr lang="en-US" sz="1250" dirty="0"/>
              <a:t>to increase funding for public schools by decreasing funding in other state programs should be viewed not merely through the lens of Court compliance, but also in view of the ultimate impact on students and their families. Scaling back social service programs, or early and higher education programs, may help narrowly satisfy Court compliance requirements but may also compromise progress towards the goals of the program of basic education. </a:t>
            </a:r>
          </a:p>
          <a:p>
            <a:pPr>
              <a:spcBef>
                <a:spcPts val="0"/>
              </a:spcBef>
            </a:pPr>
            <a:endParaRPr lang="en-US" sz="1250" dirty="0"/>
          </a:p>
          <a:p>
            <a:pPr>
              <a:spcBef>
                <a:spcPts val="0"/>
              </a:spcBef>
            </a:pPr>
            <a:r>
              <a:rPr lang="en-US" sz="1250" dirty="0" smtClean="0"/>
              <a:t>A </a:t>
            </a:r>
            <a:r>
              <a:rPr lang="en-US" sz="1250" dirty="0"/>
              <a:t>comprehensive school funding solution should include a substantial increase in the state funding share accompanied by some additional clarity on the intended limits of local levy authority or spending. However, proposals that seek to merely exchange taxing </a:t>
            </a:r>
            <a:r>
              <a:rPr lang="en-US" sz="1250" dirty="0" smtClean="0"/>
              <a:t>authority </a:t>
            </a:r>
            <a:r>
              <a:rPr lang="en-US" sz="1250" dirty="0"/>
              <a:t>between the state and local governments in a revenue neutral way, such that overall funding to public schools remains roughly constant while only the source of revenues changes, are highly unlikely to materially improve outcomes for students and families. What is needed is not different dollars; what is needed is more dollars. </a:t>
            </a:r>
          </a:p>
          <a:p>
            <a:pPr>
              <a:spcBef>
                <a:spcPts val="0"/>
              </a:spcBef>
            </a:pPr>
            <a:endParaRPr lang="en-US" sz="1250" dirty="0"/>
          </a:p>
          <a:p>
            <a:pPr>
              <a:spcBef>
                <a:spcPts val="0"/>
              </a:spcBef>
            </a:pPr>
            <a:r>
              <a:rPr lang="en-US" sz="1250" dirty="0" smtClean="0"/>
              <a:t>The </a:t>
            </a:r>
            <a:r>
              <a:rPr lang="en-US" sz="1250" dirty="0"/>
              <a:t>Board further affirms that a comprehensive statewide accountability program continues to be an essential element to any significant </a:t>
            </a:r>
            <a:r>
              <a:rPr lang="en-US" sz="1250" i="1" dirty="0" err="1"/>
              <a:t>McCleary</a:t>
            </a:r>
            <a:r>
              <a:rPr lang="en-US" sz="1250" i="1" dirty="0"/>
              <a:t> </a:t>
            </a:r>
            <a:r>
              <a:rPr lang="en-US" sz="1250" dirty="0"/>
              <a:t>investment in public schools. In addition to school-level accountability, such a system should include explicit goals for student outcomes at a system-wide level, as well as self-imposed, reciprocal elements of accountability for the Legislature in the event that it cannot fulfill its duties under law, even as schools and students are expected to fulfill theirs. </a:t>
            </a:r>
          </a:p>
          <a:p>
            <a:pPr>
              <a:spcBef>
                <a:spcPts val="0"/>
              </a:spcBef>
            </a:pPr>
            <a:endParaRPr lang="en-US" sz="1250" dirty="0"/>
          </a:p>
          <a:p>
            <a:pPr>
              <a:spcBef>
                <a:spcPts val="0"/>
              </a:spcBef>
            </a:pPr>
            <a:r>
              <a:rPr lang="en-US" sz="1250" dirty="0" smtClean="0"/>
              <a:t>The </a:t>
            </a:r>
            <a:r>
              <a:rPr lang="en-US" sz="1250" dirty="0"/>
              <a:t>Board affirms that Washington’s system of public schools has the potential to be the best in the world, and could serve as a case study of best practice public education for other states and nations. The Board urges the Legislature to embrace this challenge, and to process all school funding decisions with the success of each student in </a:t>
            </a:r>
            <a:r>
              <a:rPr lang="en-US" sz="1250" dirty="0" smtClean="0"/>
              <a:t>mind.</a:t>
            </a:r>
            <a:endParaRPr lang="en-US" sz="1250" dirty="0"/>
          </a:p>
        </p:txBody>
      </p:sp>
    </p:spTree>
    <p:extLst>
      <p:ext uri="{BB962C8B-B14F-4D97-AF65-F5344CB8AC3E}">
        <p14:creationId xmlns:p14="http://schemas.microsoft.com/office/powerpoint/2010/main" val="422454733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58</TotalTime>
  <Words>583</Words>
  <Application>Microsoft Office PowerPoint</Application>
  <PresentationFormat>On-screen Show (4:3)</PresentationFormat>
  <Paragraphs>52</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Georgia</vt:lpstr>
      <vt:lpstr>Wingdings</vt:lpstr>
      <vt:lpstr>Wingdings 2</vt:lpstr>
      <vt:lpstr>Civic</vt:lpstr>
      <vt:lpstr>AWSP Board Meeting SBE Liaison Report</vt:lpstr>
      <vt:lpstr>How Do the  24-Credit  Graduation Requirements  Add Up?</vt:lpstr>
      <vt:lpstr>How Much Student Choice?</vt:lpstr>
      <vt:lpstr>What Flexibility is There for Districts?</vt:lpstr>
      <vt:lpstr>Transition to a Career- and College-Ready  Assessment System</vt:lpstr>
      <vt:lpstr>Graduation Cut-score on the 11th Grade SBAC</vt:lpstr>
      <vt:lpstr>The High School and Beyond Plan</vt:lpstr>
      <vt:lpstr>McCleary School Funding Resolution</vt:lpstr>
      <vt:lpstr>Six Guiding Principles</vt:lpstr>
      <vt:lpstr>Resources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Sarah Lane</dc:creator>
  <cp:lastModifiedBy>Sarah Lane</cp:lastModifiedBy>
  <cp:revision>16</cp:revision>
  <dcterms:created xsi:type="dcterms:W3CDTF">2013-09-18T20:20:03Z</dcterms:created>
  <dcterms:modified xsi:type="dcterms:W3CDTF">2014-09-25T00:11:02Z</dcterms:modified>
</cp:coreProperties>
</file>