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3"/>
  </p:notesMasterIdLst>
  <p:sldIdLst>
    <p:sldId id="260" r:id="rId2"/>
    <p:sldId id="261" r:id="rId3"/>
    <p:sldId id="262" r:id="rId4"/>
    <p:sldId id="263" r:id="rId5"/>
    <p:sldId id="264" r:id="rId6"/>
    <p:sldId id="265" r:id="rId7"/>
    <p:sldId id="269" r:id="rId8"/>
    <p:sldId id="266" r:id="rId9"/>
    <p:sldId id="267" r:id="rId10"/>
    <p:sldId id="268" r:id="rId11"/>
    <p:sldId id="270"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8" autoAdjust="0"/>
    <p:restoredTop sz="73309" autoAdjust="0"/>
  </p:normalViewPr>
  <p:slideViewPr>
    <p:cSldViewPr>
      <p:cViewPr varScale="1">
        <p:scale>
          <a:sx n="76" d="100"/>
          <a:sy n="76" d="100"/>
        </p:scale>
        <p:origin x="1642" y="4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7B4FC-D06D-4988-8425-9D7B870D9311}" type="datetimeFigureOut">
              <a:rPr lang="en-US" smtClean="0"/>
              <a:pPr/>
              <a:t>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72DFB-E02C-4FBB-B823-3EDAD0776692}" type="slidenum">
              <a:rPr lang="en-US" smtClean="0"/>
              <a:pPr/>
              <a:t>‹#›</a:t>
            </a:fld>
            <a:endParaRPr lang="en-US"/>
          </a:p>
        </p:txBody>
      </p:sp>
    </p:spTree>
    <p:extLst>
      <p:ext uri="{BB962C8B-B14F-4D97-AF65-F5344CB8AC3E}">
        <p14:creationId xmlns:p14="http://schemas.microsoft.com/office/powerpoint/2010/main" val="184860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a:t>
            </a:fld>
            <a:endParaRPr lang="en-US"/>
          </a:p>
        </p:txBody>
      </p:sp>
    </p:spTree>
    <p:extLst>
      <p:ext uri="{BB962C8B-B14F-4D97-AF65-F5344CB8AC3E}">
        <p14:creationId xmlns:p14="http://schemas.microsoft.com/office/powerpoint/2010/main" val="704335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100"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2</a:t>
            </a:fld>
            <a:endParaRPr lang="en-US"/>
          </a:p>
        </p:txBody>
      </p:sp>
    </p:spTree>
    <p:extLst>
      <p:ext uri="{BB962C8B-B14F-4D97-AF65-F5344CB8AC3E}">
        <p14:creationId xmlns:p14="http://schemas.microsoft.com/office/powerpoint/2010/main" val="311727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100"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3</a:t>
            </a:fld>
            <a:endParaRPr lang="en-US"/>
          </a:p>
        </p:txBody>
      </p:sp>
    </p:spTree>
    <p:extLst>
      <p:ext uri="{BB962C8B-B14F-4D97-AF65-F5344CB8AC3E}">
        <p14:creationId xmlns:p14="http://schemas.microsoft.com/office/powerpoint/2010/main" val="1363924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5</a:t>
            </a:fld>
            <a:endParaRPr lang="en-US"/>
          </a:p>
        </p:txBody>
      </p:sp>
    </p:spTree>
    <p:extLst>
      <p:ext uri="{BB962C8B-B14F-4D97-AF65-F5344CB8AC3E}">
        <p14:creationId xmlns:p14="http://schemas.microsoft.com/office/powerpoint/2010/main" val="3722487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7</a:t>
            </a:fld>
            <a:endParaRPr lang="en-US"/>
          </a:p>
        </p:txBody>
      </p:sp>
    </p:spTree>
    <p:extLst>
      <p:ext uri="{BB962C8B-B14F-4D97-AF65-F5344CB8AC3E}">
        <p14:creationId xmlns:p14="http://schemas.microsoft.com/office/powerpoint/2010/main" val="1856589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100"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11</a:t>
            </a:fld>
            <a:endParaRPr lang="en-US"/>
          </a:p>
        </p:txBody>
      </p:sp>
    </p:spTree>
    <p:extLst>
      <p:ext uri="{BB962C8B-B14F-4D97-AF65-F5344CB8AC3E}">
        <p14:creationId xmlns:p14="http://schemas.microsoft.com/office/powerpoint/2010/main" val="4748432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71798"/>
            <a:ext cx="8833104" cy="33380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8800" y="3657600"/>
            <a:ext cx="5486400" cy="423949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p:txBody>
          <a:bodyPr/>
          <a:lstStyle/>
          <a:p>
            <a:fld id="{D75EE0E6-99EE-4FE0-8594-1370775B1C28}"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75EE0E6-99EE-4FE0-8594-1370775B1C2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latin typeface="Arial" panose="020B0604020202020204" pitchFamily="34" charset="0"/>
                <a:cs typeface="Arial" panose="020B0604020202020204"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75EE0E6-99EE-4FE0-8594-1370775B1C2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6" name="Footer Placeholder 5"/>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7" name="Slide Number Placeholder 6"/>
          <p:cNvSpPr>
            <a:spLocks noGrp="1"/>
          </p:cNvSpPr>
          <p:nvPr>
            <p:ph type="sldNum" sz="quarter" idx="12"/>
          </p:nvPr>
        </p:nvSpPr>
        <p:spPr/>
        <p:txBody>
          <a:bodyPr/>
          <a:lstStyle/>
          <a:p>
            <a:fld id="{D75EE0E6-99EE-4FE0-8594-1370775B1C2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8" name="Footer Placeholder 7"/>
          <p:cNvSpPr>
            <a:spLocks noGrp="1"/>
          </p:cNvSpPr>
          <p:nvPr>
            <p:ph type="ftr" sz="quarter" idx="11"/>
          </p:nvPr>
        </p:nvSpPr>
        <p:spPr>
          <a:xfrm>
            <a:off x="914400" y="6409944"/>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5EE0E6-99EE-4FE0-8594-1370775B1C2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75EE0E6-99EE-4FE0-8594-1370775B1C28}"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Footer Placeholder 2"/>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5EE0E6-99EE-4FE0-8594-1370775B1C28}" type="slidenum">
              <a:rPr lang="en-US" smtClean="0"/>
              <a:pPr/>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5EE0E6-99EE-4FE0-8594-1370775B1C2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883920" y="6410848"/>
            <a:ext cx="3383280"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75EE0E6-99EE-4FE0-8594-1370775B1C2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911352" y="6410848"/>
            <a:ext cx="3584448"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b="0" i="0" u="none"/>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userDrawn="1"/>
        </p:nvSpPr>
        <p:spPr bwMode="auto">
          <a:xfrm>
            <a:off x="149352" y="6388385"/>
            <a:ext cx="8833104" cy="317215"/>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Footer Placeholder 2"/>
          <p:cNvSpPr>
            <a:spLocks noGrp="1"/>
          </p:cNvSpPr>
          <p:nvPr>
            <p:ph type="ftr" sz="quarter" idx="3"/>
          </p:nvPr>
        </p:nvSpPr>
        <p:spPr>
          <a:xfrm>
            <a:off x="914400" y="6410848"/>
            <a:ext cx="3581400" cy="365760"/>
          </a:xfrm>
          <a:prstGeom prst="rect">
            <a:avLst/>
          </a:prstGeom>
        </p:spPr>
        <p:txBody>
          <a:bodyPr vert="horz"/>
          <a:lstStyle>
            <a:lvl1pPr algn="l" eaLnBrk="1" latinLnBrk="0" hangingPunct="1">
              <a:defRPr kumimoji="0" sz="1200">
                <a:solidFill>
                  <a:schemeClr val="accent1"/>
                </a:solidFill>
              </a:defRPr>
            </a:lvl1pPr>
          </a:lstStyle>
          <a:p>
            <a:r>
              <a:rPr lang="en-US" dirty="0" smtClean="0"/>
              <a:t>Washington State Board of Education</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5EE0E6-99EE-4FE0-8594-1370775B1C2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dt="0"/>
  <p:txStyles>
    <p:titleStyle>
      <a:lvl1pPr algn="ctr" rtl="0" eaLnBrk="1" latinLnBrk="0" hangingPunct="1">
        <a:spcBef>
          <a:spcPct val="0"/>
        </a:spcBef>
        <a:buNone/>
        <a:defRPr kumimoji="0" sz="3300" b="0" i="0" u="none" kern="1200">
          <a:solidFill>
            <a:schemeClr val="accent3">
              <a:shade val="75000"/>
            </a:schemeClr>
          </a:solidFill>
          <a:latin typeface="Arial" panose="020B0604020202020204" pitchFamily="34" charset="0"/>
          <a:ea typeface="+mj-ea"/>
          <a:cs typeface="Arial" panose="020B0604020202020204"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3"/>
        </a:buClr>
        <a:buSzPct val="70000"/>
        <a:buFont typeface="Wingdings 2" panose="05020102010507070707" pitchFamily="18" charset="2"/>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6"/>
        </a:buClr>
        <a:buSzPct val="75000"/>
        <a:buFont typeface="Wingdings" panose="05000000000000000000" pitchFamily="2" charset="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2819400"/>
            <a:ext cx="7848600" cy="1828800"/>
          </a:xfrm>
        </p:spPr>
        <p:txBody>
          <a:bodyPr>
            <a:normAutofit/>
          </a:bodyPr>
          <a:lstStyle/>
          <a:p>
            <a:r>
              <a:rPr lang="en-US" sz="1200" dirty="0" smtClean="0"/>
              <a:t>Greg Lobdell, President,</a:t>
            </a:r>
          </a:p>
          <a:p>
            <a:r>
              <a:rPr lang="en-US" sz="1200" dirty="0" smtClean="0"/>
              <a:t>Center for Educational Effectiveness</a:t>
            </a:r>
          </a:p>
          <a:p>
            <a:endParaRPr lang="en-US" sz="1200" dirty="0" smtClean="0"/>
          </a:p>
          <a:p>
            <a:r>
              <a:rPr lang="en-US" sz="1200" dirty="0" smtClean="0"/>
              <a:t>Ben Rarick, State Board of Education, Executive Director</a:t>
            </a:r>
          </a:p>
          <a:p>
            <a:r>
              <a:rPr lang="en-US" sz="1200" dirty="0" smtClean="0"/>
              <a:t>Linda drake, State Board of Education Research Director</a:t>
            </a:r>
          </a:p>
          <a:p>
            <a:endParaRPr lang="en-US" sz="1200" dirty="0"/>
          </a:p>
        </p:txBody>
      </p:sp>
      <p:sp>
        <p:nvSpPr>
          <p:cNvPr id="3" name="Title 2"/>
          <p:cNvSpPr>
            <a:spLocks noGrp="1"/>
          </p:cNvSpPr>
          <p:nvPr>
            <p:ph type="ctrTitle"/>
          </p:nvPr>
        </p:nvSpPr>
        <p:spPr>
          <a:xfrm>
            <a:off x="381000" y="381000"/>
            <a:ext cx="8458200" cy="1752600"/>
          </a:xfrm>
        </p:spPr>
        <p:txBody>
          <a:bodyPr>
            <a:noAutofit/>
          </a:bodyPr>
          <a:lstStyle/>
          <a:p>
            <a:r>
              <a:rPr lang="en-US" sz="3200" dirty="0" smtClean="0"/>
              <a:t>Achievement and Accountability Workgroup: </a:t>
            </a:r>
            <a:r>
              <a:rPr lang="en-US" sz="2800" dirty="0" smtClean="0"/>
              <a:t>ESSB 5491 Indicators of Educational Health</a:t>
            </a:r>
            <a:br>
              <a:rPr lang="en-US" sz="2800" dirty="0" smtClean="0"/>
            </a:br>
            <a:r>
              <a:rPr lang="en-US" sz="2800" dirty="0" smtClean="0"/>
              <a:t> Discussion and Feedback</a:t>
            </a:r>
            <a:endParaRPr lang="en-US" sz="3200" dirty="0"/>
          </a:p>
        </p:txBody>
      </p:sp>
    </p:spTree>
    <p:extLst>
      <p:ext uri="{BB962C8B-B14F-4D97-AF65-F5344CB8AC3E}">
        <p14:creationId xmlns:p14="http://schemas.microsoft.com/office/powerpoint/2010/main" val="313184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4522"/>
          </a:xfrm>
        </p:spPr>
        <p:txBody>
          <a:bodyPr/>
          <a:lstStyle/>
          <a:p>
            <a:r>
              <a:rPr lang="en-US" dirty="0" smtClean="0"/>
              <a:t>Recommended Revisions</a:t>
            </a:r>
            <a:endParaRPr lang="en-US" dirty="0"/>
          </a:p>
        </p:txBody>
      </p:sp>
      <p:sp>
        <p:nvSpPr>
          <p:cNvPr id="3" name="Content Placeholder 2"/>
          <p:cNvSpPr>
            <a:spLocks noGrp="1"/>
          </p:cNvSpPr>
          <p:nvPr>
            <p:ph idx="1"/>
          </p:nvPr>
        </p:nvSpPr>
        <p:spPr>
          <a:xfrm>
            <a:off x="472440" y="1570037"/>
            <a:ext cx="8229600" cy="4525963"/>
          </a:xfrm>
        </p:spPr>
        <p:txBody>
          <a:bodyPr/>
          <a:lstStyle/>
          <a:p>
            <a:pPr marL="514350" indent="-514350">
              <a:buFont typeface="+mj-lt"/>
              <a:buAutoNum type="arabicPeriod" startAt="5"/>
            </a:pPr>
            <a:r>
              <a:rPr lang="en-US" sz="2800" dirty="0" smtClean="0"/>
              <a:t>3</a:t>
            </a:r>
            <a:r>
              <a:rPr lang="en-US" sz="2800" baseline="30000" dirty="0" smtClean="0"/>
              <a:t>rd</a:t>
            </a:r>
            <a:r>
              <a:rPr lang="en-US" sz="2800" dirty="0" smtClean="0"/>
              <a:t> Grade Reading</a:t>
            </a:r>
          </a:p>
          <a:p>
            <a:pPr marL="914400" lvl="1" indent="-514350">
              <a:buFont typeface="Wingdings" pitchFamily="2" charset="2"/>
              <a:buChar char="ü"/>
            </a:pPr>
            <a:r>
              <a:rPr lang="en-US" sz="1800" dirty="0" smtClean="0"/>
              <a:t>The percent of students meeting standard on the third grade Reading (English / Language Arts under the Common Core State Standards) assessment;</a:t>
            </a:r>
          </a:p>
          <a:p>
            <a:pPr marL="514350" indent="-514350">
              <a:buFont typeface="+mj-lt"/>
              <a:buAutoNum type="arabicPeriod" startAt="6"/>
            </a:pPr>
            <a:r>
              <a:rPr lang="en-US" sz="2800" dirty="0" smtClean="0"/>
              <a:t>Kindergarten Readiness</a:t>
            </a:r>
            <a:endParaRPr lang="en-US" sz="2400" dirty="0" smtClean="0"/>
          </a:p>
          <a:p>
            <a:pPr lvl="1"/>
            <a:r>
              <a:rPr lang="en-US" sz="1800" dirty="0" smtClean="0"/>
              <a:t>Percent of students demonstrating the characteristics of entering kindergarteners on all six areas of </a:t>
            </a:r>
            <a:r>
              <a:rPr lang="en-US" sz="1800" dirty="0" err="1" smtClean="0"/>
              <a:t>Wa</a:t>
            </a:r>
            <a:r>
              <a:rPr lang="en-US" sz="1800" dirty="0" smtClean="0"/>
              <a:t>-KIDS</a:t>
            </a:r>
          </a:p>
          <a:p>
            <a:pPr marL="514350" indent="-514350">
              <a:buFont typeface="+mj-lt"/>
              <a:buAutoNum type="arabicPeriod" startAt="6"/>
            </a:pPr>
            <a:r>
              <a:rPr lang="en-US" sz="2800" dirty="0" smtClean="0"/>
              <a:t>Access to Quality Schools</a:t>
            </a:r>
          </a:p>
          <a:p>
            <a:pPr marL="914400" lvl="1" indent="-514350">
              <a:buFont typeface="Wingdings" pitchFamily="2" charset="2"/>
              <a:buChar char="ü"/>
            </a:pPr>
            <a:r>
              <a:rPr lang="en-US" sz="1800" dirty="0" smtClean="0"/>
              <a:t>The percent of students attending schools at, or above, the “Good” tier of the revised OSPI/State Board of Education Achievement Index</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System Perspective</a:t>
            </a:r>
            <a:endParaRPr lang="en-US" dirty="0"/>
          </a:p>
        </p:txBody>
      </p:sp>
      <p:sp>
        <p:nvSpPr>
          <p:cNvPr id="4" name="Content Placeholder 3"/>
          <p:cNvSpPr>
            <a:spLocks noGrp="1"/>
          </p:cNvSpPr>
          <p:nvPr>
            <p:ph sz="quarter" idx="1"/>
          </p:nvPr>
        </p:nvSpPr>
        <p:spPr/>
        <p:txBody>
          <a:bodyPr/>
          <a:lstStyle/>
          <a:p>
            <a:r>
              <a:rPr lang="en-US" i="1" dirty="0" smtClean="0"/>
              <a:t>Attainment</a:t>
            </a:r>
            <a:r>
              <a:rPr lang="en-US" dirty="0" smtClean="0"/>
              <a:t>  is the ultimate objective of the educational system</a:t>
            </a:r>
          </a:p>
          <a:p>
            <a:r>
              <a:rPr lang="en-US" i="1" dirty="0" smtClean="0"/>
              <a:t>Closing</a:t>
            </a:r>
            <a:r>
              <a:rPr lang="en-US" dirty="0" smtClean="0"/>
              <a:t> the large and persistent opportunity gap is a requirement to reach this objective</a:t>
            </a:r>
          </a:p>
          <a:p>
            <a:r>
              <a:rPr lang="en-US" i="1" dirty="0" smtClean="0"/>
              <a:t>Integration</a:t>
            </a:r>
            <a:r>
              <a:rPr lang="en-US" dirty="0" smtClean="0"/>
              <a:t> and </a:t>
            </a:r>
            <a:r>
              <a:rPr lang="en-US" i="1" dirty="0" smtClean="0"/>
              <a:t>alignment</a:t>
            </a:r>
            <a:r>
              <a:rPr lang="en-US" dirty="0" smtClean="0"/>
              <a:t> across agencies is an enabling strategy to monitor system health</a:t>
            </a:r>
          </a:p>
          <a:p>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Perspective on Educational Health</a:t>
            </a:r>
            <a:endParaRPr lang="en-US" dirty="0"/>
          </a:p>
        </p:txBody>
      </p:sp>
      <p:sp>
        <p:nvSpPr>
          <p:cNvPr id="4" name="Content Placeholder 3"/>
          <p:cNvSpPr>
            <a:spLocks noGrp="1"/>
          </p:cNvSpPr>
          <p:nvPr>
            <p:ph sz="quarter" idx="1"/>
          </p:nvPr>
        </p:nvSpPr>
        <p:spPr/>
        <p:txBody>
          <a:bodyPr/>
          <a:lstStyle/>
          <a:p>
            <a:r>
              <a:rPr lang="en-US" i="1" dirty="0" smtClean="0"/>
              <a:t>Attainment</a:t>
            </a:r>
            <a:r>
              <a:rPr lang="en-US" dirty="0" smtClean="0"/>
              <a:t>  is the ultimate objective of the educational system</a:t>
            </a:r>
          </a:p>
          <a:p>
            <a:r>
              <a:rPr lang="en-US" i="1" dirty="0" smtClean="0"/>
              <a:t>Closing</a:t>
            </a:r>
            <a:r>
              <a:rPr lang="en-US" dirty="0" smtClean="0"/>
              <a:t> the large and persistent opportunity gap is a requirement to reach this objective</a:t>
            </a:r>
          </a:p>
          <a:p>
            <a:r>
              <a:rPr lang="en-US" i="1" dirty="0" smtClean="0"/>
              <a:t>Integration</a:t>
            </a:r>
            <a:r>
              <a:rPr lang="en-US" dirty="0" smtClean="0"/>
              <a:t> and </a:t>
            </a:r>
            <a:r>
              <a:rPr lang="en-US" i="1" dirty="0" smtClean="0"/>
              <a:t>alignment</a:t>
            </a:r>
            <a:r>
              <a:rPr lang="en-US" dirty="0" smtClean="0"/>
              <a:t> across agencies is an enabling strategy to monitor system health</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a:t>
            </a:r>
            <a:endParaRPr lang="en-US" dirty="0"/>
          </a:p>
        </p:txBody>
      </p:sp>
      <p:sp>
        <p:nvSpPr>
          <p:cNvPr id="4" name="Content Placeholder 3"/>
          <p:cNvSpPr>
            <a:spLocks noGrp="1"/>
          </p:cNvSpPr>
          <p:nvPr>
            <p:ph sz="quarter" idx="1"/>
          </p:nvPr>
        </p:nvSpPr>
        <p:spPr/>
        <p:txBody>
          <a:bodyPr/>
          <a:lstStyle/>
          <a:p>
            <a:r>
              <a:rPr lang="en-US" dirty="0" smtClean="0"/>
              <a:t>Meet the requirements of ESSB5491</a:t>
            </a:r>
          </a:p>
          <a:p>
            <a:r>
              <a:rPr lang="en-US" dirty="0" smtClean="0"/>
              <a:t>Build on the learning and conversations underway across agencies</a:t>
            </a:r>
          </a:p>
          <a:p>
            <a:pPr lvl="1"/>
            <a:r>
              <a:rPr lang="en-US" dirty="0" smtClean="0"/>
              <a:t>The goal is not always obvious</a:t>
            </a:r>
          </a:p>
          <a:p>
            <a:pPr lvl="1"/>
            <a:r>
              <a:rPr lang="en-US" dirty="0" smtClean="0"/>
              <a:t>Improvement takes time &amp; resources</a:t>
            </a:r>
          </a:p>
          <a:p>
            <a:pPr lvl="1"/>
            <a:r>
              <a:rPr lang="en-US" dirty="0" smtClean="0"/>
              <a:t>System alignment is a key goal</a:t>
            </a:r>
          </a:p>
          <a:p>
            <a:pPr lvl="1"/>
            <a:r>
              <a:rPr lang="en-US" dirty="0" smtClean="0"/>
              <a:t>Deliver the best we can today and plan for a better future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6442"/>
          </a:xfrm>
        </p:spPr>
        <p:txBody>
          <a:bodyPr/>
          <a:lstStyle/>
          <a:p>
            <a:r>
              <a:rPr lang="en-US" dirty="0" smtClean="0"/>
              <a:t>Stakeholder Input on ESSB 5491</a:t>
            </a:r>
            <a:endParaRPr lang="en-US" dirty="0"/>
          </a:p>
        </p:txBody>
      </p:sp>
      <p:sp>
        <p:nvSpPr>
          <p:cNvPr id="3" name="Content Placeholder 2"/>
          <p:cNvSpPr>
            <a:spLocks noGrp="1"/>
          </p:cNvSpPr>
          <p:nvPr>
            <p:ph idx="1"/>
          </p:nvPr>
        </p:nvSpPr>
        <p:spPr>
          <a:xfrm>
            <a:off x="533400" y="1600200"/>
            <a:ext cx="8229600" cy="4525963"/>
          </a:xfrm>
        </p:spPr>
        <p:txBody>
          <a:bodyPr/>
          <a:lstStyle/>
          <a:p>
            <a:r>
              <a:rPr lang="en-US" sz="2400" dirty="0" smtClean="0"/>
              <a:t>Partner agencies, Achievement and Accountability Workgroup, and district and ESD leadership</a:t>
            </a:r>
          </a:p>
          <a:p>
            <a:r>
              <a:rPr lang="en-US" sz="2400" dirty="0" smtClean="0"/>
              <a:t>Key stakeholder input</a:t>
            </a:r>
          </a:p>
          <a:p>
            <a:pPr lvl="1"/>
            <a:r>
              <a:rPr lang="en-US" sz="2000" dirty="0" smtClean="0"/>
              <a:t>Need a phased approach to account for changes in assessments</a:t>
            </a:r>
          </a:p>
          <a:p>
            <a:pPr lvl="1"/>
            <a:r>
              <a:rPr lang="en-US" sz="2000" dirty="0" smtClean="0"/>
              <a:t>Unrealistic without specific monitoring of English Language Learners</a:t>
            </a:r>
          </a:p>
          <a:p>
            <a:pPr lvl="1"/>
            <a:r>
              <a:rPr lang="en-US" sz="2000" dirty="0" smtClean="0"/>
              <a:t>Increased rigor: Writing &amp; Science are missing</a:t>
            </a:r>
          </a:p>
          <a:p>
            <a:pPr lvl="1"/>
            <a:r>
              <a:rPr lang="en-US" sz="2000" dirty="0" smtClean="0"/>
              <a:t>Align and leverage district and school accountability measures</a:t>
            </a:r>
          </a:p>
          <a:p>
            <a:pPr lvl="1"/>
            <a:r>
              <a:rPr lang="en-US" sz="2000" dirty="0" smtClean="0"/>
              <a:t>Align with recent research on systemic measures of leading indicators toward postsecondary attainment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4000" dirty="0" smtClean="0"/>
              <a:t>Specific Indicators in ESSB5491</a:t>
            </a:r>
            <a:endParaRPr lang="en-US" sz="4000" dirty="0"/>
          </a:p>
        </p:txBody>
      </p:sp>
      <p:sp>
        <p:nvSpPr>
          <p:cNvPr id="4" name="Content Placeholder 3"/>
          <p:cNvSpPr>
            <a:spLocks noGrp="1"/>
          </p:cNvSpPr>
          <p:nvPr>
            <p:ph sz="quarter" idx="1"/>
          </p:nvPr>
        </p:nvSpPr>
        <p:spPr>
          <a:xfrm>
            <a:off x="381000" y="1447800"/>
            <a:ext cx="8229600" cy="4525963"/>
          </a:xfrm>
        </p:spPr>
        <p:txBody>
          <a:bodyPr>
            <a:noAutofit/>
          </a:bodyPr>
          <a:lstStyle/>
          <a:p>
            <a:pPr marL="457200" lvl="0" indent="-457200" eaLnBrk="0" fontAlgn="base" hangingPunct="0">
              <a:spcBef>
                <a:spcPct val="0"/>
              </a:spcBef>
              <a:spcAft>
                <a:spcPct val="0"/>
              </a:spcAft>
              <a:buClrTx/>
              <a:buSzTx/>
              <a:buAutoNum type="arabicParenBoth"/>
            </a:pPr>
            <a:r>
              <a:rPr lang="en-US" sz="1800" dirty="0" smtClean="0">
                <a:latin typeface="Times New Roman" pitchFamily="18" charset="0"/>
                <a:ea typeface="Times New Roman" pitchFamily="18" charset="0"/>
                <a:cs typeface="Times New Roman" pitchFamily="18" charset="0"/>
              </a:rPr>
              <a:t>The following statewide indicators of educational system health are established:</a:t>
            </a:r>
          </a:p>
          <a:p>
            <a:pPr marL="731520" lvl="1" indent="-457200" eaLnBrk="0" fontAlgn="base" hangingPunct="0">
              <a:spcBef>
                <a:spcPct val="0"/>
              </a:spcBef>
              <a:spcAft>
                <a:spcPts val="400"/>
              </a:spcAft>
              <a:buClrTx/>
              <a:buSzTx/>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demonstrating the characteristics of entering kindergartners in all six areas identified by the Washington kindergarten inventory of developing skills administered in accordance with RCW 28A.655.080;</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meeting the standard on the fourth grade statewide reading assessment administered in accordance with RCW 28A.655.070;</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meeting the standard on the eighth grade statewide mathematics assessment administered in accordance with RCW 28A.655.070;</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four-year cohort high school graduation rate;</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high school graduates who during the second quarter after graduation are either enrolled in postsecondary education or training or are employed, and the percentage during the fourth quarter after graduation who are either enrolled in postsecondary education or training or are employed; and</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enrolled in precollege or remedial courses in college.</a:t>
            </a:r>
            <a:endParaRPr lang="en-US" sz="1800" dirty="0" smtClean="0">
              <a:latin typeface="Times New Roman" pitchFamily="18" charset="0"/>
              <a:ea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December 2013 Initial Report</a:t>
            </a:r>
            <a:endParaRPr lang="en-US" sz="4000" dirty="0"/>
          </a:p>
        </p:txBody>
      </p:sp>
      <p:sp>
        <p:nvSpPr>
          <p:cNvPr id="3" name="Content Placeholder 2"/>
          <p:cNvSpPr>
            <a:spLocks noGrp="1"/>
          </p:cNvSpPr>
          <p:nvPr>
            <p:ph idx="1"/>
          </p:nvPr>
        </p:nvSpPr>
        <p:spPr/>
        <p:txBody>
          <a:bodyPr/>
          <a:lstStyle/>
          <a:p>
            <a:r>
              <a:rPr lang="en-US" dirty="0" smtClean="0"/>
              <a:t>Details on current status of each indicator and goals outlined on following slide</a:t>
            </a:r>
          </a:p>
          <a:p>
            <a:r>
              <a:rPr lang="en-US" dirty="0" smtClean="0"/>
              <a:t>Focus is on refinement for the future based on the conversations occurring across agencies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ESSB 5491 Goal Summary: Application of Targets</a:t>
            </a:r>
            <a:endParaRPr lang="en-US" sz="2800"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graphicFrame>
        <p:nvGraphicFramePr>
          <p:cNvPr id="4" name="Table 3"/>
          <p:cNvGraphicFramePr>
            <a:graphicFrameLocks noGrp="1"/>
          </p:cNvGraphicFramePr>
          <p:nvPr/>
        </p:nvGraphicFramePr>
        <p:xfrm>
          <a:off x="533400" y="1521996"/>
          <a:ext cx="8229598" cy="4688304"/>
        </p:xfrm>
        <a:graphic>
          <a:graphicData uri="http://schemas.openxmlformats.org/drawingml/2006/table">
            <a:tbl>
              <a:tblPr/>
              <a:tblGrid>
                <a:gridCol w="1968898"/>
                <a:gridCol w="1213631"/>
                <a:gridCol w="1100695"/>
                <a:gridCol w="775549"/>
                <a:gridCol w="1013189"/>
                <a:gridCol w="690615"/>
                <a:gridCol w="690615"/>
                <a:gridCol w="776406"/>
              </a:tblGrid>
              <a:tr h="660927">
                <a:tc>
                  <a:txBody>
                    <a:bodyPr/>
                    <a:lstStyle/>
                    <a:p>
                      <a:pPr marL="0" marR="0">
                        <a:spcBef>
                          <a:spcPts val="0"/>
                        </a:spcBef>
                        <a:spcAft>
                          <a:spcPts val="0"/>
                        </a:spcAft>
                      </a:pPr>
                      <a:r>
                        <a:rPr lang="en-US" sz="1050" b="1" kern="1400" dirty="0">
                          <a:solidFill>
                            <a:srgbClr val="000000"/>
                          </a:solidFill>
                          <a:latin typeface="Calibri"/>
                          <a:ea typeface="Times New Roman"/>
                          <a:cs typeface="Times New Roman"/>
                        </a:rPr>
                        <a:t>Indicator</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50" b="1" kern="1400">
                          <a:solidFill>
                            <a:srgbClr val="000000"/>
                          </a:solidFill>
                          <a:latin typeface="Calibri"/>
                          <a:ea typeface="Times New Roman"/>
                          <a:cs typeface="Times New Roman"/>
                        </a:rPr>
                        <a:t>Current State</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50" b="1" kern="1400">
                          <a:solidFill>
                            <a:srgbClr val="000000"/>
                          </a:solidFill>
                          <a:latin typeface="Calibri"/>
                          <a:ea typeface="Times New Roman"/>
                          <a:cs typeface="Times New Roman"/>
                        </a:rPr>
                        <a:t>Comparative across states or Nation?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2012-2013 results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kern="1400" dirty="0">
                          <a:solidFill>
                            <a:srgbClr val="000000"/>
                          </a:solidFill>
                          <a:latin typeface="Calibri"/>
                          <a:ea typeface="Times New Roman"/>
                          <a:cs typeface="Times New Roman"/>
                        </a:rPr>
                        <a:t>Change per year </a:t>
                      </a:r>
                      <a:r>
                        <a:rPr lang="en-US" sz="900" kern="1400" dirty="0">
                          <a:solidFill>
                            <a:srgbClr val="000000"/>
                          </a:solidFill>
                          <a:latin typeface="Calibri"/>
                          <a:ea typeface="Times New Roman"/>
                          <a:cs typeface="Times New Roman"/>
                        </a:rPr>
                        <a:t>(PPPY=percentage points per year)</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Goal- Change Per Year</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2013-’14 Goal</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00" b="1" kern="1400">
                          <a:solidFill>
                            <a:srgbClr val="000000"/>
                          </a:solidFill>
                          <a:latin typeface="Calibri"/>
                          <a:ea typeface="Times New Roman"/>
                          <a:cs typeface="Times New Roman"/>
                        </a:rPr>
                        <a:t>2020 Endpoint</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632803">
                <a:tc>
                  <a:txBody>
                    <a:bodyPr/>
                    <a:lstStyle/>
                    <a:p>
                      <a:pPr marL="0" marR="0">
                        <a:spcBef>
                          <a:spcPts val="0"/>
                        </a:spcBef>
                        <a:spcAft>
                          <a:spcPts val="0"/>
                        </a:spcAft>
                      </a:pPr>
                      <a:r>
                        <a:rPr lang="en-US" sz="1050" kern="1400">
                          <a:solidFill>
                            <a:srgbClr val="000000"/>
                          </a:solidFill>
                          <a:latin typeface="Calibri"/>
                          <a:ea typeface="Times New Roman"/>
                          <a:cs typeface="Times New Roman"/>
                        </a:rPr>
                        <a:t>WA-KIDS: Percent of students who demonstrate the characteristics of entering kindergartners in all 6 domains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2012.  N=20,700 students in 118 schools.  Biased toward high- need schools.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No</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dirty="0">
                        <a:solidFill>
                          <a:srgbClr val="000000"/>
                        </a:solidFill>
                        <a:latin typeface="Calibri"/>
                        <a:ea typeface="Times New Roman"/>
                        <a:cs typeface="Times New Roman"/>
                      </a:endParaRPr>
                    </a:p>
                    <a:p>
                      <a:pPr marL="0" marR="0" algn="ctr">
                        <a:spcBef>
                          <a:spcPts val="0"/>
                        </a:spcBef>
                        <a:spcAft>
                          <a:spcPts val="0"/>
                        </a:spcAft>
                      </a:pPr>
                      <a:r>
                        <a:rPr lang="en-US" sz="1050" b="1" kern="1400" dirty="0" smtClean="0">
                          <a:solidFill>
                            <a:srgbClr val="000000"/>
                          </a:solidFill>
                          <a:latin typeface="Calibri"/>
                          <a:ea typeface="Times New Roman"/>
                          <a:cs typeface="Times New Roman"/>
                        </a:rPr>
                        <a:t>37.2%</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+5.2</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42.4%</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68.6%</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spcBef>
                          <a:spcPts val="0"/>
                        </a:spcBef>
                        <a:spcAft>
                          <a:spcPts val="0"/>
                        </a:spcAft>
                      </a:pPr>
                      <a:r>
                        <a:rPr lang="en-US" sz="1050" kern="1400">
                          <a:solidFill>
                            <a:srgbClr val="000000"/>
                          </a:solidFill>
                          <a:latin typeface="Calibri"/>
                          <a:ea typeface="Times New Roman"/>
                          <a:cs typeface="Times New Roman"/>
                        </a:rPr>
                        <a:t>4</a:t>
                      </a:r>
                      <a:r>
                        <a:rPr lang="en-US" sz="1050" kern="1400" baseline="30000">
                          <a:solidFill>
                            <a:srgbClr val="000000"/>
                          </a:solidFill>
                          <a:latin typeface="Calibri"/>
                          <a:ea typeface="Times New Roman"/>
                          <a:cs typeface="Times New Roman"/>
                        </a:rPr>
                        <a:t>th</a:t>
                      </a:r>
                      <a:r>
                        <a:rPr lang="en-US" sz="1050" kern="1400">
                          <a:solidFill>
                            <a:srgbClr val="000000"/>
                          </a:solidFill>
                          <a:latin typeface="Calibri"/>
                          <a:ea typeface="Times New Roman"/>
                          <a:cs typeface="Times New Roman"/>
                        </a:rPr>
                        <a:t> Grade Reading</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Stable with extensive historical data.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No</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dirty="0">
                        <a:solidFill>
                          <a:srgbClr val="000000"/>
                        </a:solidFill>
                        <a:latin typeface="Calibri"/>
                        <a:ea typeface="Times New Roman"/>
                        <a:cs typeface="Times New Roman"/>
                      </a:endParaRPr>
                    </a:p>
                    <a:p>
                      <a:pPr marL="0" marR="0" algn="ctr">
                        <a:spcBef>
                          <a:spcPts val="0"/>
                        </a:spcBef>
                        <a:spcAft>
                          <a:spcPts val="0"/>
                        </a:spcAft>
                      </a:pPr>
                      <a:r>
                        <a:rPr lang="en-US" sz="1050" b="1" kern="1400" dirty="0" smtClean="0">
                          <a:solidFill>
                            <a:srgbClr val="000000"/>
                          </a:solidFill>
                          <a:latin typeface="Calibri"/>
                          <a:ea typeface="Times New Roman"/>
                          <a:cs typeface="Times New Roman"/>
                        </a:rPr>
                        <a:t>72.4%</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+0.19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+2.3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74.3%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85.8%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spcBef>
                          <a:spcPts val="0"/>
                        </a:spcBef>
                        <a:spcAft>
                          <a:spcPts val="0"/>
                        </a:spcAft>
                      </a:pPr>
                      <a:r>
                        <a:rPr lang="en-US" sz="1050" kern="1400">
                          <a:solidFill>
                            <a:srgbClr val="000000"/>
                          </a:solidFill>
                          <a:latin typeface="Calibri"/>
                          <a:ea typeface="Times New Roman"/>
                          <a:cs typeface="Times New Roman"/>
                        </a:rPr>
                        <a:t>8</a:t>
                      </a:r>
                      <a:r>
                        <a:rPr lang="en-US" sz="1050" kern="1400" baseline="30000">
                          <a:solidFill>
                            <a:srgbClr val="000000"/>
                          </a:solidFill>
                          <a:latin typeface="Calibri"/>
                          <a:ea typeface="Times New Roman"/>
                          <a:cs typeface="Times New Roman"/>
                        </a:rPr>
                        <a:t>th</a:t>
                      </a:r>
                      <a:r>
                        <a:rPr lang="en-US" sz="1050" kern="1400">
                          <a:solidFill>
                            <a:srgbClr val="000000"/>
                          </a:solidFill>
                          <a:latin typeface="Calibri"/>
                          <a:ea typeface="Times New Roman"/>
                          <a:cs typeface="Times New Roman"/>
                        </a:rPr>
                        <a:t> Grade Math</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Stable with extensive historical data.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No</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dirty="0">
                        <a:solidFill>
                          <a:srgbClr val="000000"/>
                        </a:solidFill>
                        <a:latin typeface="Calibri"/>
                        <a:ea typeface="Times New Roman"/>
                        <a:cs typeface="Times New Roman"/>
                      </a:endParaRPr>
                    </a:p>
                    <a:p>
                      <a:pPr marL="0" marR="0" algn="ctr">
                        <a:spcBef>
                          <a:spcPts val="0"/>
                        </a:spcBef>
                        <a:spcAft>
                          <a:spcPts val="0"/>
                        </a:spcAft>
                      </a:pPr>
                      <a:r>
                        <a:rPr lang="en-US" sz="1050" b="1" kern="1400" dirty="0" smtClean="0">
                          <a:solidFill>
                            <a:srgbClr val="000000"/>
                          </a:solidFill>
                          <a:latin typeface="Calibri"/>
                          <a:ea typeface="Times New Roman"/>
                          <a:cs typeface="Times New Roman"/>
                        </a:rPr>
                        <a:t>53.2%</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+0.87 PPPY </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+3.9</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58.3%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77.8%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spcBef>
                          <a:spcPts val="0"/>
                        </a:spcBef>
                        <a:spcAft>
                          <a:spcPts val="0"/>
                        </a:spcAft>
                      </a:pPr>
                      <a:r>
                        <a:rPr lang="en-US" sz="1050" kern="1400">
                          <a:solidFill>
                            <a:srgbClr val="000000"/>
                          </a:solidFill>
                          <a:latin typeface="Calibri"/>
                          <a:ea typeface="Times New Roman"/>
                          <a:cs typeface="Times New Roman"/>
                        </a:rPr>
                        <a:t>High School Graduation Rate- 4 Year Cohort</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Stable with extensive historical data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77.2%</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+1.35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+1.9</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79.1%</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88.5%</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506242">
                <a:tc>
                  <a:txBody>
                    <a:bodyPr/>
                    <a:lstStyle/>
                    <a:p>
                      <a:pPr marL="0" marR="0">
                        <a:spcBef>
                          <a:spcPts val="0"/>
                        </a:spcBef>
                        <a:spcAft>
                          <a:spcPts val="0"/>
                        </a:spcAft>
                      </a:pPr>
                      <a:r>
                        <a:rPr lang="en-US" sz="1050" kern="1400">
                          <a:solidFill>
                            <a:srgbClr val="000000"/>
                          </a:solidFill>
                          <a:latin typeface="Calibri"/>
                          <a:ea typeface="Times New Roman"/>
                          <a:cs typeface="Times New Roman"/>
                        </a:rPr>
                        <a:t>Percents of graduates  enrolled or employed in 2</a:t>
                      </a:r>
                      <a:r>
                        <a:rPr lang="en-US" sz="1050" kern="1400" baseline="30000">
                          <a:solidFill>
                            <a:srgbClr val="000000"/>
                          </a:solidFill>
                          <a:latin typeface="Calibri"/>
                          <a:ea typeface="Times New Roman"/>
                          <a:cs typeface="Times New Roman"/>
                        </a:rPr>
                        <a:t>nd</a:t>
                      </a:r>
                      <a:r>
                        <a:rPr lang="en-US" sz="1050" kern="1400">
                          <a:solidFill>
                            <a:srgbClr val="000000"/>
                          </a:solidFill>
                          <a:latin typeface="Calibri"/>
                          <a:ea typeface="Times New Roman"/>
                          <a:cs typeface="Times New Roman"/>
                        </a:rPr>
                        <a:t> and 4</a:t>
                      </a:r>
                      <a:r>
                        <a:rPr lang="en-US" sz="1050" kern="1400" baseline="30000">
                          <a:solidFill>
                            <a:srgbClr val="000000"/>
                          </a:solidFill>
                          <a:latin typeface="Calibri"/>
                          <a:ea typeface="Times New Roman"/>
                          <a:cs typeface="Times New Roman"/>
                        </a:rPr>
                        <a:t>th</a:t>
                      </a:r>
                      <a:r>
                        <a:rPr lang="en-US" sz="1050" kern="1400">
                          <a:solidFill>
                            <a:srgbClr val="000000"/>
                          </a:solidFill>
                          <a:latin typeface="Calibri"/>
                          <a:ea typeface="Times New Roman"/>
                          <a:cs typeface="Times New Roman"/>
                        </a:rPr>
                        <a:t> quarter after graduation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000"/>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281246">
                <a:tc>
                  <a:txBody>
                    <a:bodyPr/>
                    <a:lstStyle/>
                    <a:p>
                      <a:pPr marL="0" marR="0" algn="r">
                        <a:spcBef>
                          <a:spcPts val="0"/>
                        </a:spcBef>
                        <a:spcAft>
                          <a:spcPts val="0"/>
                        </a:spcAft>
                      </a:pPr>
                      <a:endParaRPr lang="en-US" sz="1000" kern="1400">
                        <a:solidFill>
                          <a:srgbClr val="000000"/>
                        </a:solidFill>
                        <a:latin typeface="Calibri"/>
                        <a:ea typeface="Times New Roman"/>
                        <a:cs typeface="Times New Roman"/>
                      </a:endParaRPr>
                    </a:p>
                    <a:p>
                      <a:pPr marL="0" marR="0" algn="r">
                        <a:spcBef>
                          <a:spcPts val="0"/>
                        </a:spcBef>
                        <a:spcAft>
                          <a:spcPts val="0"/>
                        </a:spcAft>
                      </a:pPr>
                      <a:r>
                        <a:rPr lang="en-US" sz="1000" kern="1400">
                          <a:solidFill>
                            <a:srgbClr val="000000"/>
                          </a:solidFill>
                          <a:latin typeface="Calibri"/>
                          <a:ea typeface="Times New Roman"/>
                          <a:cs typeface="Times New Roman"/>
                        </a:rPr>
                        <a:t>Postsecondary Education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kern="1400">
                        <a:solidFill>
                          <a:srgbClr val="000000"/>
                        </a:solidFill>
                        <a:latin typeface="Calibri"/>
                        <a:ea typeface="Times New Roman"/>
                        <a:cs typeface="Times New Roman"/>
                      </a:endParaRPr>
                    </a:p>
                    <a:p>
                      <a:pPr marL="0" marR="0">
                        <a:spcBef>
                          <a:spcPts val="0"/>
                        </a:spcBef>
                        <a:spcAft>
                          <a:spcPts val="0"/>
                        </a:spcAft>
                      </a:pPr>
                      <a:r>
                        <a:rPr lang="en-US" sz="1000" kern="1400">
                          <a:solidFill>
                            <a:srgbClr val="000000"/>
                          </a:solidFill>
                          <a:latin typeface="Calibri"/>
                          <a:ea typeface="Times New Roman"/>
                          <a:cs typeface="Times New Roman"/>
                        </a:rPr>
                        <a:t>All students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60%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-0.10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+3.3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63.3%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80.0%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lgn="r">
                        <a:spcBef>
                          <a:spcPts val="0"/>
                        </a:spcBef>
                        <a:spcAft>
                          <a:spcPts val="0"/>
                        </a:spcAft>
                      </a:pPr>
                      <a:endParaRPr lang="en-US" sz="1000" kern="1400">
                        <a:solidFill>
                          <a:srgbClr val="000000"/>
                        </a:solidFill>
                        <a:latin typeface="Calibri"/>
                        <a:ea typeface="Times New Roman"/>
                        <a:cs typeface="Times New Roman"/>
                      </a:endParaRPr>
                    </a:p>
                    <a:p>
                      <a:pPr marL="0" marR="0" algn="r">
                        <a:spcBef>
                          <a:spcPts val="0"/>
                        </a:spcBef>
                        <a:spcAft>
                          <a:spcPts val="0"/>
                        </a:spcAft>
                      </a:pPr>
                      <a:r>
                        <a:rPr lang="en-US" sz="1000" kern="1400">
                          <a:solidFill>
                            <a:srgbClr val="000000"/>
                          </a:solidFill>
                          <a:latin typeface="Calibri"/>
                          <a:ea typeface="Times New Roman"/>
                          <a:cs typeface="Times New Roman"/>
                        </a:rPr>
                        <a:t>Postsecondary Employment</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Approx. 50% of graduates w/ SSN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79682">
                <a:tc>
                  <a:txBody>
                    <a:bodyPr/>
                    <a:lstStyle/>
                    <a:p>
                      <a:pPr marL="0" marR="0">
                        <a:spcBef>
                          <a:spcPts val="0"/>
                        </a:spcBef>
                        <a:spcAft>
                          <a:spcPts val="0"/>
                        </a:spcAft>
                      </a:pPr>
                      <a:r>
                        <a:rPr lang="en-US" sz="1050" kern="1400">
                          <a:solidFill>
                            <a:srgbClr val="000000"/>
                          </a:solidFill>
                          <a:latin typeface="Calibri"/>
                          <a:ea typeface="Times New Roman"/>
                          <a:cs typeface="Times New Roman"/>
                        </a:rPr>
                        <a:t>Percentage of students enrolled in precollege or remedial courses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000"/>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126561">
                <a:tc>
                  <a:txBody>
                    <a:bodyPr/>
                    <a:lstStyle/>
                    <a:p>
                      <a:pPr marL="0" marR="0" algn="r">
                        <a:spcBef>
                          <a:spcPts val="400"/>
                        </a:spcBef>
                        <a:spcAft>
                          <a:spcPts val="400"/>
                        </a:spcAft>
                      </a:pPr>
                      <a:r>
                        <a:rPr lang="en-US" sz="1000" kern="1400">
                          <a:solidFill>
                            <a:srgbClr val="000000"/>
                          </a:solidFill>
                          <a:latin typeface="Calibri"/>
                          <a:ea typeface="Times New Roman"/>
                          <a:cs typeface="Times New Roman"/>
                        </a:rPr>
                        <a:t>Attending 2-Year</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00" kern="1400">
                          <a:solidFill>
                            <a:srgbClr val="000000"/>
                          </a:solidFill>
                          <a:latin typeface="Calibri"/>
                          <a:ea typeface="Times New Roman"/>
                          <a:cs typeface="Times New Roman"/>
                        </a:rPr>
                        <a:t>Stable</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57.0%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-0.20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-4.8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52.7%</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28.8%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126561">
                <a:tc>
                  <a:txBody>
                    <a:bodyPr/>
                    <a:lstStyle/>
                    <a:p>
                      <a:pPr marL="0" marR="0" algn="r">
                        <a:spcBef>
                          <a:spcPts val="400"/>
                        </a:spcBef>
                        <a:spcAft>
                          <a:spcPts val="400"/>
                        </a:spcAft>
                      </a:pPr>
                      <a:r>
                        <a:rPr lang="en-US" sz="1000" kern="1400">
                          <a:solidFill>
                            <a:srgbClr val="000000"/>
                          </a:solidFill>
                          <a:latin typeface="Calibri"/>
                          <a:ea typeface="Times New Roman"/>
                          <a:cs typeface="Times New Roman"/>
                        </a:rPr>
                        <a:t>Attending 4-Year</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00" kern="1400">
                          <a:solidFill>
                            <a:srgbClr val="000000"/>
                          </a:solidFill>
                          <a:latin typeface="Calibri"/>
                          <a:ea typeface="Times New Roman"/>
                          <a:cs typeface="Times New Roman"/>
                        </a:rPr>
                        <a:t>Stable</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11.0%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-0.20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-.96</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10.5%</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dirty="0">
                          <a:solidFill>
                            <a:srgbClr val="000000"/>
                          </a:solidFill>
                          <a:latin typeface="Calibri"/>
                          <a:ea typeface="Times New Roman"/>
                          <a:cs typeface="Times New Roman"/>
                        </a:rPr>
                        <a:t>5.8%</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7402"/>
          </a:xfrm>
        </p:spPr>
        <p:txBody>
          <a:bodyPr/>
          <a:lstStyle/>
          <a:p>
            <a:r>
              <a:rPr lang="en-US" dirty="0" smtClean="0"/>
              <a:t>Recommended Revisions</a:t>
            </a:r>
            <a:endParaRPr lang="en-US" dirty="0"/>
          </a:p>
        </p:txBody>
      </p:sp>
      <p:sp>
        <p:nvSpPr>
          <p:cNvPr id="3" name="Content Placeholder 2"/>
          <p:cNvSpPr>
            <a:spLocks noGrp="1"/>
          </p:cNvSpPr>
          <p:nvPr>
            <p:ph idx="1"/>
          </p:nvPr>
        </p:nvSpPr>
        <p:spPr>
          <a:xfrm>
            <a:off x="457200" y="1493837"/>
            <a:ext cx="8229600" cy="4525963"/>
          </a:xfrm>
        </p:spPr>
        <p:txBody>
          <a:bodyPr/>
          <a:lstStyle/>
          <a:p>
            <a:pPr marL="514350" indent="-514350">
              <a:buFont typeface="+mj-lt"/>
              <a:buAutoNum type="arabicPeriod"/>
            </a:pPr>
            <a:r>
              <a:rPr lang="en-US" sz="2800" dirty="0" smtClean="0"/>
              <a:t>Key Indicator:  Postsecondary Attainment</a:t>
            </a:r>
          </a:p>
          <a:p>
            <a:pPr marL="800100" lvl="1" indent="-342900">
              <a:buFont typeface="Wingdings" pitchFamily="2" charset="2"/>
              <a:buChar char="ü"/>
            </a:pPr>
            <a:r>
              <a:rPr lang="en-US" sz="1800" b="1" dirty="0" smtClean="0"/>
              <a:t>The percentage of high school graduates attaining certificates, credentials (AA/BA), and completing qualified apprenticeships by age 26</a:t>
            </a:r>
          </a:p>
          <a:p>
            <a:pPr marL="800100" lvl="1" indent="-342900">
              <a:buFont typeface="Wingdings" pitchFamily="2" charset="2"/>
              <a:buChar char="ü"/>
            </a:pPr>
            <a:r>
              <a:rPr lang="en-US" sz="1800" dirty="0" smtClean="0"/>
              <a:t>Supporting indicator (per ESSB 5491):  The percentage of high school graduates who during the second quarter after graduation are either enrolled in postsecondary education or training or are employed, and the percentage during the fourth quarter after graduation who are either enrolled in postsecondary education or training or are employed; </a:t>
            </a:r>
          </a:p>
          <a:p>
            <a:pPr marL="514350" indent="-514350">
              <a:buFont typeface="+mj-lt"/>
              <a:buAutoNum type="arabicPeriod"/>
            </a:pPr>
            <a:r>
              <a:rPr lang="en-US" sz="2800" dirty="0" smtClean="0"/>
              <a:t>Quality of Secondary Diploma</a:t>
            </a:r>
            <a:r>
              <a:rPr lang="en-US" sz="2400" dirty="0" smtClean="0"/>
              <a:t> (per ESSB 5491)</a:t>
            </a:r>
            <a:endParaRPr lang="en-US" sz="2800" dirty="0" smtClean="0"/>
          </a:p>
          <a:p>
            <a:pPr marL="914400" lvl="1" indent="-514350">
              <a:buFont typeface="Wingdings" pitchFamily="2" charset="2"/>
              <a:buChar char="ü"/>
            </a:pPr>
            <a:r>
              <a:rPr lang="en-US" sz="1800" dirty="0" smtClean="0"/>
              <a:t>The percent of high school graduates enrolled in precollege or remedial courses in public postsecondary educational institutions;</a:t>
            </a:r>
          </a:p>
          <a:p>
            <a:pPr marL="914400" lvl="1"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4522"/>
          </a:xfrm>
        </p:spPr>
        <p:txBody>
          <a:bodyPr/>
          <a:lstStyle/>
          <a:p>
            <a:r>
              <a:rPr lang="en-US" dirty="0" smtClean="0"/>
              <a:t>Recommended Revisions</a:t>
            </a:r>
            <a:endParaRPr lang="en-US" dirty="0"/>
          </a:p>
        </p:txBody>
      </p:sp>
      <p:sp>
        <p:nvSpPr>
          <p:cNvPr id="3" name="Content Placeholder 2"/>
          <p:cNvSpPr>
            <a:spLocks noGrp="1"/>
          </p:cNvSpPr>
          <p:nvPr>
            <p:ph idx="1"/>
          </p:nvPr>
        </p:nvSpPr>
        <p:spPr>
          <a:xfrm>
            <a:off x="472440" y="1570037"/>
            <a:ext cx="8229600" cy="4525963"/>
          </a:xfrm>
        </p:spPr>
        <p:txBody>
          <a:bodyPr/>
          <a:lstStyle/>
          <a:p>
            <a:pPr marL="514350" indent="-514350">
              <a:buFont typeface="+mj-lt"/>
              <a:buAutoNum type="arabicPeriod" startAt="3"/>
            </a:pPr>
            <a:r>
              <a:rPr lang="en-US" sz="2800" dirty="0" smtClean="0"/>
              <a:t>Extended 5-Year Graduation Rate</a:t>
            </a:r>
          </a:p>
          <a:p>
            <a:pPr marL="914400" lvl="1" indent="-514350">
              <a:buFont typeface="Wingdings" pitchFamily="2" charset="2"/>
              <a:buChar char="ü"/>
            </a:pPr>
            <a:r>
              <a:rPr lang="en-US" sz="1800" dirty="0" smtClean="0"/>
              <a:t>The percent of students graduating using the 5-year (extended) graduation rate data;</a:t>
            </a:r>
          </a:p>
          <a:p>
            <a:pPr marL="914400" lvl="1" indent="-514350">
              <a:buFont typeface="Wingdings" pitchFamily="2" charset="2"/>
              <a:buChar char="ü"/>
            </a:pPr>
            <a:r>
              <a:rPr lang="en-US" sz="1800" dirty="0" smtClean="0"/>
              <a:t>Supporting indicator (per ESSB 5491): 4-year cohort graduation rate</a:t>
            </a:r>
          </a:p>
          <a:p>
            <a:pPr marL="514350" indent="-514350">
              <a:buFont typeface="+mj-lt"/>
              <a:buAutoNum type="arabicPeriod" startAt="4"/>
            </a:pPr>
            <a:r>
              <a:rPr lang="en-US" sz="2800" dirty="0" smtClean="0"/>
              <a:t>8</a:t>
            </a:r>
            <a:r>
              <a:rPr lang="en-US" sz="2800" baseline="30000" dirty="0" smtClean="0"/>
              <a:t>th</a:t>
            </a:r>
            <a:r>
              <a:rPr lang="en-US" sz="2800" dirty="0" smtClean="0"/>
              <a:t> Grade Readiness for High School</a:t>
            </a:r>
            <a:endParaRPr lang="en-US" sz="2400" dirty="0" smtClean="0"/>
          </a:p>
          <a:p>
            <a:pPr marL="914400" lvl="1" indent="-514350">
              <a:buFont typeface="Wingdings" pitchFamily="2" charset="2"/>
              <a:buChar char="ü"/>
            </a:pPr>
            <a:r>
              <a:rPr lang="en-US" sz="1800" dirty="0" smtClean="0"/>
              <a:t>Reading, Writing, Math, and Science: The percent of students meeting standard on 8th grade state assessments</a:t>
            </a:r>
          </a:p>
          <a:p>
            <a:pPr marL="914400" lvl="1" indent="-514350">
              <a:buFont typeface="Wingdings" pitchFamily="2" charset="2"/>
              <a:buChar char="ü"/>
            </a:pPr>
            <a:r>
              <a:rPr lang="en-US" sz="1800" dirty="0" smtClean="0"/>
              <a:t>English Language Acquisition: The percentage of students who have reached English language proficiency on the state language proficiency assessment in grades K-8.</a:t>
            </a:r>
          </a:p>
          <a:p>
            <a:pPr marL="914400" lvl="1" indent="-514350">
              <a:buFont typeface="Wingdings" pitchFamily="2" charset="2"/>
              <a:buChar char="ü"/>
            </a:pPr>
            <a:r>
              <a:rPr lang="en-US" sz="1800" dirty="0" smtClean="0"/>
              <a:t>Growth Gap Indicator:  The percentage decrease in student growth percentiles (using Achievement Index Growth measure)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281&quot;&gt;&lt;object type=&quot;3&quot; unique_id=&quot;10282&quot;&gt;&lt;property id=&quot;20148&quot; value=&quot;5&quot;/&gt;&lt;property id=&quot;20300&quot; value=&quot;Slide 1 - &amp;quot;Achievement and Accountability Workgroup: ESSB 5491 Indicators of Educational Health  Discussion and Feedback&amp;quot;&quot;/&gt;&lt;property id=&quot;20307&quot; value=&quot;260&quot;/&gt;&lt;/object&gt;&lt;object type=&quot;3&quot; unique_id=&quot;10866&quot;&gt;&lt;property id=&quot;20148&quot; value=&quot;5&quot;/&gt;&lt;property id=&quot;20300&quot; value=&quot;Slide 2 - &amp;quot;Systems Perspective on Educational Health&amp;quot;&quot;/&gt;&lt;property id=&quot;20307&quot; value=&quot;261&quot;/&gt;&lt;/object&gt;&lt;object type=&quot;3&quot; unique_id=&quot;10867&quot;&gt;&lt;property id=&quot;20148&quot; value=&quot;5&quot;/&gt;&lt;property id=&quot;20300&quot; value=&quot;Slide 3 - &amp;quot;Guiding Principles&amp;quot;&quot;/&gt;&lt;property id=&quot;20307&quot; value=&quot;262&quot;/&gt;&lt;/object&gt;&lt;object type=&quot;3&quot; unique_id=&quot;10868&quot;&gt;&lt;property id=&quot;20148&quot; value=&quot;5&quot;/&gt;&lt;property id=&quot;20300&quot; value=&quot;Slide 4 - &amp;quot;Stakeholder Input on ESSB 5491&amp;quot;&quot;/&gt;&lt;property id=&quot;20307&quot; value=&quot;263&quot;/&gt;&lt;/object&gt;&lt;object type=&quot;3&quot; unique_id=&quot;10869&quot;&gt;&lt;property id=&quot;20148&quot; value=&quot;5&quot;/&gt;&lt;property id=&quot;20300&quot; value=&quot;Slide 5 - &amp;quot;Specific Indicators in ESSB5491&amp;quot;&quot;/&gt;&lt;property id=&quot;20307&quot; value=&quot;264&quot;/&gt;&lt;/object&gt;&lt;object type=&quot;3&quot; unique_id=&quot;10870&quot;&gt;&lt;property id=&quot;20148&quot; value=&quot;5&quot;/&gt;&lt;property id=&quot;20300&quot; value=&quot;Slide 6 - &amp;quot;December 2013 Initial Report&amp;quot;&quot;/&gt;&lt;property id=&quot;20307&quot; value=&quot;265&quot;/&gt;&lt;/object&gt;&lt;object type=&quot;3&quot; unique_id=&quot;10871&quot;&gt;&lt;property id=&quot;20148&quot; value=&quot;5&quot;/&gt;&lt;property id=&quot;20300&quot; value=&quot;Slide 8 - &amp;quot;Recommended Revisions&amp;quot;&quot;/&gt;&lt;property id=&quot;20307&quot; value=&quot;266&quot;/&gt;&lt;/object&gt;&lt;object type=&quot;3&quot; unique_id=&quot;10872&quot;&gt;&lt;property id=&quot;20148&quot; value=&quot;5&quot;/&gt;&lt;property id=&quot;20300&quot; value=&quot;Slide 9 - &amp;quot;Recommended Revisions&amp;quot;&quot;/&gt;&lt;property id=&quot;20307&quot; value=&quot;267&quot;/&gt;&lt;/object&gt;&lt;object type=&quot;3&quot; unique_id=&quot;10873&quot;&gt;&lt;property id=&quot;20148&quot; value=&quot;5&quot;/&gt;&lt;property id=&quot;20300&quot; value=&quot;Slide 10 - &amp;quot;Recommended Revisions&amp;quot;&quot;/&gt;&lt;property id=&quot;20307&quot; value=&quot;268&quot;/&gt;&lt;/object&gt;&lt;object type=&quot;3&quot; unique_id=&quot;10994&quot;&gt;&lt;property id=&quot;20148&quot; value=&quot;5&quot;/&gt;&lt;property id=&quot;20300&quot; value=&quot;Slide 7 - &amp;quot;ESSB 5491 Goal Summary: Application of Targets&amp;quot;&quot;/&gt;&lt;property id=&quot;20307&quot; value=&quot;269&quot;/&gt;&lt;/object&gt;&lt;object type=&quot;3&quot; unique_id=&quot;11032&quot;&gt;&lt;property id=&quot;20148&quot; value=&quot;5&quot;/&gt;&lt;property id=&quot;20300&quot; value=&quot;Slide 11 - &amp;quot;Summary: System Perspective&amp;quot;&quot;/&gt;&lt;property id=&quot;20307&quot; value=&quot;270&quot;/&gt;&lt;/object&gt;&lt;/object&gt;&lt;object type=&quot;8&quot; unique_id=&quot;10323&quo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848</TotalTime>
  <Words>915</Words>
  <Application>Microsoft Office PowerPoint</Application>
  <PresentationFormat>On-screen Show (4:3)</PresentationFormat>
  <Paragraphs>188</Paragraphs>
  <Slides>11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Georgia</vt:lpstr>
      <vt:lpstr>Times New Roman</vt:lpstr>
      <vt:lpstr>Wingdings</vt:lpstr>
      <vt:lpstr>Wingdings 2</vt:lpstr>
      <vt:lpstr>Civic</vt:lpstr>
      <vt:lpstr>Achievement and Accountability Workgroup: ESSB 5491 Indicators of Educational Health  Discussion and Feedback</vt:lpstr>
      <vt:lpstr>Systems Perspective on Educational Health</vt:lpstr>
      <vt:lpstr>Guiding Principles</vt:lpstr>
      <vt:lpstr>Stakeholder Input on ESSB 5491</vt:lpstr>
      <vt:lpstr>Specific Indicators in ESSB5491</vt:lpstr>
      <vt:lpstr>December 2013 Initial Report</vt:lpstr>
      <vt:lpstr>ESSB 5491 Goal Summary: Application of Targets</vt:lpstr>
      <vt:lpstr>Recommended Revisions</vt:lpstr>
      <vt:lpstr>Recommended Revisions</vt:lpstr>
      <vt:lpstr>Recommended Revisions</vt:lpstr>
      <vt:lpstr>Summary: System Perspective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Sarah Lane</dc:creator>
  <cp:lastModifiedBy>Sarah Lane</cp:lastModifiedBy>
  <cp:revision>91</cp:revision>
  <dcterms:created xsi:type="dcterms:W3CDTF">2013-09-18T20:20:03Z</dcterms:created>
  <dcterms:modified xsi:type="dcterms:W3CDTF">2014-01-02T23:53:47Z</dcterms:modified>
</cp:coreProperties>
</file>