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charts/chart2.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21"/>
  </p:notesMasterIdLst>
  <p:handoutMasterIdLst>
    <p:handoutMasterId r:id="rId22"/>
  </p:handoutMasterIdLst>
  <p:sldIdLst>
    <p:sldId id="260" r:id="rId2"/>
    <p:sldId id="261" r:id="rId3"/>
    <p:sldId id="262" r:id="rId4"/>
    <p:sldId id="263" r:id="rId5"/>
    <p:sldId id="278" r:id="rId6"/>
    <p:sldId id="280" r:id="rId7"/>
    <p:sldId id="279" r:id="rId8"/>
    <p:sldId id="264" r:id="rId9"/>
    <p:sldId id="271" r:id="rId10"/>
    <p:sldId id="272" r:id="rId11"/>
    <p:sldId id="265" r:id="rId12"/>
    <p:sldId id="266" r:id="rId13"/>
    <p:sldId id="273" r:id="rId14"/>
    <p:sldId id="274" r:id="rId15"/>
    <p:sldId id="275" r:id="rId16"/>
    <p:sldId id="276" r:id="rId17"/>
    <p:sldId id="277" r:id="rId18"/>
    <p:sldId id="270" r:id="rId19"/>
    <p:sldId id="269" r:id="rId20"/>
  </p:sldIdLst>
  <p:sldSz cx="9144000" cy="6858000" type="screen4x3"/>
  <p:notesSz cx="6858000" cy="9144000"/>
  <p:custDataLst>
    <p:tags r:id="rId2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98" autoAdjust="0"/>
    <p:restoredTop sz="73309" autoAdjust="0"/>
  </p:normalViewPr>
  <p:slideViewPr>
    <p:cSldViewPr>
      <p:cViewPr varScale="1">
        <p:scale>
          <a:sx n="76" d="100"/>
          <a:sy n="76" d="100"/>
        </p:scale>
        <p:origin x="1642" y="43"/>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embeddings/oleObject1.bin"/></Relationships>
</file>

<file path=ppt/charts/_rels/chart2.xml.rels><?xml version="1.0" encoding="UTF-8" standalone="yes"?>
<Relationships xmlns="http://schemas.openxmlformats.org/package/2006/relationships"><Relationship Id="rId1" Type="http://schemas.openxmlformats.org/officeDocument/2006/relationships/oleObject" Target="../embeddings/oleObject2.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latin typeface="Arial" panose="020B0604020202020204" pitchFamily="34" charset="0"/>
                <a:cs typeface="Arial" panose="020B0604020202020204" pitchFamily="34" charset="0"/>
              </a:defRPr>
            </a:pPr>
            <a:r>
              <a:rPr lang="en-US" sz="2000" b="1" dirty="0" smtClean="0">
                <a:solidFill>
                  <a:schemeClr val="tx1"/>
                </a:solidFill>
                <a:latin typeface="Arial" panose="020B0604020202020204" pitchFamily="34" charset="0"/>
                <a:cs typeface="Arial" panose="020B0604020202020204" pitchFamily="34" charset="0"/>
              </a:rPr>
              <a:t>Growth vs. Proficiency—The Gap Changes</a:t>
            </a:r>
          </a:p>
          <a:p>
            <a:pPr>
              <a:defRPr>
                <a:latin typeface="Arial" panose="020B0604020202020204" pitchFamily="34" charset="0"/>
                <a:cs typeface="Arial" panose="020B0604020202020204" pitchFamily="34" charset="0"/>
              </a:defRPr>
            </a:pPr>
            <a:r>
              <a:rPr lang="en-US" sz="1600" b="1" dirty="0" smtClean="0">
                <a:solidFill>
                  <a:schemeClr val="tx1"/>
                </a:solidFill>
                <a:latin typeface="Arial" panose="020B0604020202020204" pitchFamily="34" charset="0"/>
                <a:cs typeface="Arial" panose="020B0604020202020204" pitchFamily="34" charset="0"/>
              </a:rPr>
              <a:t>Fourth </a:t>
            </a:r>
            <a:r>
              <a:rPr lang="en-US" sz="1600" b="1" dirty="0">
                <a:solidFill>
                  <a:schemeClr val="tx1"/>
                </a:solidFill>
                <a:latin typeface="Arial" panose="020B0604020202020204" pitchFamily="34" charset="0"/>
                <a:cs typeface="Arial" panose="020B0604020202020204" pitchFamily="34" charset="0"/>
              </a:rPr>
              <a:t>Grade Reading </a:t>
            </a:r>
            <a:r>
              <a:rPr lang="en-US" sz="1600" b="1" dirty="0" smtClean="0">
                <a:solidFill>
                  <a:schemeClr val="tx1"/>
                </a:solidFill>
                <a:latin typeface="Arial" panose="020B0604020202020204" pitchFamily="34" charset="0"/>
                <a:cs typeface="Arial" panose="020B0604020202020204" pitchFamily="34" charset="0"/>
              </a:rPr>
              <a:t>Proficiency</a:t>
            </a:r>
            <a:r>
              <a:rPr lang="en-US" sz="1600" b="1" baseline="0" dirty="0" smtClean="0">
                <a:solidFill>
                  <a:schemeClr val="tx1"/>
                </a:solidFill>
                <a:latin typeface="Arial" panose="020B0604020202020204" pitchFamily="34" charset="0"/>
                <a:cs typeface="Arial" panose="020B0604020202020204" pitchFamily="34" charset="0"/>
              </a:rPr>
              <a:t>, 2012-2013</a:t>
            </a:r>
          </a:p>
          <a:p>
            <a:pPr>
              <a:defRPr>
                <a:latin typeface="Arial" panose="020B0604020202020204" pitchFamily="34" charset="0"/>
                <a:cs typeface="Arial" panose="020B0604020202020204" pitchFamily="34" charset="0"/>
              </a:defRPr>
            </a:pPr>
            <a:endParaRPr lang="en-US" sz="900" baseline="0" dirty="0" smtClean="0">
              <a:latin typeface="Arial" panose="020B0604020202020204" pitchFamily="34" charset="0"/>
              <a:cs typeface="Arial" panose="020B0604020202020204" pitchFamily="34" charset="0"/>
            </a:endParaRPr>
          </a:p>
          <a:p>
            <a:pPr>
              <a:defRPr>
                <a:latin typeface="Arial" panose="020B0604020202020204" pitchFamily="34" charset="0"/>
                <a:cs typeface="Arial" panose="020B0604020202020204" pitchFamily="34" charset="0"/>
              </a:defRPr>
            </a:pPr>
            <a:endParaRPr lang="en-US" baseline="0" dirty="0" smtClean="0">
              <a:latin typeface="Arial" panose="020B0604020202020204" pitchFamily="34" charset="0"/>
              <a:cs typeface="Arial" panose="020B0604020202020204" pitchFamily="34" charset="0"/>
            </a:endParaRPr>
          </a:p>
          <a:p>
            <a:pPr>
              <a:defRPr>
                <a:latin typeface="Arial" panose="020B0604020202020204" pitchFamily="34" charset="0"/>
                <a:cs typeface="Arial" panose="020B0604020202020204" pitchFamily="34" charset="0"/>
              </a:defRPr>
            </a:pPr>
            <a:endParaRPr lang="en-US" baseline="0" dirty="0" smtClean="0">
              <a:latin typeface="Arial" panose="020B0604020202020204" pitchFamily="34" charset="0"/>
              <a:cs typeface="Arial" panose="020B0604020202020204" pitchFamily="34" charset="0"/>
            </a:endParaRPr>
          </a:p>
          <a:p>
            <a:pPr>
              <a:defRPr>
                <a:latin typeface="Arial" panose="020B0604020202020204" pitchFamily="34" charset="0"/>
                <a:cs typeface="Arial" panose="020B0604020202020204" pitchFamily="34" charset="0"/>
              </a:defRPr>
            </a:pPr>
            <a:r>
              <a:rPr lang="en-US" baseline="0" dirty="0" smtClean="0">
                <a:latin typeface="Arial" panose="020B0604020202020204" pitchFamily="34" charset="0"/>
                <a:cs typeface="Arial" panose="020B0604020202020204" pitchFamily="34" charset="0"/>
              </a:rPr>
              <a:t> </a:t>
            </a:r>
          </a:p>
        </c:rich>
      </c:tx>
      <c:layout>
        <c:manualLayout>
          <c:xMode val="edge"/>
          <c:yMode val="edge"/>
          <c:x val="0.24139999374429549"/>
          <c:y val="0"/>
        </c:manualLayout>
      </c:layout>
      <c:overlay val="0"/>
    </c:title>
    <c:autoTitleDeleted val="0"/>
    <c:plotArea>
      <c:layout/>
      <c:barChart>
        <c:barDir val="col"/>
        <c:grouping val="clustered"/>
        <c:varyColors val="1"/>
        <c:ser>
          <c:idx val="0"/>
          <c:order val="0"/>
          <c:invertIfNegative val="0"/>
          <c:dLbls>
            <c:spPr>
              <a:noFill/>
              <a:ln>
                <a:noFill/>
              </a:ln>
              <a:effectLst/>
            </c:spPr>
            <c:txPr>
              <a:bodyPr/>
              <a:lstStyle/>
              <a:p>
                <a:pPr>
                  <a:defRPr>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Sheet4!$F$18:$F$28</c:f>
              <c:strCache>
                <c:ptCount val="11"/>
                <c:pt idx="0">
                  <c:v>Asian</c:v>
                </c:pt>
                <c:pt idx="1">
                  <c:v>White</c:v>
                </c:pt>
                <c:pt idx="2">
                  <c:v>Two or More Races</c:v>
                </c:pt>
                <c:pt idx="3">
                  <c:v>All Students</c:v>
                </c:pt>
                <c:pt idx="4">
                  <c:v>Low Income</c:v>
                </c:pt>
                <c:pt idx="5">
                  <c:v>Black</c:v>
                </c:pt>
                <c:pt idx="6">
                  <c:v>Hispanic</c:v>
                </c:pt>
                <c:pt idx="7">
                  <c:v>Pacific Islander</c:v>
                </c:pt>
                <c:pt idx="8">
                  <c:v>American Indian</c:v>
                </c:pt>
                <c:pt idx="9">
                  <c:v>Special Education</c:v>
                </c:pt>
                <c:pt idx="10">
                  <c:v>Limited English</c:v>
                </c:pt>
              </c:strCache>
            </c:strRef>
          </c:cat>
          <c:val>
            <c:numRef>
              <c:f>Sheet4!$G$18:$G$28</c:f>
              <c:numCache>
                <c:formatCode>0.0%</c:formatCode>
                <c:ptCount val="11"/>
                <c:pt idx="0">
                  <c:v>0.82699999999999996</c:v>
                </c:pt>
                <c:pt idx="1">
                  <c:v>0.78100000000000003</c:v>
                </c:pt>
                <c:pt idx="2">
                  <c:v>0.751</c:v>
                </c:pt>
                <c:pt idx="3">
                  <c:v>0.72399999999999998</c:v>
                </c:pt>
                <c:pt idx="4">
                  <c:v>0.60899999999999999</c:v>
                </c:pt>
                <c:pt idx="5">
                  <c:v>0.59899999999999998</c:v>
                </c:pt>
                <c:pt idx="6">
                  <c:v>0.57699999999999996</c:v>
                </c:pt>
                <c:pt idx="7">
                  <c:v>0.55500000000000005</c:v>
                </c:pt>
                <c:pt idx="8">
                  <c:v>0.53900000000000003</c:v>
                </c:pt>
                <c:pt idx="9">
                  <c:v>0.42099999999999999</c:v>
                </c:pt>
                <c:pt idx="10">
                  <c:v>0.33800000000000002</c:v>
                </c:pt>
              </c:numCache>
            </c:numRef>
          </c:val>
        </c:ser>
        <c:dLbls>
          <c:showLegendKey val="0"/>
          <c:showVal val="0"/>
          <c:showCatName val="0"/>
          <c:showSerName val="0"/>
          <c:showPercent val="0"/>
          <c:showBubbleSize val="0"/>
        </c:dLbls>
        <c:gapWidth val="150"/>
        <c:axId val="146460432"/>
        <c:axId val="146460824"/>
      </c:barChart>
      <c:catAx>
        <c:axId val="146460432"/>
        <c:scaling>
          <c:orientation val="minMax"/>
        </c:scaling>
        <c:delete val="0"/>
        <c:axPos val="b"/>
        <c:numFmt formatCode="General" sourceLinked="0"/>
        <c:majorTickMark val="out"/>
        <c:minorTickMark val="none"/>
        <c:tickLblPos val="nextTo"/>
        <c:txPr>
          <a:bodyPr/>
          <a:lstStyle/>
          <a:p>
            <a:pPr>
              <a:defRPr>
                <a:latin typeface="Arial" panose="020B0604020202020204" pitchFamily="34" charset="0"/>
                <a:cs typeface="Arial" panose="020B0604020202020204" pitchFamily="34" charset="0"/>
              </a:defRPr>
            </a:pPr>
            <a:endParaRPr lang="en-US"/>
          </a:p>
        </c:txPr>
        <c:crossAx val="146460824"/>
        <c:crosses val="autoZero"/>
        <c:auto val="1"/>
        <c:lblAlgn val="ctr"/>
        <c:lblOffset val="100"/>
        <c:noMultiLvlLbl val="0"/>
      </c:catAx>
      <c:valAx>
        <c:axId val="146460824"/>
        <c:scaling>
          <c:orientation val="minMax"/>
          <c:max val="1"/>
        </c:scaling>
        <c:delete val="0"/>
        <c:axPos val="l"/>
        <c:title>
          <c:tx>
            <c:rich>
              <a:bodyPr rot="-5400000" vert="horz"/>
              <a:lstStyle/>
              <a:p>
                <a:pPr>
                  <a:defRPr>
                    <a:latin typeface="Arial" panose="020B0604020202020204" pitchFamily="34" charset="0"/>
                    <a:cs typeface="Arial" panose="020B0604020202020204" pitchFamily="34" charset="0"/>
                  </a:defRPr>
                </a:pPr>
                <a:r>
                  <a:rPr lang="en-US" b="0" dirty="0" smtClean="0">
                    <a:latin typeface="Arial" panose="020B0604020202020204" pitchFamily="34" charset="0"/>
                    <a:cs typeface="Arial" panose="020B0604020202020204" pitchFamily="34" charset="0"/>
                  </a:rPr>
                  <a:t>Percentage of Students Meeting Standard (% METSTD)</a:t>
                </a:r>
                <a:endParaRPr lang="en-US" dirty="0">
                  <a:latin typeface="Arial" panose="020B0604020202020204" pitchFamily="34" charset="0"/>
                  <a:cs typeface="Arial" panose="020B0604020202020204" pitchFamily="34" charset="0"/>
                </a:endParaRPr>
              </a:p>
            </c:rich>
          </c:tx>
          <c:overlay val="0"/>
        </c:title>
        <c:numFmt formatCode="0.0%" sourceLinked="0"/>
        <c:majorTickMark val="out"/>
        <c:minorTickMark val="none"/>
        <c:tickLblPos val="nextTo"/>
        <c:txPr>
          <a:bodyPr/>
          <a:lstStyle/>
          <a:p>
            <a:pPr>
              <a:defRPr>
                <a:latin typeface="Arial" panose="020B0604020202020204" pitchFamily="34" charset="0"/>
                <a:cs typeface="Arial" panose="020B0604020202020204" pitchFamily="34" charset="0"/>
              </a:defRPr>
            </a:pPr>
            <a:endParaRPr lang="en-US"/>
          </a:p>
        </c:txPr>
        <c:crossAx val="146460432"/>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latin typeface="Arial" panose="020B0604020202020204" pitchFamily="34" charset="0"/>
                <a:cs typeface="Arial" panose="020B0604020202020204" pitchFamily="34" charset="0"/>
              </a:defRPr>
            </a:pPr>
            <a:r>
              <a:rPr lang="en-US" sz="1800" dirty="0" smtClean="0">
                <a:latin typeface="Arial" panose="020B0604020202020204" pitchFamily="34" charset="0"/>
                <a:cs typeface="Arial" panose="020B0604020202020204" pitchFamily="34" charset="0"/>
              </a:rPr>
              <a:t>Reading </a:t>
            </a:r>
            <a:r>
              <a:rPr lang="en-US" sz="1800" u="sng" dirty="0" smtClean="0">
                <a:latin typeface="Arial" panose="020B0604020202020204" pitchFamily="34" charset="0"/>
                <a:cs typeface="Arial" panose="020B0604020202020204" pitchFamily="34" charset="0"/>
              </a:rPr>
              <a:t>Growth</a:t>
            </a:r>
            <a:r>
              <a:rPr lang="en-US" sz="1800" dirty="0" smtClean="0">
                <a:latin typeface="Arial" panose="020B0604020202020204" pitchFamily="34" charset="0"/>
                <a:cs typeface="Arial" panose="020B0604020202020204" pitchFamily="34" charset="0"/>
              </a:rPr>
              <a:t> Gap</a:t>
            </a:r>
            <a:r>
              <a:rPr lang="en-US" sz="1800" baseline="0" dirty="0" smtClean="0">
                <a:latin typeface="Arial" panose="020B0604020202020204" pitchFamily="34" charset="0"/>
                <a:cs typeface="Arial" panose="020B0604020202020204" pitchFamily="34" charset="0"/>
              </a:rPr>
              <a:t> – Student Growth </a:t>
            </a:r>
            <a:r>
              <a:rPr lang="en-US" sz="1800" dirty="0" smtClean="0">
                <a:latin typeface="Arial" panose="020B0604020202020204" pitchFamily="34" charset="0"/>
                <a:cs typeface="Arial" panose="020B0604020202020204" pitchFamily="34" charset="0"/>
              </a:rPr>
              <a:t>Percentiles at </a:t>
            </a:r>
            <a:r>
              <a:rPr lang="en-US" sz="1800" dirty="0">
                <a:latin typeface="Arial" panose="020B0604020202020204" pitchFamily="34" charset="0"/>
                <a:cs typeface="Arial" panose="020B0604020202020204" pitchFamily="34" charset="0"/>
              </a:rPr>
              <a:t>the Median School for Each Student </a:t>
            </a:r>
            <a:r>
              <a:rPr lang="en-US" sz="1800" dirty="0" smtClean="0">
                <a:latin typeface="Arial" panose="020B0604020202020204" pitchFamily="34" charset="0"/>
                <a:cs typeface="Arial" panose="020B0604020202020204" pitchFamily="34" charset="0"/>
              </a:rPr>
              <a:t>Group, 2011-2012</a:t>
            </a:r>
          </a:p>
          <a:p>
            <a:pPr>
              <a:defRPr>
                <a:latin typeface="Arial" panose="020B0604020202020204" pitchFamily="34" charset="0"/>
                <a:cs typeface="Arial" panose="020B0604020202020204" pitchFamily="34" charset="0"/>
              </a:defRPr>
            </a:pPr>
            <a:endParaRPr lang="en-US" sz="1800" dirty="0" smtClean="0">
              <a:latin typeface="Arial" panose="020B0604020202020204" pitchFamily="34" charset="0"/>
              <a:cs typeface="Arial" panose="020B0604020202020204" pitchFamily="34" charset="0"/>
            </a:endParaRPr>
          </a:p>
          <a:p>
            <a:pPr>
              <a:defRPr>
                <a:latin typeface="Arial" panose="020B0604020202020204" pitchFamily="34" charset="0"/>
                <a:cs typeface="Arial" panose="020B0604020202020204" pitchFamily="34" charset="0"/>
              </a:defRPr>
            </a:pPr>
            <a:endParaRPr lang="en-US" sz="1800" b="0" i="1" dirty="0" smtClean="0">
              <a:latin typeface="Arial" panose="020B0604020202020204" pitchFamily="34" charset="0"/>
              <a:cs typeface="Arial" panose="020B0604020202020204" pitchFamily="34" charset="0"/>
            </a:endParaRPr>
          </a:p>
          <a:p>
            <a:pPr>
              <a:defRPr>
                <a:latin typeface="Arial" panose="020B0604020202020204" pitchFamily="34" charset="0"/>
                <a:cs typeface="Arial" panose="020B0604020202020204" pitchFamily="34" charset="0"/>
              </a:defRPr>
            </a:pPr>
            <a:endParaRPr lang="en-US" sz="1800" b="0" i="1" dirty="0" smtClean="0">
              <a:latin typeface="Arial" panose="020B0604020202020204" pitchFamily="34" charset="0"/>
              <a:cs typeface="Arial" panose="020B0604020202020204" pitchFamily="34" charset="0"/>
            </a:endParaRPr>
          </a:p>
          <a:p>
            <a:pPr>
              <a:defRPr>
                <a:latin typeface="Arial" panose="020B0604020202020204" pitchFamily="34" charset="0"/>
                <a:cs typeface="Arial" panose="020B0604020202020204" pitchFamily="34" charset="0"/>
              </a:defRPr>
            </a:pPr>
            <a:r>
              <a:rPr lang="en-US" sz="1800" b="0" i="1" dirty="0" smtClean="0">
                <a:latin typeface="Arial" panose="020B0604020202020204" pitchFamily="34" charset="0"/>
                <a:cs typeface="Arial" panose="020B0604020202020204" pitchFamily="34" charset="0"/>
              </a:rPr>
              <a:t>Key point: Growth</a:t>
            </a:r>
            <a:r>
              <a:rPr lang="en-US" sz="1800" b="0" i="1" baseline="0" dirty="0" smtClean="0">
                <a:latin typeface="Arial" panose="020B0604020202020204" pitchFamily="34" charset="0"/>
                <a:cs typeface="Arial" panose="020B0604020202020204" pitchFamily="34" charset="0"/>
              </a:rPr>
              <a:t> gaps and opportunity gaps are not the same</a:t>
            </a:r>
          </a:p>
          <a:p>
            <a:pPr>
              <a:defRPr>
                <a:latin typeface="Arial" panose="020B0604020202020204" pitchFamily="34" charset="0"/>
                <a:cs typeface="Arial" panose="020B0604020202020204" pitchFamily="34" charset="0"/>
              </a:defRPr>
            </a:pPr>
            <a:r>
              <a:rPr lang="en-US" sz="1800" b="0" i="1" baseline="0" dirty="0" smtClean="0">
                <a:latin typeface="Arial" panose="020B0604020202020204" pitchFamily="34" charset="0"/>
                <a:cs typeface="Arial" panose="020B0604020202020204" pitchFamily="34" charset="0"/>
              </a:rPr>
              <a:t>(e.g. LEP and </a:t>
            </a:r>
            <a:r>
              <a:rPr lang="en-US" sz="1800" b="0" i="1" baseline="0" dirty="0" err="1" smtClean="0">
                <a:latin typeface="Arial" panose="020B0604020202020204" pitchFamily="34" charset="0"/>
                <a:cs typeface="Arial" panose="020B0604020202020204" pitchFamily="34" charset="0"/>
              </a:rPr>
              <a:t>Sp.Ed</a:t>
            </a:r>
            <a:r>
              <a:rPr lang="en-US" sz="1800" b="0" i="1" baseline="0" dirty="0" smtClean="0">
                <a:latin typeface="Arial" panose="020B0604020202020204" pitchFamily="34" charset="0"/>
                <a:cs typeface="Arial" panose="020B0604020202020204" pitchFamily="34" charset="0"/>
              </a:rPr>
              <a:t> – opportunity gaps appear larger than growth gaps)</a:t>
            </a:r>
            <a:endParaRPr lang="en-US" sz="1800" b="0" i="1" dirty="0">
              <a:latin typeface="Arial" panose="020B0604020202020204" pitchFamily="34" charset="0"/>
              <a:cs typeface="Arial" panose="020B0604020202020204" pitchFamily="34" charset="0"/>
            </a:endParaRPr>
          </a:p>
        </c:rich>
      </c:tx>
      <c:overlay val="0"/>
    </c:title>
    <c:autoTitleDeleted val="0"/>
    <c:plotArea>
      <c:layout/>
      <c:barChart>
        <c:barDir val="col"/>
        <c:grouping val="clustered"/>
        <c:varyColors val="1"/>
        <c:ser>
          <c:idx val="0"/>
          <c:order val="0"/>
          <c:invertIfNegative val="0"/>
          <c:dLbls>
            <c:numFmt formatCode="0.0&quot;%&quot;" sourceLinked="0"/>
            <c:spPr>
              <a:noFill/>
              <a:ln>
                <a:noFill/>
              </a:ln>
              <a:effectLst/>
            </c:spPr>
            <c:txPr>
              <a:bodyPr/>
              <a:lstStyle/>
              <a:p>
                <a:pPr>
                  <a:defRPr>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'Read SGP Gap'!$J$8:$J$18</c:f>
              <c:strCache>
                <c:ptCount val="11"/>
                <c:pt idx="0">
                  <c:v>Asian</c:v>
                </c:pt>
                <c:pt idx="1">
                  <c:v>White</c:v>
                </c:pt>
                <c:pt idx="2">
                  <c:v>All Students</c:v>
                </c:pt>
                <c:pt idx="3">
                  <c:v>Two or More Races</c:v>
                </c:pt>
                <c:pt idx="4">
                  <c:v>Hispanic or Latino</c:v>
                </c:pt>
                <c:pt idx="5">
                  <c:v>Low Income</c:v>
                </c:pt>
                <c:pt idx="6">
                  <c:v>Black or African American</c:v>
                </c:pt>
                <c:pt idx="7">
                  <c:v>Limited English</c:v>
                </c:pt>
                <c:pt idx="8">
                  <c:v>Special Education</c:v>
                </c:pt>
                <c:pt idx="9">
                  <c:v>American Indian or Alaskan Native</c:v>
                </c:pt>
                <c:pt idx="10">
                  <c:v>Hawaiian or Pacific Islander</c:v>
                </c:pt>
              </c:strCache>
            </c:strRef>
          </c:cat>
          <c:val>
            <c:numRef>
              <c:f>'Read SGP Gap'!$K$8:$K$18</c:f>
              <c:numCache>
                <c:formatCode>General</c:formatCode>
                <c:ptCount val="11"/>
                <c:pt idx="0">
                  <c:v>55.5</c:v>
                </c:pt>
                <c:pt idx="1">
                  <c:v>50.5</c:v>
                </c:pt>
                <c:pt idx="2">
                  <c:v>50</c:v>
                </c:pt>
                <c:pt idx="3">
                  <c:v>50</c:v>
                </c:pt>
                <c:pt idx="4">
                  <c:v>48</c:v>
                </c:pt>
                <c:pt idx="5">
                  <c:v>47</c:v>
                </c:pt>
                <c:pt idx="6">
                  <c:v>46</c:v>
                </c:pt>
                <c:pt idx="7">
                  <c:v>46</c:v>
                </c:pt>
                <c:pt idx="8">
                  <c:v>42</c:v>
                </c:pt>
                <c:pt idx="9">
                  <c:v>39.75</c:v>
                </c:pt>
                <c:pt idx="10">
                  <c:v>37.5</c:v>
                </c:pt>
              </c:numCache>
            </c:numRef>
          </c:val>
        </c:ser>
        <c:dLbls>
          <c:showLegendKey val="0"/>
          <c:showVal val="0"/>
          <c:showCatName val="0"/>
          <c:showSerName val="0"/>
          <c:showPercent val="0"/>
          <c:showBubbleSize val="0"/>
        </c:dLbls>
        <c:gapWidth val="150"/>
        <c:axId val="146461608"/>
        <c:axId val="181783912"/>
      </c:barChart>
      <c:catAx>
        <c:axId val="146461608"/>
        <c:scaling>
          <c:orientation val="minMax"/>
        </c:scaling>
        <c:delete val="0"/>
        <c:axPos val="b"/>
        <c:numFmt formatCode="General" sourceLinked="0"/>
        <c:majorTickMark val="out"/>
        <c:minorTickMark val="none"/>
        <c:tickLblPos val="nextTo"/>
        <c:txPr>
          <a:bodyPr/>
          <a:lstStyle/>
          <a:p>
            <a:pPr>
              <a:defRPr>
                <a:latin typeface="Arial" panose="020B0604020202020204" pitchFamily="34" charset="0"/>
                <a:cs typeface="Arial" panose="020B0604020202020204" pitchFamily="34" charset="0"/>
              </a:defRPr>
            </a:pPr>
            <a:endParaRPr lang="en-US"/>
          </a:p>
        </c:txPr>
        <c:crossAx val="181783912"/>
        <c:crosses val="autoZero"/>
        <c:auto val="1"/>
        <c:lblAlgn val="ctr"/>
        <c:lblOffset val="100"/>
        <c:noMultiLvlLbl val="0"/>
      </c:catAx>
      <c:valAx>
        <c:axId val="181783912"/>
        <c:scaling>
          <c:orientation val="minMax"/>
          <c:max val="100"/>
        </c:scaling>
        <c:delete val="0"/>
        <c:axPos val="l"/>
        <c:title>
          <c:tx>
            <c:rich>
              <a:bodyPr rot="-5400000" vert="horz"/>
              <a:lstStyle/>
              <a:p>
                <a:pPr>
                  <a:defRPr>
                    <a:latin typeface="Arial" panose="020B0604020202020204" pitchFamily="34" charset="0"/>
                    <a:cs typeface="Arial" panose="020B0604020202020204" pitchFamily="34" charset="0"/>
                  </a:defRPr>
                </a:pPr>
                <a:r>
                  <a:rPr lang="en-US" b="0" dirty="0" smtClean="0">
                    <a:latin typeface="Arial" panose="020B0604020202020204" pitchFamily="34" charset="0"/>
                    <a:cs typeface="Arial" panose="020B0604020202020204" pitchFamily="34" charset="0"/>
                  </a:rPr>
                  <a:t>Median Student</a:t>
                </a:r>
                <a:r>
                  <a:rPr lang="en-US" b="0" baseline="0" dirty="0" smtClean="0">
                    <a:latin typeface="Arial" panose="020B0604020202020204" pitchFamily="34" charset="0"/>
                    <a:cs typeface="Arial" panose="020B0604020202020204" pitchFamily="34" charset="0"/>
                  </a:rPr>
                  <a:t> Growth Percentile (SGP)</a:t>
                </a:r>
                <a:endParaRPr lang="en-US" b="0" dirty="0">
                  <a:latin typeface="Arial" panose="020B0604020202020204" pitchFamily="34" charset="0"/>
                  <a:cs typeface="Arial" panose="020B0604020202020204" pitchFamily="34" charset="0"/>
                </a:endParaRPr>
              </a:p>
            </c:rich>
          </c:tx>
          <c:overlay val="0"/>
        </c:title>
        <c:numFmt formatCode="0.0&quot;%&quot;" sourceLinked="0"/>
        <c:majorTickMark val="out"/>
        <c:minorTickMark val="none"/>
        <c:tickLblPos val="nextTo"/>
        <c:txPr>
          <a:bodyPr/>
          <a:lstStyle/>
          <a:p>
            <a:pPr>
              <a:defRPr>
                <a:latin typeface="Arial" panose="020B0604020202020204" pitchFamily="34" charset="0"/>
                <a:cs typeface="Arial" panose="020B0604020202020204" pitchFamily="34" charset="0"/>
              </a:defRPr>
            </a:pPr>
            <a:endParaRPr lang="en-US"/>
          </a:p>
        </c:txPr>
        <c:crossAx val="146461608"/>
        <c:crosses val="autoZero"/>
        <c:crossBetween val="between"/>
      </c:valAx>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A172859-E256-48AF-8484-CEA29EAF1205}" type="datetimeFigureOut">
              <a:rPr lang="en-US" smtClean="0"/>
              <a:t>1/14/2014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C56B354-4C3F-4085-8613-D2F8A2254028}" type="slidenum">
              <a:rPr lang="en-US" smtClean="0"/>
              <a:t>‹#›</a:t>
            </a:fld>
            <a:endParaRPr lang="en-US"/>
          </a:p>
        </p:txBody>
      </p:sp>
    </p:spTree>
    <p:extLst>
      <p:ext uri="{BB962C8B-B14F-4D97-AF65-F5344CB8AC3E}">
        <p14:creationId xmlns:p14="http://schemas.microsoft.com/office/powerpoint/2010/main" val="7663260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F7B4FC-D06D-4988-8425-9D7B870D9311}" type="datetimeFigureOut">
              <a:rPr lang="en-US" smtClean="0"/>
              <a:pPr/>
              <a:t>1/14/2014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772DFB-E02C-4FBB-B823-3EDAD0776692}" type="slidenum">
              <a:rPr lang="en-US" smtClean="0"/>
              <a:pPr/>
              <a:t>‹#›</a:t>
            </a:fld>
            <a:endParaRPr lang="en-US"/>
          </a:p>
        </p:txBody>
      </p:sp>
    </p:spTree>
    <p:extLst>
      <p:ext uri="{BB962C8B-B14F-4D97-AF65-F5344CB8AC3E}">
        <p14:creationId xmlns:p14="http://schemas.microsoft.com/office/powerpoint/2010/main" val="1848609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0772DFB-E02C-4FBB-B823-3EDAD0776692}" type="slidenum">
              <a:rPr lang="en-US" smtClean="0"/>
              <a:pPr/>
              <a:t>1</a:t>
            </a:fld>
            <a:endParaRPr lang="en-US"/>
          </a:p>
        </p:txBody>
      </p:sp>
    </p:spTree>
    <p:extLst>
      <p:ext uri="{BB962C8B-B14F-4D97-AF65-F5344CB8AC3E}">
        <p14:creationId xmlns:p14="http://schemas.microsoft.com/office/powerpoint/2010/main" val="7043358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Is this true? Has the remediation rate remained essentially</a:t>
            </a:r>
            <a:r>
              <a:rPr lang="en-US" baseline="0" dirty="0" smtClean="0"/>
              <a:t> unchanged for the five previous years?</a:t>
            </a:r>
            <a:endParaRPr lang="en-US" dirty="0"/>
          </a:p>
        </p:txBody>
      </p:sp>
      <p:sp>
        <p:nvSpPr>
          <p:cNvPr id="4" name="Slide Number Placeholder 3"/>
          <p:cNvSpPr>
            <a:spLocks noGrp="1"/>
          </p:cNvSpPr>
          <p:nvPr>
            <p:ph type="sldNum" sz="quarter" idx="10"/>
          </p:nvPr>
        </p:nvSpPr>
        <p:spPr/>
        <p:txBody>
          <a:bodyPr/>
          <a:lstStyle/>
          <a:p>
            <a:fld id="{F0772DFB-E02C-4FBB-B823-3EDAD0776692}" type="slidenum">
              <a:rPr lang="en-US" smtClean="0"/>
              <a:pPr/>
              <a:t>10</a:t>
            </a:fld>
            <a:endParaRPr lang="en-US"/>
          </a:p>
        </p:txBody>
      </p:sp>
    </p:spTree>
    <p:extLst>
      <p:ext uri="{BB962C8B-B14F-4D97-AF65-F5344CB8AC3E}">
        <p14:creationId xmlns:p14="http://schemas.microsoft.com/office/powerpoint/2010/main" val="10274795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Someone</a:t>
            </a:r>
            <a:r>
              <a:rPr lang="en-US" baseline="0" dirty="0" smtClean="0"/>
              <a:t> might ask, “why do new baselines and goals need to be set?”</a:t>
            </a:r>
          </a:p>
          <a:p>
            <a:endParaRPr lang="en-US" baseline="0" dirty="0" smtClean="0"/>
          </a:p>
          <a:p>
            <a:r>
              <a:rPr lang="en-US" baseline="0" dirty="0" smtClean="0"/>
              <a:t>Someone might ask, “how will the SBAC field test impact current measures?”</a:t>
            </a:r>
            <a:endParaRPr lang="en-US" dirty="0"/>
          </a:p>
        </p:txBody>
      </p:sp>
      <p:sp>
        <p:nvSpPr>
          <p:cNvPr id="4" name="Slide Number Placeholder 3"/>
          <p:cNvSpPr>
            <a:spLocks noGrp="1"/>
          </p:cNvSpPr>
          <p:nvPr>
            <p:ph type="sldNum" sz="quarter" idx="10"/>
          </p:nvPr>
        </p:nvSpPr>
        <p:spPr/>
        <p:txBody>
          <a:bodyPr/>
          <a:lstStyle/>
          <a:p>
            <a:fld id="{F0772DFB-E02C-4FBB-B823-3EDAD0776692}" type="slidenum">
              <a:rPr lang="en-US" smtClean="0"/>
              <a:pPr/>
              <a:t>11</a:t>
            </a:fld>
            <a:endParaRPr lang="en-US"/>
          </a:p>
        </p:txBody>
      </p:sp>
    </p:spTree>
    <p:extLst>
      <p:ext uri="{BB962C8B-B14F-4D97-AF65-F5344CB8AC3E}">
        <p14:creationId xmlns:p14="http://schemas.microsoft.com/office/powerpoint/2010/main" val="39890564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Revisions are shown</a:t>
            </a:r>
            <a:r>
              <a:rPr lang="en-US" baseline="0" dirty="0" smtClean="0"/>
              <a:t> in bold font.</a:t>
            </a:r>
            <a:endParaRPr lang="en-US" dirty="0"/>
          </a:p>
        </p:txBody>
      </p:sp>
      <p:sp>
        <p:nvSpPr>
          <p:cNvPr id="4" name="Slide Number Placeholder 3"/>
          <p:cNvSpPr>
            <a:spLocks noGrp="1"/>
          </p:cNvSpPr>
          <p:nvPr>
            <p:ph type="sldNum" sz="quarter" idx="10"/>
          </p:nvPr>
        </p:nvSpPr>
        <p:spPr/>
        <p:txBody>
          <a:bodyPr/>
          <a:lstStyle/>
          <a:p>
            <a:fld id="{F0772DFB-E02C-4FBB-B823-3EDAD0776692}" type="slidenum">
              <a:rPr lang="en-US" smtClean="0"/>
              <a:pPr/>
              <a:t>12</a:t>
            </a:fld>
            <a:endParaRPr lang="en-US"/>
          </a:p>
        </p:txBody>
      </p:sp>
    </p:spTree>
    <p:extLst>
      <p:ext uri="{BB962C8B-B14F-4D97-AF65-F5344CB8AC3E}">
        <p14:creationId xmlns:p14="http://schemas.microsoft.com/office/powerpoint/2010/main" val="15083793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0772DFB-E02C-4FBB-B823-3EDAD0776692}" type="slidenum">
              <a:rPr lang="en-US" smtClean="0"/>
              <a:pPr/>
              <a:t>13</a:t>
            </a:fld>
            <a:endParaRPr lang="en-US"/>
          </a:p>
        </p:txBody>
      </p:sp>
    </p:spTree>
    <p:extLst>
      <p:ext uri="{BB962C8B-B14F-4D97-AF65-F5344CB8AC3E}">
        <p14:creationId xmlns:p14="http://schemas.microsoft.com/office/powerpoint/2010/main" val="37320654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0772DFB-E02C-4FBB-B823-3EDAD0776692}" type="slidenum">
              <a:rPr lang="en-US" smtClean="0"/>
              <a:pPr/>
              <a:t>14</a:t>
            </a:fld>
            <a:endParaRPr lang="en-US"/>
          </a:p>
        </p:txBody>
      </p:sp>
    </p:spTree>
    <p:extLst>
      <p:ext uri="{BB962C8B-B14F-4D97-AF65-F5344CB8AC3E}">
        <p14:creationId xmlns:p14="http://schemas.microsoft.com/office/powerpoint/2010/main" val="16630130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0772DFB-E02C-4FBB-B823-3EDAD0776692}" type="slidenum">
              <a:rPr lang="en-US" smtClean="0"/>
              <a:pPr/>
              <a:t>15</a:t>
            </a:fld>
            <a:endParaRPr lang="en-US"/>
          </a:p>
        </p:txBody>
      </p:sp>
    </p:spTree>
    <p:extLst>
      <p:ext uri="{BB962C8B-B14F-4D97-AF65-F5344CB8AC3E}">
        <p14:creationId xmlns:p14="http://schemas.microsoft.com/office/powerpoint/2010/main" val="4031271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0772DFB-E02C-4FBB-B823-3EDAD0776692}" type="slidenum">
              <a:rPr lang="en-US" smtClean="0"/>
              <a:pPr/>
              <a:t>16</a:t>
            </a:fld>
            <a:endParaRPr lang="en-US"/>
          </a:p>
        </p:txBody>
      </p:sp>
    </p:spTree>
    <p:extLst>
      <p:ext uri="{BB962C8B-B14F-4D97-AF65-F5344CB8AC3E}">
        <p14:creationId xmlns:p14="http://schemas.microsoft.com/office/powerpoint/2010/main" val="14019390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0772DFB-E02C-4FBB-B823-3EDAD0776692}" type="slidenum">
              <a:rPr lang="en-US" smtClean="0"/>
              <a:pPr/>
              <a:t>17</a:t>
            </a:fld>
            <a:endParaRPr lang="en-US"/>
          </a:p>
        </p:txBody>
      </p:sp>
    </p:spTree>
    <p:extLst>
      <p:ext uri="{BB962C8B-B14F-4D97-AF65-F5344CB8AC3E}">
        <p14:creationId xmlns:p14="http://schemas.microsoft.com/office/powerpoint/2010/main" val="28894566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endParaRPr lang="en-US" sz="1100" dirty="0"/>
          </a:p>
        </p:txBody>
      </p:sp>
      <p:sp>
        <p:nvSpPr>
          <p:cNvPr id="4" name="Slide Number Placeholder 3"/>
          <p:cNvSpPr>
            <a:spLocks noGrp="1"/>
          </p:cNvSpPr>
          <p:nvPr>
            <p:ph type="sldNum" sz="quarter" idx="10"/>
          </p:nvPr>
        </p:nvSpPr>
        <p:spPr/>
        <p:txBody>
          <a:bodyPr/>
          <a:lstStyle/>
          <a:p>
            <a:fld id="{F0772DFB-E02C-4FBB-B823-3EDAD0776692}" type="slidenum">
              <a:rPr lang="en-US" smtClean="0"/>
              <a:pPr/>
              <a:t>18</a:t>
            </a:fld>
            <a:endParaRPr lang="en-US"/>
          </a:p>
        </p:txBody>
      </p:sp>
    </p:spTree>
    <p:extLst>
      <p:ext uri="{BB962C8B-B14F-4D97-AF65-F5344CB8AC3E}">
        <p14:creationId xmlns:p14="http://schemas.microsoft.com/office/powerpoint/2010/main" val="4748432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Goals on</a:t>
            </a:r>
            <a:r>
              <a:rPr lang="en-US" baseline="0" dirty="0" smtClean="0"/>
              <a:t> this chart are for the “All Students” group. </a:t>
            </a:r>
          </a:p>
          <a:p>
            <a:endParaRPr lang="en-US" baseline="0" dirty="0" smtClean="0"/>
          </a:p>
          <a:p>
            <a:r>
              <a:rPr lang="en-US" dirty="0" smtClean="0"/>
              <a:t>Somebody should</a:t>
            </a:r>
            <a:r>
              <a:rPr lang="en-US" baseline="0" dirty="0" smtClean="0"/>
              <a:t> ask whether or not incremental goals were set for subgroup improvement. </a:t>
            </a:r>
          </a:p>
          <a:p>
            <a:endParaRPr lang="en-US" baseline="0" dirty="0" smtClean="0"/>
          </a:p>
          <a:p>
            <a:r>
              <a:rPr lang="en-US" baseline="0" dirty="0" smtClean="0"/>
              <a:t>How do the subgroup targets compare to the targets shown here?</a:t>
            </a:r>
          </a:p>
          <a:p>
            <a:endParaRPr lang="en-US" baseline="0" dirty="0" smtClean="0"/>
          </a:p>
          <a:p>
            <a:r>
              <a:rPr lang="en-US" baseline="0" dirty="0" smtClean="0"/>
              <a:t>For the 4</a:t>
            </a:r>
            <a:r>
              <a:rPr lang="en-US" baseline="30000" dirty="0" smtClean="0"/>
              <a:t>th</a:t>
            </a:r>
            <a:r>
              <a:rPr lang="en-US" baseline="0" dirty="0" smtClean="0"/>
              <a:t> Grade Reading, when 0.19 PPPY is demonstrated, do you believe a 2.3 percent increase per year is both “rigorous and achievable?”</a:t>
            </a:r>
            <a:endParaRPr lang="en-US" dirty="0"/>
          </a:p>
        </p:txBody>
      </p:sp>
      <p:sp>
        <p:nvSpPr>
          <p:cNvPr id="4" name="Slide Number Placeholder 3"/>
          <p:cNvSpPr>
            <a:spLocks noGrp="1"/>
          </p:cNvSpPr>
          <p:nvPr>
            <p:ph type="sldNum" sz="quarter" idx="10"/>
          </p:nvPr>
        </p:nvSpPr>
        <p:spPr/>
        <p:txBody>
          <a:bodyPr/>
          <a:lstStyle/>
          <a:p>
            <a:fld id="{F0772DFB-E02C-4FBB-B823-3EDAD0776692}" type="slidenum">
              <a:rPr lang="en-US" smtClean="0"/>
              <a:pPr/>
              <a:t>19</a:t>
            </a:fld>
            <a:endParaRPr lang="en-US"/>
          </a:p>
        </p:txBody>
      </p:sp>
    </p:spTree>
    <p:extLst>
      <p:ext uri="{BB962C8B-B14F-4D97-AF65-F5344CB8AC3E}">
        <p14:creationId xmlns:p14="http://schemas.microsoft.com/office/powerpoint/2010/main" val="18565897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sz="1400" dirty="0" smtClean="0"/>
              <a:t>Somebody should ask how the “Opportunity Gap” is being defined</a:t>
            </a:r>
            <a:r>
              <a:rPr lang="en-US" sz="1400" baseline="0" dirty="0" smtClean="0"/>
              <a:t> for purposes here.</a:t>
            </a:r>
          </a:p>
          <a:p>
            <a:pPr lvl="0"/>
            <a:endParaRPr lang="en-US" sz="1400" baseline="0" dirty="0" smtClean="0"/>
          </a:p>
          <a:p>
            <a:pPr lvl="0"/>
            <a:r>
              <a:rPr lang="en-US" sz="1400" baseline="0" dirty="0" smtClean="0"/>
              <a:t>The 5491 post-high school indicators as originally specified measured “engagement” rather than “attainment”</a:t>
            </a:r>
            <a:endParaRPr lang="en-US" sz="1400" dirty="0"/>
          </a:p>
        </p:txBody>
      </p:sp>
      <p:sp>
        <p:nvSpPr>
          <p:cNvPr id="4" name="Slide Number Placeholder 3"/>
          <p:cNvSpPr>
            <a:spLocks noGrp="1"/>
          </p:cNvSpPr>
          <p:nvPr>
            <p:ph type="sldNum" sz="quarter" idx="10"/>
          </p:nvPr>
        </p:nvSpPr>
        <p:spPr/>
        <p:txBody>
          <a:bodyPr/>
          <a:lstStyle/>
          <a:p>
            <a:fld id="{F0772DFB-E02C-4FBB-B823-3EDAD0776692}" type="slidenum">
              <a:rPr lang="en-US" smtClean="0"/>
              <a:pPr/>
              <a:t>2</a:t>
            </a:fld>
            <a:endParaRPr lang="en-US"/>
          </a:p>
        </p:txBody>
      </p:sp>
    </p:spTree>
    <p:extLst>
      <p:ext uri="{BB962C8B-B14F-4D97-AF65-F5344CB8AC3E}">
        <p14:creationId xmlns:p14="http://schemas.microsoft.com/office/powerpoint/2010/main" val="3117275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sz="1100" dirty="0" smtClean="0"/>
              <a:t>The</a:t>
            </a:r>
            <a:r>
              <a:rPr lang="en-US" sz="1100" baseline="0" dirty="0" smtClean="0"/>
              <a:t> impact of additional resources today may not be realized for years down the road – takes time.</a:t>
            </a:r>
            <a:endParaRPr lang="en-US" sz="1100" dirty="0"/>
          </a:p>
        </p:txBody>
      </p:sp>
      <p:sp>
        <p:nvSpPr>
          <p:cNvPr id="4" name="Slide Number Placeholder 3"/>
          <p:cNvSpPr>
            <a:spLocks noGrp="1"/>
          </p:cNvSpPr>
          <p:nvPr>
            <p:ph type="sldNum" sz="quarter" idx="10"/>
          </p:nvPr>
        </p:nvSpPr>
        <p:spPr/>
        <p:txBody>
          <a:bodyPr/>
          <a:lstStyle/>
          <a:p>
            <a:fld id="{F0772DFB-E02C-4FBB-B823-3EDAD0776692}" type="slidenum">
              <a:rPr lang="en-US" smtClean="0"/>
              <a:pPr/>
              <a:t>3</a:t>
            </a:fld>
            <a:endParaRPr lang="en-US"/>
          </a:p>
        </p:txBody>
      </p:sp>
    </p:spTree>
    <p:extLst>
      <p:ext uri="{BB962C8B-B14F-4D97-AF65-F5344CB8AC3E}">
        <p14:creationId xmlns:p14="http://schemas.microsoft.com/office/powerpoint/2010/main" val="13639249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0772DFB-E02C-4FBB-B823-3EDAD0776692}" type="slidenum">
              <a:rPr lang="en-US" smtClean="0"/>
              <a:pPr/>
              <a:t>4</a:t>
            </a:fld>
            <a:endParaRPr lang="en-US"/>
          </a:p>
        </p:txBody>
      </p:sp>
    </p:spTree>
    <p:extLst>
      <p:ext uri="{BB962C8B-B14F-4D97-AF65-F5344CB8AC3E}">
        <p14:creationId xmlns:p14="http://schemas.microsoft.com/office/powerpoint/2010/main" val="13869908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0772DFB-E02C-4FBB-B823-3EDAD0776692}" type="slidenum">
              <a:rPr lang="en-US" smtClean="0"/>
              <a:pPr/>
              <a:t>5</a:t>
            </a:fld>
            <a:endParaRPr lang="en-US"/>
          </a:p>
        </p:txBody>
      </p:sp>
    </p:spTree>
    <p:extLst>
      <p:ext uri="{BB962C8B-B14F-4D97-AF65-F5344CB8AC3E}">
        <p14:creationId xmlns:p14="http://schemas.microsoft.com/office/powerpoint/2010/main" val="29351053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0772DFB-E02C-4FBB-B823-3EDAD0776692}" type="slidenum">
              <a:rPr lang="en-US" smtClean="0"/>
              <a:pPr/>
              <a:t>6</a:t>
            </a:fld>
            <a:endParaRPr lang="en-US"/>
          </a:p>
        </p:txBody>
      </p:sp>
    </p:spTree>
    <p:extLst>
      <p:ext uri="{BB962C8B-B14F-4D97-AF65-F5344CB8AC3E}">
        <p14:creationId xmlns:p14="http://schemas.microsoft.com/office/powerpoint/2010/main" val="36163728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CEDARS</a:t>
            </a:r>
            <a:r>
              <a:rPr lang="en-US" baseline="0" dirty="0" smtClean="0"/>
              <a:t> collects information on home languages and race/ethnicity meaning that disaggregation beyond the ESEA subgroups is possible. However, the value added from deeper drill down has yet to be determined.</a:t>
            </a:r>
            <a:endParaRPr lang="en-US" dirty="0"/>
          </a:p>
        </p:txBody>
      </p:sp>
      <p:sp>
        <p:nvSpPr>
          <p:cNvPr id="4" name="Slide Number Placeholder 3"/>
          <p:cNvSpPr>
            <a:spLocks noGrp="1"/>
          </p:cNvSpPr>
          <p:nvPr>
            <p:ph type="sldNum" sz="quarter" idx="10"/>
          </p:nvPr>
        </p:nvSpPr>
        <p:spPr/>
        <p:txBody>
          <a:bodyPr/>
          <a:lstStyle/>
          <a:p>
            <a:fld id="{F0772DFB-E02C-4FBB-B823-3EDAD0776692}" type="slidenum">
              <a:rPr lang="en-US" smtClean="0"/>
              <a:pPr/>
              <a:t>7</a:t>
            </a:fld>
            <a:endParaRPr lang="en-US"/>
          </a:p>
        </p:txBody>
      </p:sp>
    </p:spTree>
    <p:extLst>
      <p:ext uri="{BB962C8B-B14F-4D97-AF65-F5344CB8AC3E}">
        <p14:creationId xmlns:p14="http://schemas.microsoft.com/office/powerpoint/2010/main" val="2869901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0772DFB-E02C-4FBB-B823-3EDAD0776692}" type="slidenum">
              <a:rPr lang="en-US" smtClean="0"/>
              <a:pPr/>
              <a:t>8</a:t>
            </a:fld>
            <a:endParaRPr lang="en-US"/>
          </a:p>
        </p:txBody>
      </p:sp>
    </p:spTree>
    <p:extLst>
      <p:ext uri="{BB962C8B-B14F-4D97-AF65-F5344CB8AC3E}">
        <p14:creationId xmlns:p14="http://schemas.microsoft.com/office/powerpoint/2010/main" val="37224878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0772DFB-E02C-4FBB-B823-3EDAD0776692}" type="slidenum">
              <a:rPr lang="en-US" smtClean="0"/>
              <a:pPr/>
              <a:t>9</a:t>
            </a:fld>
            <a:endParaRPr lang="en-US"/>
          </a:p>
        </p:txBody>
      </p:sp>
    </p:spTree>
    <p:extLst>
      <p:ext uri="{BB962C8B-B14F-4D97-AF65-F5344CB8AC3E}">
        <p14:creationId xmlns:p14="http://schemas.microsoft.com/office/powerpoint/2010/main" val="115926897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71798"/>
            <a:ext cx="8833104" cy="33380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75EE0E6-99EE-4FE0-8594-1370775B1C28}"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dirty="0" smtClean="0"/>
              <a:t>Click to edit Master title style</a:t>
            </a:r>
            <a:endParaRPr kumimoji="0"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28800" y="3657600"/>
            <a:ext cx="5486400" cy="4239491"/>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Footer Placeholder 4"/>
          <p:cNvSpPr>
            <a:spLocks noGrp="1"/>
          </p:cNvSpPr>
          <p:nvPr>
            <p:ph type="ftr" sz="quarter" idx="11"/>
          </p:nvPr>
        </p:nvSpPr>
        <p:spPr>
          <a:xfrm>
            <a:off x="914400" y="6410848"/>
            <a:ext cx="3581400" cy="365760"/>
          </a:xfrm>
        </p:spPr>
        <p:txBody>
          <a:bodyPr/>
          <a:lstStyle>
            <a:lvl1pPr>
              <a:defRPr>
                <a:solidFill>
                  <a:schemeClr val="accent1"/>
                </a:solidFill>
              </a:defRPr>
            </a:lvl1pPr>
          </a:lstStyle>
          <a:p>
            <a:r>
              <a:rPr lang="en-US" dirty="0" smtClean="0"/>
              <a:t>Washington State Board of Education</a:t>
            </a:r>
            <a:endParaRPr lang="en-US" dirty="0"/>
          </a:p>
        </p:txBody>
      </p:sp>
      <p:sp>
        <p:nvSpPr>
          <p:cNvPr id="6" name="Slide Number Placeholder 5"/>
          <p:cNvSpPr>
            <a:spLocks noGrp="1"/>
          </p:cNvSpPr>
          <p:nvPr>
            <p:ph type="sldNum" sz="quarter" idx="12"/>
          </p:nvPr>
        </p:nvSpPr>
        <p:spPr/>
        <p:txBody>
          <a:bodyPr/>
          <a:lstStyle/>
          <a:p>
            <a:fld id="{D75EE0E6-99EE-4FE0-8594-1370775B1C28}" type="slidenum">
              <a:rPr lang="en-US" smtClean="0"/>
              <a:pPr/>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D75EE0E6-99EE-4FE0-8594-1370775B1C28}"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Footer Placeholder 4"/>
          <p:cNvSpPr>
            <a:spLocks noGrp="1"/>
          </p:cNvSpPr>
          <p:nvPr>
            <p:ph type="ftr" sz="quarter" idx="11"/>
          </p:nvPr>
        </p:nvSpPr>
        <p:spPr>
          <a:xfrm>
            <a:off x="914400" y="6410848"/>
            <a:ext cx="3581400" cy="365760"/>
          </a:xfrm>
        </p:spPr>
        <p:txBody>
          <a:bodyPr/>
          <a:lstStyle>
            <a:lvl1pPr>
              <a:defRPr>
                <a:solidFill>
                  <a:schemeClr val="accent1"/>
                </a:solidFill>
              </a:defRPr>
            </a:lvl1pPr>
          </a:lstStyle>
          <a:p>
            <a:r>
              <a:rPr lang="en-US" dirty="0" smtClean="0"/>
              <a:t>Washington State Board of Education</a:t>
            </a:r>
            <a:endParaRPr lang="en-US" dirty="0"/>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latin typeface="Arial" panose="020B0604020202020204" pitchFamily="34" charset="0"/>
                <a:cs typeface="Arial" panose="020B0604020202020204" pitchFamily="34" charset="0"/>
              </a:defRPr>
            </a:lvl1pPr>
          </a:lstStyle>
          <a:p>
            <a:r>
              <a:rPr kumimoji="0" lang="en-US" dirty="0" smtClean="0"/>
              <a:t>Click to edit Master title style</a:t>
            </a:r>
            <a:endParaRPr kumimoji="0" lang="en-US" dirty="0"/>
          </a:p>
        </p:txBody>
      </p:sp>
      <p:sp>
        <p:nvSpPr>
          <p:cNvPr id="5" name="Footer Placeholder 4"/>
          <p:cNvSpPr>
            <a:spLocks noGrp="1"/>
          </p:cNvSpPr>
          <p:nvPr>
            <p:ph type="ftr" sz="quarter" idx="11"/>
          </p:nvPr>
        </p:nvSpPr>
        <p:spPr>
          <a:xfrm>
            <a:off x="914400" y="6410848"/>
            <a:ext cx="3581400" cy="365760"/>
          </a:xfrm>
        </p:spPr>
        <p:txBody>
          <a:bodyPr/>
          <a:lstStyle>
            <a:lvl1pPr>
              <a:defRPr>
                <a:solidFill>
                  <a:schemeClr val="accent1"/>
                </a:solidFill>
              </a:defRPr>
            </a:lvl1pPr>
          </a:lstStyle>
          <a:p>
            <a:r>
              <a:rPr lang="en-US" dirty="0" smtClean="0"/>
              <a:t>Washington State Board of Education</a:t>
            </a:r>
            <a:endParaRPr lang="en-US" dirty="0"/>
          </a:p>
        </p:txBody>
      </p:sp>
      <p:sp>
        <p:nvSpPr>
          <p:cNvPr id="6" name="Slide Number Placeholder 5"/>
          <p:cNvSpPr>
            <a:spLocks noGrp="1"/>
          </p:cNvSpPr>
          <p:nvPr>
            <p:ph type="sldNum" sz="quarter" idx="12"/>
          </p:nvPr>
        </p:nvSpPr>
        <p:spPr>
          <a:xfrm>
            <a:off x="4361688" y="1026372"/>
            <a:ext cx="457200" cy="441325"/>
          </a:xfrm>
        </p:spPr>
        <p:txBody>
          <a:bodyPr/>
          <a:lstStyle/>
          <a:p>
            <a:fld id="{D75EE0E6-99EE-4FE0-8594-1370775B1C28}"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a:xfrm>
            <a:off x="914400" y="6410848"/>
            <a:ext cx="3581400" cy="365760"/>
          </a:xfrm>
        </p:spPr>
        <p:txBody>
          <a:bodyPr/>
          <a:lstStyle>
            <a:lvl1pPr>
              <a:defRPr>
                <a:solidFill>
                  <a:schemeClr val="accent1"/>
                </a:solidFill>
              </a:defRPr>
            </a:lvl1pPr>
          </a:lstStyle>
          <a:p>
            <a:r>
              <a:rPr lang="en-US" dirty="0" smtClean="0"/>
              <a:t>Washington State Board of Education</a:t>
            </a:r>
            <a:endParaRPr lang="en-US"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75EE0E6-99EE-4FE0-8594-1370775B1C28}"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dirty="0" smtClean="0"/>
              <a:t>Click to edit Master title style</a:t>
            </a:r>
            <a:endParaRPr kumimoji="0" lang="en-US" dirty="0"/>
          </a:p>
        </p:txBody>
      </p:sp>
      <p:pic>
        <p:nvPicPr>
          <p:cNvPr id="20" name="Picture 1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6" name="Footer Placeholder 5"/>
          <p:cNvSpPr>
            <a:spLocks noGrp="1"/>
          </p:cNvSpPr>
          <p:nvPr>
            <p:ph type="ftr" sz="quarter" idx="11"/>
          </p:nvPr>
        </p:nvSpPr>
        <p:spPr>
          <a:xfrm>
            <a:off x="914400" y="6410848"/>
            <a:ext cx="3581400" cy="365760"/>
          </a:xfrm>
        </p:spPr>
        <p:txBody>
          <a:bodyPr/>
          <a:lstStyle>
            <a:lvl1pPr>
              <a:defRPr>
                <a:solidFill>
                  <a:schemeClr val="accent1"/>
                </a:solidFill>
              </a:defRPr>
            </a:lvl1pPr>
          </a:lstStyle>
          <a:p>
            <a:r>
              <a:rPr lang="en-US" dirty="0" smtClean="0"/>
              <a:t>Washington State Board of Education</a:t>
            </a:r>
            <a:endParaRPr lang="en-US" dirty="0"/>
          </a:p>
        </p:txBody>
      </p:sp>
      <p:sp>
        <p:nvSpPr>
          <p:cNvPr id="7" name="Slide Number Placeholder 6"/>
          <p:cNvSpPr>
            <a:spLocks noGrp="1"/>
          </p:cNvSpPr>
          <p:nvPr>
            <p:ph type="sldNum" sz="quarter" idx="12"/>
          </p:nvPr>
        </p:nvSpPr>
        <p:spPr/>
        <p:txBody>
          <a:bodyPr/>
          <a:lstStyle/>
          <a:p>
            <a:fld id="{D75EE0E6-99EE-4FE0-8594-1370775B1C28}"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8" name="Footer Placeholder 7"/>
          <p:cNvSpPr>
            <a:spLocks noGrp="1"/>
          </p:cNvSpPr>
          <p:nvPr>
            <p:ph type="ftr" sz="quarter" idx="11"/>
          </p:nvPr>
        </p:nvSpPr>
        <p:spPr>
          <a:xfrm>
            <a:off x="914400" y="6409944"/>
            <a:ext cx="3581400" cy="365760"/>
          </a:xfrm>
        </p:spPr>
        <p:txBody>
          <a:bodyPr/>
          <a:lstStyle>
            <a:lvl1pPr>
              <a:defRPr>
                <a:solidFill>
                  <a:schemeClr val="accent1"/>
                </a:solidFill>
              </a:defRPr>
            </a:lvl1pPr>
          </a:lstStyle>
          <a:p>
            <a:r>
              <a:rPr lang="en-US" dirty="0" smtClean="0"/>
              <a:t>Washington State Board of Education</a:t>
            </a:r>
            <a:endParaRPr lang="en-US"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D75EE0E6-99EE-4FE0-8594-1370775B1C28}"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pic>
        <p:nvPicPr>
          <p:cNvPr id="28" name="Picture 2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Footer Placeholder 3"/>
          <p:cNvSpPr>
            <a:spLocks noGrp="1"/>
          </p:cNvSpPr>
          <p:nvPr>
            <p:ph type="ftr" sz="quarter" idx="11"/>
          </p:nvPr>
        </p:nvSpPr>
        <p:spPr>
          <a:xfrm>
            <a:off x="914400" y="6410848"/>
            <a:ext cx="3581400" cy="365760"/>
          </a:xfrm>
        </p:spPr>
        <p:txBody>
          <a:bodyPr/>
          <a:lstStyle>
            <a:lvl1pPr>
              <a:defRPr>
                <a:solidFill>
                  <a:schemeClr val="accent1"/>
                </a:solidFill>
              </a:defRPr>
            </a:lvl1pPr>
          </a:lstStyle>
          <a:p>
            <a:r>
              <a:rPr lang="en-US" dirty="0" smtClean="0"/>
              <a:t>Washington State Board of Education</a:t>
            </a:r>
            <a:endParaRPr lang="en-US" dirty="0"/>
          </a:p>
        </p:txBody>
      </p:sp>
      <p:sp>
        <p:nvSpPr>
          <p:cNvPr id="5" name="Slide Number Placeholder 4"/>
          <p:cNvSpPr>
            <a:spLocks noGrp="1"/>
          </p:cNvSpPr>
          <p:nvPr>
            <p:ph type="sldNum" sz="quarter" idx="12"/>
          </p:nvPr>
        </p:nvSpPr>
        <p:spPr>
          <a:xfrm>
            <a:off x="4343400" y="1036020"/>
            <a:ext cx="457200" cy="441325"/>
          </a:xfrm>
        </p:spPr>
        <p:txBody>
          <a:bodyPr/>
          <a:lstStyle/>
          <a:p>
            <a:fld id="{D75EE0E6-99EE-4FE0-8594-1370775B1C28}" type="slidenum">
              <a:rPr lang="en-US" smtClean="0"/>
              <a:pPr/>
              <a:t>‹#›</a:t>
            </a:fld>
            <a:endParaRPr lang="en-US"/>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Footer Placeholder 2"/>
          <p:cNvSpPr>
            <a:spLocks noGrp="1"/>
          </p:cNvSpPr>
          <p:nvPr>
            <p:ph type="ftr" sz="quarter" idx="11"/>
          </p:nvPr>
        </p:nvSpPr>
        <p:spPr>
          <a:xfrm>
            <a:off x="914400" y="6410848"/>
            <a:ext cx="3581400" cy="365760"/>
          </a:xfrm>
        </p:spPr>
        <p:txBody>
          <a:bodyPr/>
          <a:lstStyle>
            <a:lvl1pPr>
              <a:defRPr>
                <a:solidFill>
                  <a:schemeClr val="accent1"/>
                </a:solidFill>
              </a:defRPr>
            </a:lvl1pPr>
          </a:lstStyle>
          <a:p>
            <a:r>
              <a:rPr lang="en-US" dirty="0" smtClean="0"/>
              <a:t>Washington State Board of Education</a:t>
            </a:r>
            <a:endParaRPr lang="en-US"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D75EE0E6-99EE-4FE0-8594-1370775B1C28}" type="slidenum">
              <a:rPr lang="en-US" smtClean="0"/>
              <a:pPr/>
              <a:t>‹#›</a:t>
            </a:fld>
            <a:endParaRPr lang="en-US"/>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D75EE0E6-99EE-4FE0-8594-1370775B1C28}"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Footer Placeholder 5"/>
          <p:cNvSpPr>
            <a:spLocks noGrp="1"/>
          </p:cNvSpPr>
          <p:nvPr>
            <p:ph type="ftr" sz="quarter" idx="11"/>
          </p:nvPr>
        </p:nvSpPr>
        <p:spPr>
          <a:xfrm>
            <a:off x="883920" y="6410848"/>
            <a:ext cx="3383280" cy="365760"/>
          </a:xfrm>
        </p:spPr>
        <p:txBody>
          <a:bodyPr/>
          <a:lstStyle>
            <a:lvl1pPr>
              <a:defRPr>
                <a:solidFill>
                  <a:schemeClr val="accent1"/>
                </a:solidFill>
              </a:defRPr>
            </a:lvl1pPr>
          </a:lstStyle>
          <a:p>
            <a:r>
              <a:rPr lang="en-US" dirty="0" smtClean="0"/>
              <a:t>Washington State Board of Education</a:t>
            </a:r>
            <a:endParaRPr lang="en-US" dirty="0"/>
          </a:p>
        </p:txBody>
      </p:sp>
      <p:pic>
        <p:nvPicPr>
          <p:cNvPr id="22" name="Picture 2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D75EE0E6-99EE-4FE0-8594-1370775B1C28}"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Footer Placeholder 5"/>
          <p:cNvSpPr>
            <a:spLocks noGrp="1"/>
          </p:cNvSpPr>
          <p:nvPr>
            <p:ph type="ftr" sz="quarter" idx="11"/>
          </p:nvPr>
        </p:nvSpPr>
        <p:spPr>
          <a:xfrm>
            <a:off x="911352" y="6410848"/>
            <a:ext cx="3584448" cy="365760"/>
          </a:xfrm>
        </p:spPr>
        <p:txBody>
          <a:bodyPr/>
          <a:lstStyle>
            <a:lvl1pPr>
              <a:defRPr>
                <a:solidFill>
                  <a:schemeClr val="accent1"/>
                </a:solidFill>
              </a:defRPr>
            </a:lvl1pPr>
          </a:lstStyle>
          <a:p>
            <a:r>
              <a:rPr lang="en-US" dirty="0" smtClean="0"/>
              <a:t>Washington State Board of Education</a:t>
            </a:r>
            <a:endParaRPr lang="en-US" dirty="0"/>
          </a:p>
        </p:txBody>
      </p:sp>
      <p:pic>
        <p:nvPicPr>
          <p:cNvPr id="23" name="Picture 2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b="0" i="0" u="none"/>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userDrawn="1"/>
        </p:nvSpPr>
        <p:spPr bwMode="auto">
          <a:xfrm>
            <a:off x="149352" y="6388385"/>
            <a:ext cx="8833104" cy="317215"/>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Footer Placeholder 2"/>
          <p:cNvSpPr>
            <a:spLocks noGrp="1"/>
          </p:cNvSpPr>
          <p:nvPr>
            <p:ph type="ftr" sz="quarter" idx="3"/>
          </p:nvPr>
        </p:nvSpPr>
        <p:spPr>
          <a:xfrm>
            <a:off x="914400" y="6410848"/>
            <a:ext cx="3581400" cy="365760"/>
          </a:xfrm>
          <a:prstGeom prst="rect">
            <a:avLst/>
          </a:prstGeom>
        </p:spPr>
        <p:txBody>
          <a:bodyPr vert="horz"/>
          <a:lstStyle>
            <a:lvl1pPr algn="l" eaLnBrk="1" latinLnBrk="0" hangingPunct="1">
              <a:defRPr kumimoji="0" sz="1200">
                <a:solidFill>
                  <a:schemeClr val="accent1"/>
                </a:solidFill>
              </a:defRPr>
            </a:lvl1pPr>
          </a:lstStyle>
          <a:p>
            <a:r>
              <a:rPr lang="en-US" dirty="0" smtClean="0"/>
              <a:t>Washington State Board of Education</a:t>
            </a:r>
            <a:endParaRPr lang="en-US"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75EE0E6-99EE-4FE0-8594-1370775B1C28}"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pic>
        <p:nvPicPr>
          <p:cNvPr id="20" name="Picture 19"/>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hf sldNum="0" hdr="0" dt="0"/>
  <p:txStyles>
    <p:titleStyle>
      <a:lvl1pPr algn="ctr" rtl="0" eaLnBrk="1" latinLnBrk="0" hangingPunct="1">
        <a:spcBef>
          <a:spcPct val="0"/>
        </a:spcBef>
        <a:buNone/>
        <a:defRPr kumimoji="0" sz="3300" b="0" i="0" u="none" kern="1200">
          <a:solidFill>
            <a:schemeClr val="accent3">
              <a:shade val="75000"/>
            </a:schemeClr>
          </a:solidFill>
          <a:latin typeface="Arial" panose="020B0604020202020204" pitchFamily="34" charset="0"/>
          <a:ea typeface="+mj-ea"/>
          <a:cs typeface="Arial" panose="020B0604020202020204" pitchFamily="34" charset="0"/>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Arial" panose="020B0604020202020204" pitchFamily="34" charset="0"/>
          <a:ea typeface="+mn-ea"/>
          <a:cs typeface="Arial" panose="020B0604020202020204" pitchFamily="34" charset="0"/>
        </a:defRPr>
      </a:lvl1pPr>
      <a:lvl2pPr marL="548640" indent="-274320" algn="l" rtl="0" eaLnBrk="1" latinLnBrk="0" hangingPunct="1">
        <a:spcBef>
          <a:spcPct val="20000"/>
        </a:spcBef>
        <a:buClr>
          <a:schemeClr val="accent3"/>
        </a:buClr>
        <a:buSzPct val="70000"/>
        <a:buFont typeface="Wingdings 2" panose="05020102010507070707" pitchFamily="18" charset="2"/>
        <a:buChar char=""/>
        <a:defRPr kumimoji="0" sz="2200" kern="1200">
          <a:solidFill>
            <a:schemeClr val="tx2"/>
          </a:solidFill>
          <a:latin typeface="Arial" panose="020B0604020202020204" pitchFamily="34" charset="0"/>
          <a:ea typeface="+mn-ea"/>
          <a:cs typeface="Arial" panose="020B0604020202020204" pitchFamily="34" charset="0"/>
        </a:defRPr>
      </a:lvl2pPr>
      <a:lvl3pPr marL="822960" indent="-228600" algn="l" rtl="0" eaLnBrk="1" latinLnBrk="0" hangingPunct="1">
        <a:spcBef>
          <a:spcPct val="20000"/>
        </a:spcBef>
        <a:buClr>
          <a:schemeClr val="accent6"/>
        </a:buClr>
        <a:buSzPct val="75000"/>
        <a:buFont typeface="Wingdings" panose="05000000000000000000" pitchFamily="2" charset="2"/>
        <a:buChar char="§"/>
        <a:defRPr kumimoji="0" sz="2000" kern="1200">
          <a:solidFill>
            <a:schemeClr val="tx1"/>
          </a:solidFill>
          <a:latin typeface="Arial" panose="020B0604020202020204" pitchFamily="34" charset="0"/>
          <a:ea typeface="+mn-ea"/>
          <a:cs typeface="Arial" panose="020B0604020202020204" pitchFamily="34" charset="0"/>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Arial" panose="020B0604020202020204" pitchFamily="34" charset="0"/>
          <a:ea typeface="+mn-ea"/>
          <a:cs typeface="Arial" panose="020B0604020202020204" pitchFamily="34" charset="0"/>
        </a:defRPr>
      </a:lvl4pPr>
      <a:lvl5pPr marL="1371600" indent="-228600" algn="l" rtl="0" eaLnBrk="1" latinLnBrk="0" hangingPunct="1">
        <a:spcBef>
          <a:spcPct val="20000"/>
        </a:spcBef>
        <a:buClr>
          <a:schemeClr val="accent5"/>
        </a:buClr>
        <a:buFontTx/>
        <a:buChar char="•"/>
        <a:defRPr kumimoji="0" sz="1800" kern="1200">
          <a:solidFill>
            <a:schemeClr val="tx1"/>
          </a:solidFill>
          <a:latin typeface="Arial" panose="020B0604020202020204" pitchFamily="34" charset="0"/>
          <a:ea typeface="+mn-ea"/>
          <a:cs typeface="Arial" panose="020B0604020202020204" pitchFamily="34" charset="0"/>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609600" y="2819400"/>
            <a:ext cx="7848600" cy="1828800"/>
          </a:xfrm>
        </p:spPr>
        <p:txBody>
          <a:bodyPr>
            <a:normAutofit/>
          </a:bodyPr>
          <a:lstStyle/>
          <a:p>
            <a:endParaRPr lang="en-US" sz="1200" dirty="0" smtClean="0"/>
          </a:p>
          <a:p>
            <a:r>
              <a:rPr lang="en-US" sz="1200" dirty="0" smtClean="0"/>
              <a:t>Ben Rarick, State Board of Education, Executive Director</a:t>
            </a:r>
          </a:p>
          <a:p>
            <a:endParaRPr lang="en-US" sz="1200" dirty="0" smtClean="0"/>
          </a:p>
        </p:txBody>
      </p:sp>
      <p:sp>
        <p:nvSpPr>
          <p:cNvPr id="3" name="Title 2"/>
          <p:cNvSpPr>
            <a:spLocks noGrp="1"/>
          </p:cNvSpPr>
          <p:nvPr>
            <p:ph type="ctrTitle"/>
          </p:nvPr>
        </p:nvSpPr>
        <p:spPr>
          <a:xfrm>
            <a:off x="381000" y="381000"/>
            <a:ext cx="8458200" cy="1752600"/>
          </a:xfrm>
        </p:spPr>
        <p:txBody>
          <a:bodyPr>
            <a:noAutofit/>
          </a:bodyPr>
          <a:lstStyle/>
          <a:p>
            <a:r>
              <a:rPr lang="en-US" sz="3200" dirty="0" smtClean="0"/>
              <a:t>House Education Committee: </a:t>
            </a:r>
            <a:br>
              <a:rPr lang="en-US" sz="3200" dirty="0" smtClean="0"/>
            </a:br>
            <a:r>
              <a:rPr lang="en-US" sz="2800" dirty="0" smtClean="0"/>
              <a:t>ESSB </a:t>
            </a:r>
            <a:r>
              <a:rPr lang="en-US" sz="2800" dirty="0" smtClean="0"/>
              <a:t>5491 Indicators of Educational Health</a:t>
            </a:r>
            <a:br>
              <a:rPr lang="en-US" sz="2800" dirty="0" smtClean="0"/>
            </a:br>
            <a:r>
              <a:rPr lang="en-US" sz="2800" dirty="0" smtClean="0"/>
              <a:t> </a:t>
            </a:r>
            <a:endParaRPr lang="en-US" sz="3200" dirty="0"/>
          </a:p>
        </p:txBody>
      </p:sp>
    </p:spTree>
    <p:extLst>
      <p:ext uri="{BB962C8B-B14F-4D97-AF65-F5344CB8AC3E}">
        <p14:creationId xmlns:p14="http://schemas.microsoft.com/office/powerpoint/2010/main" val="31318458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534400" cy="758952"/>
          </a:xfrm>
        </p:spPr>
        <p:txBody>
          <a:bodyPr>
            <a:normAutofit fontScale="90000"/>
          </a:bodyPr>
          <a:lstStyle/>
          <a:p>
            <a:r>
              <a:rPr lang="en-US" dirty="0" smtClean="0"/>
              <a:t>Bridge the Gap Between High School and Postsecondary</a:t>
            </a:r>
            <a:endParaRPr lang="en-US" dirty="0"/>
          </a:p>
        </p:txBody>
      </p:sp>
      <p:sp>
        <p:nvSpPr>
          <p:cNvPr id="3" name="Footer Placeholder 2"/>
          <p:cNvSpPr>
            <a:spLocks noGrp="1"/>
          </p:cNvSpPr>
          <p:nvPr>
            <p:ph type="ftr" sz="quarter" idx="11"/>
          </p:nvPr>
        </p:nvSpPr>
        <p:spPr/>
        <p:txBody>
          <a:bodyPr/>
          <a:lstStyle/>
          <a:p>
            <a:r>
              <a:rPr lang="en-US" smtClean="0"/>
              <a:t>Washington State Board of Education</a:t>
            </a:r>
            <a:endParaRPr lang="en-US" dirty="0"/>
          </a:p>
        </p:txBody>
      </p:sp>
      <p:pic>
        <p:nvPicPr>
          <p:cNvPr id="5" name="Content Placeholder 4"/>
          <p:cNvPicPr>
            <a:picLocks noGrp="1"/>
          </p:cNvPicPr>
          <p:nvPr>
            <p:ph sz="quarter" idx="1"/>
          </p:nvPr>
        </p:nvPicPr>
        <p:blipFill>
          <a:blip r:embed="rId3" cstate="print"/>
          <a:srcRect/>
          <a:stretch>
            <a:fillRect/>
          </a:stretch>
        </p:blipFill>
        <p:spPr bwMode="auto">
          <a:xfrm>
            <a:off x="609600" y="990601"/>
            <a:ext cx="8001000" cy="5410200"/>
          </a:xfrm>
          <a:prstGeom prst="rect">
            <a:avLst/>
          </a:prstGeom>
          <a:noFill/>
          <a:ln w="9525">
            <a:noFill/>
            <a:miter lim="800000"/>
            <a:headEnd/>
            <a:tailEnd/>
          </a:ln>
        </p:spPr>
      </p:pic>
    </p:spTree>
    <p:extLst>
      <p:ext uri="{BB962C8B-B14F-4D97-AF65-F5344CB8AC3E}">
        <p14:creationId xmlns:p14="http://schemas.microsoft.com/office/powerpoint/2010/main" val="26926563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December 2013 Initial Report</a:t>
            </a:r>
            <a:endParaRPr lang="en-US" sz="40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Details </a:t>
            </a:r>
            <a:r>
              <a:rPr lang="en-US" dirty="0"/>
              <a:t>for each </a:t>
            </a:r>
            <a:r>
              <a:rPr lang="en-US" dirty="0" smtClean="0"/>
              <a:t>of the ESSB 5491-specified indicators</a:t>
            </a:r>
          </a:p>
          <a:p>
            <a:pPr lvl="1"/>
            <a:r>
              <a:rPr lang="en-US" dirty="0" smtClean="0"/>
              <a:t>status of each data element</a:t>
            </a:r>
          </a:p>
          <a:p>
            <a:pPr lvl="1"/>
            <a:r>
              <a:rPr lang="en-US" dirty="0" smtClean="0"/>
              <a:t>goals for each indicator</a:t>
            </a:r>
          </a:p>
          <a:p>
            <a:pPr>
              <a:buFont typeface="Arial" panose="020B0604020202020204" pitchFamily="34" charset="0"/>
              <a:buChar char="•"/>
            </a:pPr>
            <a:r>
              <a:rPr lang="en-US" dirty="0" smtClean="0"/>
              <a:t>Focus is on refinement for the future based on the conversations occurring across agencies</a:t>
            </a:r>
          </a:p>
          <a:p>
            <a:pPr lvl="1">
              <a:buFont typeface="Arial" panose="020B0604020202020204" pitchFamily="34" charset="0"/>
              <a:buChar char="•"/>
            </a:pPr>
            <a:r>
              <a:rPr lang="en-US" dirty="0"/>
              <a:t>a</a:t>
            </a:r>
            <a:r>
              <a:rPr lang="en-US" dirty="0" smtClean="0"/>
              <a:t>dditional and different indicators</a:t>
            </a:r>
          </a:p>
          <a:p>
            <a:pPr lvl="1">
              <a:buFont typeface="Arial" panose="020B0604020202020204" pitchFamily="34" charset="0"/>
              <a:buChar char="•"/>
            </a:pPr>
            <a:r>
              <a:rPr lang="en-US" dirty="0"/>
              <a:t>n</a:t>
            </a:r>
            <a:r>
              <a:rPr lang="en-US" dirty="0" smtClean="0"/>
              <a:t>ecessity for resetting goals (CCSS and SBAC)</a:t>
            </a:r>
          </a:p>
          <a:p>
            <a:pPr lvl="1">
              <a:buFont typeface="Arial" panose="020B0604020202020204" pitchFamily="34" charset="0"/>
              <a:buChar char="•"/>
            </a:pPr>
            <a:r>
              <a:rPr lang="en-US" dirty="0" smtClean="0"/>
              <a:t>SBAC field test flexibility</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07402"/>
          </a:xfrm>
        </p:spPr>
        <p:txBody>
          <a:bodyPr/>
          <a:lstStyle/>
          <a:p>
            <a:r>
              <a:rPr lang="en-US" dirty="0" smtClean="0"/>
              <a:t>Recommended Revisions</a:t>
            </a:r>
            <a:endParaRPr lang="en-US" dirty="0"/>
          </a:p>
        </p:txBody>
      </p:sp>
      <p:sp>
        <p:nvSpPr>
          <p:cNvPr id="3" name="Content Placeholder 2"/>
          <p:cNvSpPr>
            <a:spLocks noGrp="1"/>
          </p:cNvSpPr>
          <p:nvPr>
            <p:ph idx="1"/>
          </p:nvPr>
        </p:nvSpPr>
        <p:spPr>
          <a:xfrm>
            <a:off x="457200" y="1493837"/>
            <a:ext cx="8229600" cy="4525963"/>
          </a:xfrm>
        </p:spPr>
        <p:txBody>
          <a:bodyPr/>
          <a:lstStyle/>
          <a:p>
            <a:pPr marL="0" indent="0" algn="ctr">
              <a:buNone/>
            </a:pPr>
            <a:r>
              <a:rPr lang="en-US" sz="2800" dirty="0" smtClean="0"/>
              <a:t>Key Indicator:  Postsecondary Attainment</a:t>
            </a:r>
          </a:p>
          <a:p>
            <a:pPr marL="0" indent="0" algn="ctr">
              <a:buNone/>
            </a:pPr>
            <a:endParaRPr lang="en-US" sz="2800" dirty="0" smtClean="0"/>
          </a:p>
          <a:p>
            <a:pPr marL="800100" lvl="1" indent="-342900">
              <a:buFont typeface="Wingdings" panose="05000000000000000000" pitchFamily="2" charset="2"/>
              <a:buChar char="§"/>
            </a:pPr>
            <a:r>
              <a:rPr lang="en-US" sz="1800" b="1" dirty="0" smtClean="0"/>
              <a:t>The percentage of high school graduates attaining certificates, credentials (AA/BA), and completing qualified apprenticeships by age 26</a:t>
            </a:r>
          </a:p>
          <a:p>
            <a:pPr marL="457200" lvl="1" indent="0">
              <a:buNone/>
            </a:pPr>
            <a:endParaRPr lang="en-US" sz="1800" b="1" dirty="0" smtClean="0"/>
          </a:p>
          <a:p>
            <a:pPr marL="800100" lvl="1" indent="-342900">
              <a:buFont typeface="Wingdings" panose="05000000000000000000" pitchFamily="2" charset="2"/>
              <a:buChar char="§"/>
            </a:pPr>
            <a:r>
              <a:rPr lang="en-US" sz="1800" dirty="0" smtClean="0"/>
              <a:t>The percentage of high school graduates who during the second quarter after graduation are either enrolled in postsecondary education or training or are employed, and the percentage during the fourth quarter after graduation who are either enrolled in postsecondary education or training or are employed </a:t>
            </a:r>
          </a:p>
          <a:p>
            <a:pPr marL="914400" lvl="1" indent="-514350">
              <a:buFont typeface="+mj-lt"/>
              <a:buAutoNum type="arabicPeriod"/>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Recommended Revisions</a:t>
            </a:r>
          </a:p>
        </p:txBody>
      </p:sp>
      <p:sp>
        <p:nvSpPr>
          <p:cNvPr id="3" name="Footer Placeholder 2"/>
          <p:cNvSpPr>
            <a:spLocks noGrp="1"/>
          </p:cNvSpPr>
          <p:nvPr>
            <p:ph type="ftr" sz="quarter" idx="11"/>
          </p:nvPr>
        </p:nvSpPr>
        <p:spPr/>
        <p:txBody>
          <a:bodyPr/>
          <a:lstStyle/>
          <a:p>
            <a:r>
              <a:rPr lang="en-US" smtClean="0"/>
              <a:t>Washington State Board of Education</a:t>
            </a:r>
            <a:endParaRPr lang="en-US" dirty="0"/>
          </a:p>
        </p:txBody>
      </p:sp>
      <p:sp>
        <p:nvSpPr>
          <p:cNvPr id="4" name="Content Placeholder 3"/>
          <p:cNvSpPr>
            <a:spLocks noGrp="1"/>
          </p:cNvSpPr>
          <p:nvPr>
            <p:ph sz="quarter" idx="1"/>
          </p:nvPr>
        </p:nvSpPr>
        <p:spPr/>
        <p:txBody>
          <a:bodyPr/>
          <a:lstStyle/>
          <a:p>
            <a:pPr marL="0" indent="0" algn="ctr">
              <a:buNone/>
            </a:pPr>
            <a:r>
              <a:rPr lang="en-US" sz="2800" dirty="0"/>
              <a:t>Quality of Secondary </a:t>
            </a:r>
            <a:r>
              <a:rPr lang="en-US" sz="2800" dirty="0" smtClean="0"/>
              <a:t>Diploma</a:t>
            </a:r>
          </a:p>
          <a:p>
            <a:pPr marL="0" indent="0" algn="ctr">
              <a:buNone/>
            </a:pPr>
            <a:endParaRPr lang="en-US" sz="2800" dirty="0"/>
          </a:p>
          <a:p>
            <a:pPr marL="914400" lvl="1" indent="-514350">
              <a:buFont typeface="Wingdings" panose="05000000000000000000" pitchFamily="2" charset="2"/>
              <a:buChar char="§"/>
            </a:pPr>
            <a:r>
              <a:rPr lang="en-US" sz="1800" dirty="0"/>
              <a:t>The </a:t>
            </a:r>
            <a:r>
              <a:rPr lang="en-US" sz="1800" dirty="0" smtClean="0"/>
              <a:t>percentage </a:t>
            </a:r>
            <a:r>
              <a:rPr lang="en-US" sz="1800" dirty="0"/>
              <a:t>of high school graduates enrolled in precollege or remedial courses in public postsecondary educational institutions (within 4 years of high school graduation</a:t>
            </a:r>
            <a:r>
              <a:rPr lang="en-US" sz="1800" dirty="0" smtClean="0"/>
              <a:t>)</a:t>
            </a:r>
          </a:p>
          <a:p>
            <a:pPr marL="914400" lvl="1" indent="-514350">
              <a:buFont typeface="Wingdings" panose="05000000000000000000" pitchFamily="2" charset="2"/>
              <a:buChar char="§"/>
            </a:pPr>
            <a:endParaRPr lang="en-US" sz="1800" b="1" dirty="0"/>
          </a:p>
          <a:p>
            <a:pPr marL="914400" lvl="1" indent="-514350">
              <a:buFont typeface="Wingdings" panose="05000000000000000000" pitchFamily="2" charset="2"/>
              <a:buChar char="§"/>
            </a:pPr>
            <a:r>
              <a:rPr lang="en-US" sz="1800" b="1" dirty="0"/>
              <a:t>The </a:t>
            </a:r>
            <a:r>
              <a:rPr lang="en-US" sz="1800" b="1" dirty="0" smtClean="0"/>
              <a:t>percentage of </a:t>
            </a:r>
            <a:r>
              <a:rPr lang="en-US" sz="1800" b="1" dirty="0"/>
              <a:t>students meeting standard on the 11</a:t>
            </a:r>
            <a:r>
              <a:rPr lang="en-US" sz="1800" b="1" baseline="30000" dirty="0"/>
              <a:t>th</a:t>
            </a:r>
            <a:r>
              <a:rPr lang="en-US" sz="1800" b="1" dirty="0"/>
              <a:t> grade SBAC College and Career Readiness </a:t>
            </a:r>
            <a:r>
              <a:rPr lang="en-US" sz="1800" b="1" dirty="0" smtClean="0"/>
              <a:t>Assessment</a:t>
            </a:r>
          </a:p>
          <a:p>
            <a:pPr marL="914400" lvl="1" indent="-514350">
              <a:buFont typeface="Wingdings" panose="05000000000000000000" pitchFamily="2" charset="2"/>
              <a:buChar char="§"/>
            </a:pPr>
            <a:endParaRPr lang="en-US" sz="1800" b="1" dirty="0" smtClean="0"/>
          </a:p>
          <a:p>
            <a:pPr marL="914400" lvl="1" indent="-514350">
              <a:buFont typeface="Wingdings" panose="05000000000000000000" pitchFamily="2" charset="2"/>
              <a:buChar char="§"/>
            </a:pPr>
            <a:r>
              <a:rPr lang="en-US" sz="1800" b="1" dirty="0" smtClean="0"/>
              <a:t>The percentage of students who have reached English language proficiency on the state language proficiency assessment in grades K-11</a:t>
            </a:r>
            <a:endParaRPr lang="en-US" sz="1800" dirty="0"/>
          </a:p>
          <a:p>
            <a:pPr marL="0" indent="0">
              <a:buNone/>
            </a:pPr>
            <a:endParaRPr lang="en-US" dirty="0"/>
          </a:p>
        </p:txBody>
      </p:sp>
    </p:spTree>
    <p:extLst>
      <p:ext uri="{BB962C8B-B14F-4D97-AF65-F5344CB8AC3E}">
        <p14:creationId xmlns:p14="http://schemas.microsoft.com/office/powerpoint/2010/main" val="3911916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Recommended Revisions</a:t>
            </a:r>
          </a:p>
        </p:txBody>
      </p:sp>
      <p:sp>
        <p:nvSpPr>
          <p:cNvPr id="3" name="Footer Placeholder 2"/>
          <p:cNvSpPr>
            <a:spLocks noGrp="1"/>
          </p:cNvSpPr>
          <p:nvPr>
            <p:ph type="ftr" sz="quarter" idx="11"/>
          </p:nvPr>
        </p:nvSpPr>
        <p:spPr/>
        <p:txBody>
          <a:bodyPr/>
          <a:lstStyle/>
          <a:p>
            <a:r>
              <a:rPr lang="en-US" smtClean="0"/>
              <a:t>Washington State Board of Education</a:t>
            </a:r>
            <a:endParaRPr lang="en-US" dirty="0"/>
          </a:p>
        </p:txBody>
      </p:sp>
      <p:sp>
        <p:nvSpPr>
          <p:cNvPr id="4" name="Content Placeholder 3"/>
          <p:cNvSpPr>
            <a:spLocks noGrp="1"/>
          </p:cNvSpPr>
          <p:nvPr>
            <p:ph sz="quarter" idx="1"/>
          </p:nvPr>
        </p:nvSpPr>
        <p:spPr/>
        <p:txBody>
          <a:bodyPr>
            <a:normAutofit/>
          </a:bodyPr>
          <a:lstStyle/>
          <a:p>
            <a:pPr marL="0" indent="0" algn="ctr">
              <a:buNone/>
            </a:pPr>
            <a:r>
              <a:rPr lang="en-US" sz="2800" dirty="0" smtClean="0"/>
              <a:t>Extended </a:t>
            </a:r>
            <a:r>
              <a:rPr lang="en-US" sz="2800" dirty="0"/>
              <a:t>5-Year Graduation </a:t>
            </a:r>
            <a:r>
              <a:rPr lang="en-US" sz="2800" dirty="0" smtClean="0"/>
              <a:t>Rate</a:t>
            </a:r>
          </a:p>
          <a:p>
            <a:pPr marL="0" indent="0" algn="ctr">
              <a:buNone/>
            </a:pPr>
            <a:endParaRPr lang="en-US" sz="2400" dirty="0"/>
          </a:p>
          <a:p>
            <a:pPr marL="411480" indent="-285750">
              <a:buFont typeface="Arial" panose="020B0604020202020204" pitchFamily="34" charset="0"/>
              <a:buChar char="•"/>
            </a:pPr>
            <a:r>
              <a:rPr lang="en-US" sz="1800" b="1" dirty="0"/>
              <a:t>The percent of students graduating using the 5-year (extended) graduation rate </a:t>
            </a:r>
            <a:r>
              <a:rPr lang="en-US" sz="1800" b="1" dirty="0" smtClean="0"/>
              <a:t>data</a:t>
            </a:r>
          </a:p>
          <a:p>
            <a:pPr marL="411480" indent="-285750">
              <a:buFont typeface="Arial" panose="020B0604020202020204" pitchFamily="34" charset="0"/>
              <a:buChar char="•"/>
            </a:pPr>
            <a:endParaRPr lang="en-US" sz="1800" b="1" dirty="0"/>
          </a:p>
          <a:p>
            <a:pPr marL="411480" indent="-285750">
              <a:buFont typeface="Arial" panose="020B0604020202020204" pitchFamily="34" charset="0"/>
              <a:buChar char="•"/>
            </a:pPr>
            <a:r>
              <a:rPr lang="en-US" sz="1800" dirty="0"/>
              <a:t>Supporting indicator (per ESSB 5491): 4-year cohort graduation rate</a:t>
            </a:r>
          </a:p>
          <a:p>
            <a:pPr marL="0" indent="0">
              <a:buNone/>
            </a:pPr>
            <a:endParaRPr lang="en-US" sz="2600" dirty="0" smtClean="0"/>
          </a:p>
          <a:p>
            <a:endParaRPr lang="en-US" dirty="0"/>
          </a:p>
        </p:txBody>
      </p:sp>
    </p:spTree>
    <p:extLst>
      <p:ext uri="{BB962C8B-B14F-4D97-AF65-F5344CB8AC3E}">
        <p14:creationId xmlns:p14="http://schemas.microsoft.com/office/powerpoint/2010/main" val="22621336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Recommended Revisions</a:t>
            </a:r>
          </a:p>
        </p:txBody>
      </p:sp>
      <p:sp>
        <p:nvSpPr>
          <p:cNvPr id="3" name="Footer Placeholder 2"/>
          <p:cNvSpPr>
            <a:spLocks noGrp="1"/>
          </p:cNvSpPr>
          <p:nvPr>
            <p:ph type="ftr" sz="quarter" idx="11"/>
          </p:nvPr>
        </p:nvSpPr>
        <p:spPr/>
        <p:txBody>
          <a:bodyPr/>
          <a:lstStyle/>
          <a:p>
            <a:r>
              <a:rPr lang="en-US" smtClean="0"/>
              <a:t>Washington State Board of Education</a:t>
            </a:r>
            <a:endParaRPr lang="en-US" dirty="0"/>
          </a:p>
        </p:txBody>
      </p:sp>
      <p:sp>
        <p:nvSpPr>
          <p:cNvPr id="4" name="Content Placeholder 3"/>
          <p:cNvSpPr>
            <a:spLocks noGrp="1"/>
          </p:cNvSpPr>
          <p:nvPr>
            <p:ph sz="quarter" idx="1"/>
          </p:nvPr>
        </p:nvSpPr>
        <p:spPr/>
        <p:txBody>
          <a:bodyPr>
            <a:normAutofit/>
          </a:bodyPr>
          <a:lstStyle/>
          <a:p>
            <a:pPr marL="0" indent="0" algn="ctr">
              <a:buNone/>
            </a:pPr>
            <a:r>
              <a:rPr lang="en-US" sz="2800" dirty="0"/>
              <a:t>8</a:t>
            </a:r>
            <a:r>
              <a:rPr lang="en-US" sz="2800" baseline="30000" dirty="0"/>
              <a:t>th</a:t>
            </a:r>
            <a:r>
              <a:rPr lang="en-US" sz="2800" dirty="0"/>
              <a:t> Grade Readiness for High School</a:t>
            </a:r>
          </a:p>
          <a:p>
            <a:pPr marL="0" indent="0" algn="ctr">
              <a:buNone/>
            </a:pPr>
            <a:endParaRPr lang="en-US" sz="2800" dirty="0"/>
          </a:p>
          <a:p>
            <a:pPr marL="411480" indent="-285750">
              <a:buFont typeface="Arial" panose="020B0604020202020204" pitchFamily="34" charset="0"/>
              <a:buChar char="•"/>
            </a:pPr>
            <a:r>
              <a:rPr lang="en-US" sz="1800" dirty="0"/>
              <a:t>Reading, Math, and Science: The percent of students meeting standard on 8th grade state </a:t>
            </a:r>
            <a:r>
              <a:rPr lang="en-US" sz="1800" dirty="0" smtClean="0"/>
              <a:t>assessments</a:t>
            </a:r>
          </a:p>
          <a:p>
            <a:pPr marL="411480" indent="-285750">
              <a:buFont typeface="Arial" panose="020B0604020202020204" pitchFamily="34" charset="0"/>
              <a:buChar char="•"/>
            </a:pPr>
            <a:endParaRPr lang="en-US" sz="1800" b="1" dirty="0"/>
          </a:p>
          <a:p>
            <a:pPr marL="411480" indent="-285750">
              <a:buFont typeface="Arial" panose="020B0604020202020204" pitchFamily="34" charset="0"/>
              <a:buChar char="•"/>
            </a:pPr>
            <a:r>
              <a:rPr lang="en-US" sz="1800" b="1" dirty="0"/>
              <a:t>English Language Acquisition: The percentage of students who have reached English language proficiency on the state language proficiency assessment in grades </a:t>
            </a:r>
            <a:r>
              <a:rPr lang="en-US" sz="1800" b="1" dirty="0" smtClean="0"/>
              <a:t>K-8</a:t>
            </a:r>
          </a:p>
          <a:p>
            <a:pPr marL="411480" indent="-285750">
              <a:buFont typeface="Arial" panose="020B0604020202020204" pitchFamily="34" charset="0"/>
              <a:buChar char="•"/>
            </a:pPr>
            <a:endParaRPr lang="en-US" sz="1800" b="1" dirty="0"/>
          </a:p>
          <a:p>
            <a:pPr marL="411480" indent="-285750">
              <a:buFont typeface="Arial" panose="020B0604020202020204" pitchFamily="34" charset="0"/>
              <a:buChar char="•"/>
            </a:pPr>
            <a:r>
              <a:rPr lang="en-US" sz="1800" b="1" dirty="0"/>
              <a:t>Growth Gap Indicator:  The percentage decrease in student growth percentiles (using Achievement Index Growth measure)</a:t>
            </a:r>
          </a:p>
          <a:p>
            <a:endParaRPr lang="en-US" dirty="0"/>
          </a:p>
        </p:txBody>
      </p:sp>
    </p:spTree>
    <p:extLst>
      <p:ext uri="{BB962C8B-B14F-4D97-AF65-F5344CB8AC3E}">
        <p14:creationId xmlns:p14="http://schemas.microsoft.com/office/powerpoint/2010/main" val="489248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Recommended Revisions</a:t>
            </a:r>
          </a:p>
        </p:txBody>
      </p:sp>
      <p:sp>
        <p:nvSpPr>
          <p:cNvPr id="3" name="Footer Placeholder 2"/>
          <p:cNvSpPr>
            <a:spLocks noGrp="1"/>
          </p:cNvSpPr>
          <p:nvPr>
            <p:ph type="ftr" sz="quarter" idx="11"/>
          </p:nvPr>
        </p:nvSpPr>
        <p:spPr/>
        <p:txBody>
          <a:bodyPr/>
          <a:lstStyle/>
          <a:p>
            <a:r>
              <a:rPr lang="en-US" smtClean="0"/>
              <a:t>Washington State Board of Education</a:t>
            </a:r>
            <a:endParaRPr lang="en-US" dirty="0"/>
          </a:p>
        </p:txBody>
      </p:sp>
      <p:sp>
        <p:nvSpPr>
          <p:cNvPr id="4" name="Content Placeholder 3"/>
          <p:cNvSpPr>
            <a:spLocks noGrp="1"/>
          </p:cNvSpPr>
          <p:nvPr>
            <p:ph sz="quarter" idx="1"/>
          </p:nvPr>
        </p:nvSpPr>
        <p:spPr/>
        <p:txBody>
          <a:bodyPr/>
          <a:lstStyle/>
          <a:p>
            <a:pPr marL="0" indent="0" algn="ctr">
              <a:buNone/>
            </a:pPr>
            <a:r>
              <a:rPr lang="en-US" sz="2800" dirty="0"/>
              <a:t>3</a:t>
            </a:r>
            <a:r>
              <a:rPr lang="en-US" sz="2800" baseline="30000" dirty="0"/>
              <a:t>rd</a:t>
            </a:r>
            <a:r>
              <a:rPr lang="en-US" sz="2800" dirty="0"/>
              <a:t> Grade </a:t>
            </a:r>
            <a:r>
              <a:rPr lang="en-US" sz="2800" dirty="0" smtClean="0"/>
              <a:t>Reading</a:t>
            </a:r>
          </a:p>
          <a:p>
            <a:pPr marL="685800" lvl="1" indent="-285750">
              <a:buFont typeface="Wingdings" panose="05000000000000000000" pitchFamily="2" charset="2"/>
              <a:buChar char="§"/>
            </a:pPr>
            <a:endParaRPr lang="en-US" sz="2800" dirty="0" smtClean="0"/>
          </a:p>
          <a:p>
            <a:pPr marL="685800" lvl="1" indent="-285750">
              <a:buFont typeface="Wingdings" panose="05000000000000000000" pitchFamily="2" charset="2"/>
              <a:buChar char="§"/>
            </a:pPr>
            <a:r>
              <a:rPr lang="en-US" sz="1800" b="1" dirty="0" smtClean="0"/>
              <a:t>The </a:t>
            </a:r>
            <a:r>
              <a:rPr lang="en-US" sz="1800" b="1" dirty="0"/>
              <a:t>percent of students meeting standard on the third grade Reading (English / Language Arts under the Common Core State Standards) </a:t>
            </a:r>
            <a:r>
              <a:rPr lang="en-US" sz="1800" b="1" dirty="0" smtClean="0"/>
              <a:t>assessment</a:t>
            </a:r>
          </a:p>
          <a:p>
            <a:pPr marL="685800" lvl="1" indent="-285750">
              <a:buFont typeface="Wingdings" panose="05000000000000000000" pitchFamily="2" charset="2"/>
              <a:buChar char="§"/>
            </a:pPr>
            <a:endParaRPr lang="en-US" sz="1800" b="1" dirty="0" smtClean="0"/>
          </a:p>
          <a:p>
            <a:pPr marL="685800" lvl="1" indent="-285750">
              <a:buFont typeface="Wingdings" panose="05000000000000000000" pitchFamily="2" charset="2"/>
              <a:buChar char="§"/>
            </a:pPr>
            <a:r>
              <a:rPr lang="en-US" sz="1800" b="1" dirty="0" smtClean="0"/>
              <a:t>The percentage of students who have reached English language proficiency on the state language proficiency assessment in grades K-3</a:t>
            </a:r>
            <a:endParaRPr lang="en-US" sz="1800" b="1" dirty="0"/>
          </a:p>
          <a:p>
            <a:endParaRPr lang="en-US" dirty="0"/>
          </a:p>
        </p:txBody>
      </p:sp>
    </p:spTree>
    <p:extLst>
      <p:ext uri="{BB962C8B-B14F-4D97-AF65-F5344CB8AC3E}">
        <p14:creationId xmlns:p14="http://schemas.microsoft.com/office/powerpoint/2010/main" val="35013737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Recommended Revisions</a:t>
            </a:r>
          </a:p>
        </p:txBody>
      </p:sp>
      <p:sp>
        <p:nvSpPr>
          <p:cNvPr id="3" name="Footer Placeholder 2"/>
          <p:cNvSpPr>
            <a:spLocks noGrp="1"/>
          </p:cNvSpPr>
          <p:nvPr>
            <p:ph type="ftr" sz="quarter" idx="11"/>
          </p:nvPr>
        </p:nvSpPr>
        <p:spPr/>
        <p:txBody>
          <a:bodyPr/>
          <a:lstStyle/>
          <a:p>
            <a:r>
              <a:rPr lang="en-US" smtClean="0"/>
              <a:t>Washington State Board of Education</a:t>
            </a:r>
            <a:endParaRPr lang="en-US" dirty="0"/>
          </a:p>
        </p:txBody>
      </p:sp>
      <p:sp>
        <p:nvSpPr>
          <p:cNvPr id="4" name="Content Placeholder 3"/>
          <p:cNvSpPr>
            <a:spLocks noGrp="1"/>
          </p:cNvSpPr>
          <p:nvPr>
            <p:ph sz="quarter" idx="1"/>
          </p:nvPr>
        </p:nvSpPr>
        <p:spPr/>
        <p:txBody>
          <a:bodyPr/>
          <a:lstStyle/>
          <a:p>
            <a:pPr marL="0" indent="0" algn="ctr">
              <a:buNone/>
            </a:pPr>
            <a:r>
              <a:rPr lang="en-US" sz="2800" dirty="0"/>
              <a:t>Kindergarten </a:t>
            </a:r>
            <a:r>
              <a:rPr lang="en-US" sz="2800" dirty="0" smtClean="0"/>
              <a:t>Readiness</a:t>
            </a:r>
          </a:p>
          <a:p>
            <a:pPr marL="0" indent="0" algn="ctr">
              <a:buNone/>
            </a:pPr>
            <a:endParaRPr lang="en-US" sz="2400" dirty="0"/>
          </a:p>
          <a:p>
            <a:pPr lvl="1">
              <a:buFont typeface="Wingdings" panose="05000000000000000000" pitchFamily="2" charset="2"/>
              <a:buChar char="§"/>
            </a:pPr>
            <a:r>
              <a:rPr lang="en-US" sz="1800" dirty="0"/>
              <a:t>Percent of students demonstrating the characteristics of entering kindergarteners on all six areas of </a:t>
            </a:r>
            <a:r>
              <a:rPr lang="en-US" sz="1800" dirty="0" err="1"/>
              <a:t>Wa</a:t>
            </a:r>
            <a:r>
              <a:rPr lang="en-US" sz="1800" dirty="0"/>
              <a:t>-KIDS</a:t>
            </a:r>
          </a:p>
          <a:p>
            <a:pPr marL="0" indent="0" algn="ctr">
              <a:buNone/>
            </a:pPr>
            <a:endParaRPr lang="en-US" sz="2800" dirty="0" smtClean="0"/>
          </a:p>
          <a:p>
            <a:pPr marL="0" indent="0" algn="ctr">
              <a:buNone/>
            </a:pPr>
            <a:r>
              <a:rPr lang="en-US" sz="2800" dirty="0" smtClean="0"/>
              <a:t>Access </a:t>
            </a:r>
            <a:r>
              <a:rPr lang="en-US" sz="2800" dirty="0"/>
              <a:t>to Quality </a:t>
            </a:r>
            <a:r>
              <a:rPr lang="en-US" sz="2800" dirty="0" smtClean="0"/>
              <a:t>Schools</a:t>
            </a:r>
          </a:p>
          <a:p>
            <a:pPr marL="0" indent="0" algn="ctr">
              <a:buNone/>
            </a:pPr>
            <a:endParaRPr lang="en-US" sz="2400" dirty="0"/>
          </a:p>
          <a:p>
            <a:pPr marL="685800" lvl="1" indent="-285750">
              <a:buFont typeface="Wingdings" panose="05000000000000000000" pitchFamily="2" charset="2"/>
              <a:buChar char="§"/>
            </a:pPr>
            <a:r>
              <a:rPr lang="en-US" sz="1800" b="1" dirty="0"/>
              <a:t>The percent of students attending schools at, or above, the “Good” tier of the revised OSPI/State Board of Education Achievement Index</a:t>
            </a:r>
          </a:p>
          <a:p>
            <a:endParaRPr lang="en-US" dirty="0"/>
          </a:p>
        </p:txBody>
      </p:sp>
    </p:spTree>
    <p:extLst>
      <p:ext uri="{BB962C8B-B14F-4D97-AF65-F5344CB8AC3E}">
        <p14:creationId xmlns:p14="http://schemas.microsoft.com/office/powerpoint/2010/main" val="7924775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System Perspective</a:t>
            </a:r>
            <a:endParaRPr lang="en-US" dirty="0"/>
          </a:p>
        </p:txBody>
      </p:sp>
      <p:sp>
        <p:nvSpPr>
          <p:cNvPr id="4" name="Content Placeholder 3"/>
          <p:cNvSpPr>
            <a:spLocks noGrp="1"/>
          </p:cNvSpPr>
          <p:nvPr>
            <p:ph sz="quarter" idx="1"/>
          </p:nvPr>
        </p:nvSpPr>
        <p:spPr/>
        <p:txBody>
          <a:bodyPr/>
          <a:lstStyle/>
          <a:p>
            <a:r>
              <a:rPr lang="en-US" i="1" dirty="0" smtClean="0"/>
              <a:t>Attainment</a:t>
            </a:r>
            <a:r>
              <a:rPr lang="en-US" dirty="0" smtClean="0"/>
              <a:t>  is the ultimate objective of the educational system</a:t>
            </a:r>
          </a:p>
          <a:p>
            <a:r>
              <a:rPr lang="en-US" i="1" dirty="0" smtClean="0"/>
              <a:t>Closing</a:t>
            </a:r>
            <a:r>
              <a:rPr lang="en-US" dirty="0" smtClean="0"/>
              <a:t> the large and persistent opportunity gap is a requirement to reach this objective</a:t>
            </a:r>
          </a:p>
          <a:p>
            <a:pPr lvl="1"/>
            <a:r>
              <a:rPr lang="en-US" dirty="0" smtClean="0"/>
              <a:t>Monitoring student growth rates is essential</a:t>
            </a:r>
          </a:p>
          <a:p>
            <a:r>
              <a:rPr lang="en-US" i="1" dirty="0" smtClean="0"/>
              <a:t>Integration</a:t>
            </a:r>
            <a:r>
              <a:rPr lang="en-US" dirty="0" smtClean="0"/>
              <a:t> and </a:t>
            </a:r>
            <a:r>
              <a:rPr lang="en-US" i="1" dirty="0" smtClean="0"/>
              <a:t>alignment</a:t>
            </a:r>
            <a:r>
              <a:rPr lang="en-US" dirty="0" smtClean="0"/>
              <a:t> across agencies is an enabling strategy to monitor system health</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t>ESSB 5491 Goal Summary: Application of Initial Targets</a:t>
            </a:r>
            <a:endParaRPr lang="en-US" sz="2800" dirty="0"/>
          </a:p>
        </p:txBody>
      </p:sp>
      <p:sp>
        <p:nvSpPr>
          <p:cNvPr id="3" name="Footer Placeholder 2"/>
          <p:cNvSpPr>
            <a:spLocks noGrp="1"/>
          </p:cNvSpPr>
          <p:nvPr>
            <p:ph type="ftr" sz="quarter" idx="11"/>
          </p:nvPr>
        </p:nvSpPr>
        <p:spPr/>
        <p:txBody>
          <a:bodyPr/>
          <a:lstStyle/>
          <a:p>
            <a:r>
              <a:rPr lang="en-US" smtClean="0"/>
              <a:t>Washington State Board of Education</a:t>
            </a:r>
            <a:endParaRPr lang="en-US" dirty="0"/>
          </a:p>
        </p:txBody>
      </p:sp>
      <p:graphicFrame>
        <p:nvGraphicFramePr>
          <p:cNvPr id="4" name="Table 3"/>
          <p:cNvGraphicFramePr>
            <a:graphicFrameLocks noGrp="1"/>
          </p:cNvGraphicFramePr>
          <p:nvPr/>
        </p:nvGraphicFramePr>
        <p:xfrm>
          <a:off x="533400" y="1521996"/>
          <a:ext cx="8229598" cy="4688304"/>
        </p:xfrm>
        <a:graphic>
          <a:graphicData uri="http://schemas.openxmlformats.org/drawingml/2006/table">
            <a:tbl>
              <a:tblPr/>
              <a:tblGrid>
                <a:gridCol w="1968898"/>
                <a:gridCol w="1213631"/>
                <a:gridCol w="1100695"/>
                <a:gridCol w="775549"/>
                <a:gridCol w="1013189"/>
                <a:gridCol w="690615"/>
                <a:gridCol w="690615"/>
                <a:gridCol w="776406"/>
              </a:tblGrid>
              <a:tr h="660927">
                <a:tc>
                  <a:txBody>
                    <a:bodyPr/>
                    <a:lstStyle/>
                    <a:p>
                      <a:pPr marL="0" marR="0">
                        <a:spcBef>
                          <a:spcPts val="0"/>
                        </a:spcBef>
                        <a:spcAft>
                          <a:spcPts val="0"/>
                        </a:spcAft>
                      </a:pPr>
                      <a:r>
                        <a:rPr lang="en-US" sz="1050" b="1" kern="1400" dirty="0">
                          <a:solidFill>
                            <a:srgbClr val="000000"/>
                          </a:solidFill>
                          <a:latin typeface="Calibri"/>
                          <a:ea typeface="Times New Roman"/>
                          <a:cs typeface="Times New Roman"/>
                        </a:rPr>
                        <a:t>Indicator</a:t>
                      </a:r>
                      <a:endParaRPr lang="en-US" sz="1200" kern="1400" dirty="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50" b="1" kern="1400">
                          <a:solidFill>
                            <a:srgbClr val="000000"/>
                          </a:solidFill>
                          <a:latin typeface="Calibri"/>
                          <a:ea typeface="Times New Roman"/>
                          <a:cs typeface="Times New Roman"/>
                        </a:rPr>
                        <a:t>Current State</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50" b="1" kern="1400">
                          <a:solidFill>
                            <a:srgbClr val="000000"/>
                          </a:solidFill>
                          <a:latin typeface="Calibri"/>
                          <a:ea typeface="Times New Roman"/>
                          <a:cs typeface="Times New Roman"/>
                        </a:rPr>
                        <a:t>Comparative across states or Nation?</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kern="1400">
                        <a:solidFill>
                          <a:srgbClr val="000000"/>
                        </a:solidFill>
                        <a:latin typeface="Calibri"/>
                        <a:ea typeface="Times New Roman"/>
                        <a:cs typeface="Times New Roman"/>
                      </a:endParaRPr>
                    </a:p>
                    <a:p>
                      <a:pPr marL="0" marR="0" algn="ctr">
                        <a:spcBef>
                          <a:spcPts val="0"/>
                        </a:spcBef>
                        <a:spcAft>
                          <a:spcPts val="0"/>
                        </a:spcAft>
                      </a:pPr>
                      <a:r>
                        <a:rPr lang="en-US" sz="1050" b="1" kern="1400">
                          <a:solidFill>
                            <a:srgbClr val="000000"/>
                          </a:solidFill>
                          <a:latin typeface="Calibri"/>
                          <a:ea typeface="Times New Roman"/>
                          <a:cs typeface="Times New Roman"/>
                        </a:rPr>
                        <a:t>2012-2013 results</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50" b="1" kern="1400" dirty="0">
                          <a:solidFill>
                            <a:srgbClr val="000000"/>
                          </a:solidFill>
                          <a:latin typeface="Calibri"/>
                          <a:ea typeface="Times New Roman"/>
                          <a:cs typeface="Times New Roman"/>
                        </a:rPr>
                        <a:t>Change per year </a:t>
                      </a:r>
                      <a:r>
                        <a:rPr lang="en-US" sz="900" kern="1400" dirty="0">
                          <a:solidFill>
                            <a:srgbClr val="000000"/>
                          </a:solidFill>
                          <a:latin typeface="Calibri"/>
                          <a:ea typeface="Times New Roman"/>
                          <a:cs typeface="Times New Roman"/>
                        </a:rPr>
                        <a:t>(PPPY=percentage points per year)</a:t>
                      </a:r>
                      <a:endParaRPr lang="en-US" sz="1200" kern="1400" dirty="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kern="1400">
                        <a:solidFill>
                          <a:srgbClr val="000000"/>
                        </a:solidFill>
                        <a:latin typeface="Calibri"/>
                        <a:ea typeface="Times New Roman"/>
                        <a:cs typeface="Times New Roman"/>
                      </a:endParaRPr>
                    </a:p>
                    <a:p>
                      <a:pPr marL="0" marR="0" algn="ctr">
                        <a:spcBef>
                          <a:spcPts val="0"/>
                        </a:spcBef>
                        <a:spcAft>
                          <a:spcPts val="0"/>
                        </a:spcAft>
                      </a:pPr>
                      <a:r>
                        <a:rPr lang="en-US" sz="1050" b="1" kern="1400">
                          <a:solidFill>
                            <a:srgbClr val="000000"/>
                          </a:solidFill>
                          <a:latin typeface="Calibri"/>
                          <a:ea typeface="Times New Roman"/>
                          <a:cs typeface="Times New Roman"/>
                        </a:rPr>
                        <a:t>Goal- Change Per Year</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ctr">
                        <a:spcBef>
                          <a:spcPts val="0"/>
                        </a:spcBef>
                        <a:spcAft>
                          <a:spcPts val="0"/>
                        </a:spcAft>
                      </a:pPr>
                      <a:endParaRPr lang="en-US" sz="1200" kern="1400">
                        <a:solidFill>
                          <a:srgbClr val="000000"/>
                        </a:solidFill>
                        <a:latin typeface="Calibri"/>
                        <a:ea typeface="Times New Roman"/>
                        <a:cs typeface="Times New Roman"/>
                      </a:endParaRPr>
                    </a:p>
                    <a:p>
                      <a:pPr marL="0" marR="0" algn="ctr">
                        <a:spcBef>
                          <a:spcPts val="0"/>
                        </a:spcBef>
                        <a:spcAft>
                          <a:spcPts val="0"/>
                        </a:spcAft>
                      </a:pPr>
                      <a:r>
                        <a:rPr lang="en-US" sz="1050" b="1" kern="1400">
                          <a:solidFill>
                            <a:srgbClr val="000000"/>
                          </a:solidFill>
                          <a:latin typeface="Calibri"/>
                          <a:ea typeface="Times New Roman"/>
                          <a:cs typeface="Times New Roman"/>
                        </a:rPr>
                        <a:t>2013-’14 Goal</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kern="1400">
                        <a:solidFill>
                          <a:srgbClr val="000000"/>
                        </a:solidFill>
                        <a:latin typeface="Calibri"/>
                        <a:ea typeface="Times New Roman"/>
                        <a:cs typeface="Times New Roman"/>
                      </a:endParaRPr>
                    </a:p>
                    <a:p>
                      <a:pPr marL="0" marR="0" algn="ctr">
                        <a:spcBef>
                          <a:spcPts val="0"/>
                        </a:spcBef>
                        <a:spcAft>
                          <a:spcPts val="0"/>
                        </a:spcAft>
                      </a:pPr>
                      <a:r>
                        <a:rPr lang="en-US" sz="1000" b="1" kern="1400">
                          <a:solidFill>
                            <a:srgbClr val="000000"/>
                          </a:solidFill>
                          <a:latin typeface="Calibri"/>
                          <a:ea typeface="Times New Roman"/>
                          <a:cs typeface="Times New Roman"/>
                        </a:rPr>
                        <a:t>2020 Endpoint</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r>
              <a:tr h="632803">
                <a:tc>
                  <a:txBody>
                    <a:bodyPr/>
                    <a:lstStyle/>
                    <a:p>
                      <a:pPr marL="0" marR="0">
                        <a:spcBef>
                          <a:spcPts val="0"/>
                        </a:spcBef>
                        <a:spcAft>
                          <a:spcPts val="0"/>
                        </a:spcAft>
                      </a:pPr>
                      <a:r>
                        <a:rPr lang="en-US" sz="1050" kern="1400">
                          <a:solidFill>
                            <a:srgbClr val="000000"/>
                          </a:solidFill>
                          <a:latin typeface="Calibri"/>
                          <a:ea typeface="Times New Roman"/>
                          <a:cs typeface="Times New Roman"/>
                        </a:rPr>
                        <a:t>WA-KIDS: Percent of students who demonstrate the characteristics of entering kindergartners in all 6 domains</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kern="1400">
                          <a:solidFill>
                            <a:srgbClr val="000000"/>
                          </a:solidFill>
                          <a:latin typeface="Calibri"/>
                          <a:ea typeface="Times New Roman"/>
                          <a:cs typeface="Times New Roman"/>
                        </a:rPr>
                        <a:t>2012.  N=20,700 students in 118 schools.  Biased toward high- need schools.</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No</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kern="1400" dirty="0">
                        <a:solidFill>
                          <a:srgbClr val="000000"/>
                        </a:solidFill>
                        <a:latin typeface="Calibri"/>
                        <a:ea typeface="Times New Roman"/>
                        <a:cs typeface="Times New Roman"/>
                      </a:endParaRPr>
                    </a:p>
                    <a:p>
                      <a:pPr marL="0" marR="0" algn="ctr">
                        <a:spcBef>
                          <a:spcPts val="0"/>
                        </a:spcBef>
                        <a:spcAft>
                          <a:spcPts val="0"/>
                        </a:spcAft>
                      </a:pPr>
                      <a:r>
                        <a:rPr lang="en-US" sz="1050" b="1" kern="1400" dirty="0" smtClean="0">
                          <a:solidFill>
                            <a:srgbClr val="000000"/>
                          </a:solidFill>
                          <a:latin typeface="Calibri"/>
                          <a:ea typeface="Times New Roman"/>
                          <a:cs typeface="Times New Roman"/>
                        </a:rPr>
                        <a:t>37.2%</a:t>
                      </a:r>
                      <a:endParaRPr lang="en-US" sz="1200" kern="1400" dirty="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N/A</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+5.2</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42.4%</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68.6%</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r>
              <a:tr h="337495">
                <a:tc>
                  <a:txBody>
                    <a:bodyPr/>
                    <a:lstStyle/>
                    <a:p>
                      <a:pPr marL="0" marR="0">
                        <a:spcBef>
                          <a:spcPts val="0"/>
                        </a:spcBef>
                        <a:spcAft>
                          <a:spcPts val="0"/>
                        </a:spcAft>
                      </a:pPr>
                      <a:r>
                        <a:rPr lang="en-US" sz="1050" kern="1400">
                          <a:solidFill>
                            <a:srgbClr val="000000"/>
                          </a:solidFill>
                          <a:latin typeface="Calibri"/>
                          <a:ea typeface="Times New Roman"/>
                          <a:cs typeface="Times New Roman"/>
                        </a:rPr>
                        <a:t>4</a:t>
                      </a:r>
                      <a:r>
                        <a:rPr lang="en-US" sz="1050" kern="1400" baseline="30000">
                          <a:solidFill>
                            <a:srgbClr val="000000"/>
                          </a:solidFill>
                          <a:latin typeface="Calibri"/>
                          <a:ea typeface="Times New Roman"/>
                          <a:cs typeface="Times New Roman"/>
                        </a:rPr>
                        <a:t>th</a:t>
                      </a:r>
                      <a:r>
                        <a:rPr lang="en-US" sz="1050" kern="1400">
                          <a:solidFill>
                            <a:srgbClr val="000000"/>
                          </a:solidFill>
                          <a:latin typeface="Calibri"/>
                          <a:ea typeface="Times New Roman"/>
                          <a:cs typeface="Times New Roman"/>
                        </a:rPr>
                        <a:t> Grade Reading</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kern="1400">
                          <a:solidFill>
                            <a:srgbClr val="000000"/>
                          </a:solidFill>
                          <a:latin typeface="Calibri"/>
                          <a:ea typeface="Times New Roman"/>
                          <a:cs typeface="Times New Roman"/>
                        </a:rPr>
                        <a:t>Stable with extensive historical data.</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No</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050" kern="1400" dirty="0">
                        <a:solidFill>
                          <a:srgbClr val="000000"/>
                        </a:solidFill>
                        <a:latin typeface="Calibri"/>
                        <a:ea typeface="Times New Roman"/>
                        <a:cs typeface="Times New Roman"/>
                      </a:endParaRPr>
                    </a:p>
                    <a:p>
                      <a:pPr marL="0" marR="0" algn="ctr">
                        <a:spcBef>
                          <a:spcPts val="0"/>
                        </a:spcBef>
                        <a:spcAft>
                          <a:spcPts val="0"/>
                        </a:spcAft>
                      </a:pPr>
                      <a:r>
                        <a:rPr lang="en-US" sz="1050" b="1" kern="1400" dirty="0" smtClean="0">
                          <a:solidFill>
                            <a:srgbClr val="000000"/>
                          </a:solidFill>
                          <a:latin typeface="Calibri"/>
                          <a:ea typeface="Times New Roman"/>
                          <a:cs typeface="Times New Roman"/>
                        </a:rPr>
                        <a:t>72.4%</a:t>
                      </a:r>
                      <a:endParaRPr lang="en-US" sz="1200" kern="1400" dirty="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+0.19 PPPY</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+2.3</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74.3%</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85.8%</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r>
              <a:tr h="337495">
                <a:tc>
                  <a:txBody>
                    <a:bodyPr/>
                    <a:lstStyle/>
                    <a:p>
                      <a:pPr marL="0" marR="0">
                        <a:spcBef>
                          <a:spcPts val="0"/>
                        </a:spcBef>
                        <a:spcAft>
                          <a:spcPts val="0"/>
                        </a:spcAft>
                      </a:pPr>
                      <a:r>
                        <a:rPr lang="en-US" sz="1050" kern="1400">
                          <a:solidFill>
                            <a:srgbClr val="000000"/>
                          </a:solidFill>
                          <a:latin typeface="Calibri"/>
                          <a:ea typeface="Times New Roman"/>
                          <a:cs typeface="Times New Roman"/>
                        </a:rPr>
                        <a:t>8</a:t>
                      </a:r>
                      <a:r>
                        <a:rPr lang="en-US" sz="1050" kern="1400" baseline="30000">
                          <a:solidFill>
                            <a:srgbClr val="000000"/>
                          </a:solidFill>
                          <a:latin typeface="Calibri"/>
                          <a:ea typeface="Times New Roman"/>
                          <a:cs typeface="Times New Roman"/>
                        </a:rPr>
                        <a:t>th</a:t>
                      </a:r>
                      <a:r>
                        <a:rPr lang="en-US" sz="1050" kern="1400">
                          <a:solidFill>
                            <a:srgbClr val="000000"/>
                          </a:solidFill>
                          <a:latin typeface="Calibri"/>
                          <a:ea typeface="Times New Roman"/>
                          <a:cs typeface="Times New Roman"/>
                        </a:rPr>
                        <a:t> Grade Math</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kern="1400">
                          <a:solidFill>
                            <a:srgbClr val="000000"/>
                          </a:solidFill>
                          <a:latin typeface="Calibri"/>
                          <a:ea typeface="Times New Roman"/>
                          <a:cs typeface="Times New Roman"/>
                        </a:rPr>
                        <a:t>Stable with extensive historical data.</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No</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050" kern="1400" dirty="0">
                        <a:solidFill>
                          <a:srgbClr val="000000"/>
                        </a:solidFill>
                        <a:latin typeface="Calibri"/>
                        <a:ea typeface="Times New Roman"/>
                        <a:cs typeface="Times New Roman"/>
                      </a:endParaRPr>
                    </a:p>
                    <a:p>
                      <a:pPr marL="0" marR="0" algn="ctr">
                        <a:spcBef>
                          <a:spcPts val="0"/>
                        </a:spcBef>
                        <a:spcAft>
                          <a:spcPts val="0"/>
                        </a:spcAft>
                      </a:pPr>
                      <a:r>
                        <a:rPr lang="en-US" sz="1050" b="1" kern="1400" dirty="0" smtClean="0">
                          <a:solidFill>
                            <a:srgbClr val="000000"/>
                          </a:solidFill>
                          <a:latin typeface="Calibri"/>
                          <a:ea typeface="Times New Roman"/>
                          <a:cs typeface="Times New Roman"/>
                        </a:rPr>
                        <a:t>53.2%</a:t>
                      </a:r>
                      <a:endParaRPr lang="en-US" sz="1200" kern="1400" dirty="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+0.87 PPPY </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+3.9</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58.3%</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77.8%</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r>
              <a:tr h="337495">
                <a:tc>
                  <a:txBody>
                    <a:bodyPr/>
                    <a:lstStyle/>
                    <a:p>
                      <a:pPr marL="0" marR="0">
                        <a:spcBef>
                          <a:spcPts val="0"/>
                        </a:spcBef>
                        <a:spcAft>
                          <a:spcPts val="0"/>
                        </a:spcAft>
                      </a:pPr>
                      <a:r>
                        <a:rPr lang="en-US" sz="1050" kern="1400">
                          <a:solidFill>
                            <a:srgbClr val="000000"/>
                          </a:solidFill>
                          <a:latin typeface="Calibri"/>
                          <a:ea typeface="Times New Roman"/>
                          <a:cs typeface="Times New Roman"/>
                        </a:rPr>
                        <a:t>High School Graduation Rate- 4 Year Cohort</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kern="1400">
                          <a:solidFill>
                            <a:srgbClr val="000000"/>
                          </a:solidFill>
                          <a:latin typeface="Calibri"/>
                          <a:ea typeface="Times New Roman"/>
                          <a:cs typeface="Times New Roman"/>
                        </a:rPr>
                        <a:t>Stable with extensive historical data</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Yes</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kern="1400">
                        <a:solidFill>
                          <a:srgbClr val="000000"/>
                        </a:solidFill>
                        <a:latin typeface="Calibri"/>
                        <a:ea typeface="Times New Roman"/>
                        <a:cs typeface="Times New Roman"/>
                      </a:endParaRPr>
                    </a:p>
                    <a:p>
                      <a:pPr marL="0" marR="0" algn="ctr">
                        <a:spcBef>
                          <a:spcPts val="0"/>
                        </a:spcBef>
                        <a:spcAft>
                          <a:spcPts val="0"/>
                        </a:spcAft>
                      </a:pPr>
                      <a:r>
                        <a:rPr lang="en-US" sz="1050" b="1" kern="1400">
                          <a:solidFill>
                            <a:srgbClr val="000000"/>
                          </a:solidFill>
                          <a:latin typeface="Calibri"/>
                          <a:ea typeface="Times New Roman"/>
                          <a:cs typeface="Times New Roman"/>
                        </a:rPr>
                        <a:t>77.2%</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+1.35 PPPY</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+1.9</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79.1%</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88.5%</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r>
              <a:tr h="506242">
                <a:tc>
                  <a:txBody>
                    <a:bodyPr/>
                    <a:lstStyle/>
                    <a:p>
                      <a:pPr marL="0" marR="0">
                        <a:spcBef>
                          <a:spcPts val="0"/>
                        </a:spcBef>
                        <a:spcAft>
                          <a:spcPts val="0"/>
                        </a:spcAft>
                      </a:pPr>
                      <a:r>
                        <a:rPr lang="en-US" sz="1050" kern="1400">
                          <a:solidFill>
                            <a:srgbClr val="000000"/>
                          </a:solidFill>
                          <a:latin typeface="Calibri"/>
                          <a:ea typeface="Times New Roman"/>
                          <a:cs typeface="Times New Roman"/>
                        </a:rPr>
                        <a:t>Percents of graduates  enrolled or employed in 2</a:t>
                      </a:r>
                      <a:r>
                        <a:rPr lang="en-US" sz="1050" kern="1400" baseline="30000">
                          <a:solidFill>
                            <a:srgbClr val="000000"/>
                          </a:solidFill>
                          <a:latin typeface="Calibri"/>
                          <a:ea typeface="Times New Roman"/>
                          <a:cs typeface="Times New Roman"/>
                        </a:rPr>
                        <a:t>nd</a:t>
                      </a:r>
                      <a:r>
                        <a:rPr lang="en-US" sz="1050" kern="1400">
                          <a:solidFill>
                            <a:srgbClr val="000000"/>
                          </a:solidFill>
                          <a:latin typeface="Calibri"/>
                          <a:ea typeface="Times New Roman"/>
                          <a:cs typeface="Times New Roman"/>
                        </a:rPr>
                        <a:t> and 4</a:t>
                      </a:r>
                      <a:r>
                        <a:rPr lang="en-US" sz="1050" kern="1400" baseline="30000">
                          <a:solidFill>
                            <a:srgbClr val="000000"/>
                          </a:solidFill>
                          <a:latin typeface="Calibri"/>
                          <a:ea typeface="Times New Roman"/>
                          <a:cs typeface="Times New Roman"/>
                        </a:rPr>
                        <a:t>th</a:t>
                      </a:r>
                      <a:r>
                        <a:rPr lang="en-US" sz="1050" kern="1400">
                          <a:solidFill>
                            <a:srgbClr val="000000"/>
                          </a:solidFill>
                          <a:latin typeface="Calibri"/>
                          <a:ea typeface="Times New Roman"/>
                          <a:cs typeface="Times New Roman"/>
                        </a:rPr>
                        <a:t> quarter after graduation</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0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2000"/>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05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spcBef>
                          <a:spcPts val="0"/>
                        </a:spcBef>
                        <a:spcAft>
                          <a:spcPts val="0"/>
                        </a:spcAft>
                      </a:pPr>
                      <a:endParaRPr lang="en-US" sz="105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05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r>
              <a:tr h="281246">
                <a:tc>
                  <a:txBody>
                    <a:bodyPr/>
                    <a:lstStyle/>
                    <a:p>
                      <a:pPr marL="0" marR="0" algn="r">
                        <a:spcBef>
                          <a:spcPts val="0"/>
                        </a:spcBef>
                        <a:spcAft>
                          <a:spcPts val="0"/>
                        </a:spcAft>
                      </a:pPr>
                      <a:endParaRPr lang="en-US" sz="1000" kern="1400">
                        <a:solidFill>
                          <a:srgbClr val="000000"/>
                        </a:solidFill>
                        <a:latin typeface="Calibri"/>
                        <a:ea typeface="Times New Roman"/>
                        <a:cs typeface="Times New Roman"/>
                      </a:endParaRPr>
                    </a:p>
                    <a:p>
                      <a:pPr marL="0" marR="0" algn="r">
                        <a:spcBef>
                          <a:spcPts val="0"/>
                        </a:spcBef>
                        <a:spcAft>
                          <a:spcPts val="0"/>
                        </a:spcAft>
                      </a:pPr>
                      <a:r>
                        <a:rPr lang="en-US" sz="1000" kern="1400">
                          <a:solidFill>
                            <a:srgbClr val="000000"/>
                          </a:solidFill>
                          <a:latin typeface="Calibri"/>
                          <a:ea typeface="Times New Roman"/>
                          <a:cs typeface="Times New Roman"/>
                        </a:rPr>
                        <a:t>Postsecondary Education</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000" kern="1400">
                        <a:solidFill>
                          <a:srgbClr val="000000"/>
                        </a:solidFill>
                        <a:latin typeface="Calibri"/>
                        <a:ea typeface="Times New Roman"/>
                        <a:cs typeface="Times New Roman"/>
                      </a:endParaRPr>
                    </a:p>
                    <a:p>
                      <a:pPr marL="0" marR="0">
                        <a:spcBef>
                          <a:spcPts val="0"/>
                        </a:spcBef>
                        <a:spcAft>
                          <a:spcPts val="0"/>
                        </a:spcAft>
                      </a:pPr>
                      <a:r>
                        <a:rPr lang="en-US" sz="1000" kern="1400">
                          <a:solidFill>
                            <a:srgbClr val="000000"/>
                          </a:solidFill>
                          <a:latin typeface="Calibri"/>
                          <a:ea typeface="Times New Roman"/>
                          <a:cs typeface="Times New Roman"/>
                        </a:rPr>
                        <a:t>All students</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Yes</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kern="1400">
                        <a:solidFill>
                          <a:srgbClr val="000000"/>
                        </a:solidFill>
                        <a:latin typeface="Calibri"/>
                        <a:ea typeface="Times New Roman"/>
                        <a:cs typeface="Times New Roman"/>
                      </a:endParaRPr>
                    </a:p>
                    <a:p>
                      <a:pPr marL="0" marR="0" algn="ctr">
                        <a:spcBef>
                          <a:spcPts val="0"/>
                        </a:spcBef>
                        <a:spcAft>
                          <a:spcPts val="0"/>
                        </a:spcAft>
                      </a:pPr>
                      <a:r>
                        <a:rPr lang="en-US" sz="1050" b="1" kern="1400">
                          <a:solidFill>
                            <a:srgbClr val="000000"/>
                          </a:solidFill>
                          <a:latin typeface="Calibri"/>
                          <a:ea typeface="Times New Roman"/>
                          <a:cs typeface="Times New Roman"/>
                        </a:rPr>
                        <a:t>60%</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-0.10 PPPY</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+3.3</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63.3%</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80.0%</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r>
              <a:tr h="337495">
                <a:tc>
                  <a:txBody>
                    <a:bodyPr/>
                    <a:lstStyle/>
                    <a:p>
                      <a:pPr marL="0" marR="0" algn="r">
                        <a:spcBef>
                          <a:spcPts val="0"/>
                        </a:spcBef>
                        <a:spcAft>
                          <a:spcPts val="0"/>
                        </a:spcAft>
                      </a:pPr>
                      <a:endParaRPr lang="en-US" sz="1000" kern="1400">
                        <a:solidFill>
                          <a:srgbClr val="000000"/>
                        </a:solidFill>
                        <a:latin typeface="Calibri"/>
                        <a:ea typeface="Times New Roman"/>
                        <a:cs typeface="Times New Roman"/>
                      </a:endParaRPr>
                    </a:p>
                    <a:p>
                      <a:pPr marL="0" marR="0" algn="r">
                        <a:spcBef>
                          <a:spcPts val="0"/>
                        </a:spcBef>
                        <a:spcAft>
                          <a:spcPts val="0"/>
                        </a:spcAft>
                      </a:pPr>
                      <a:r>
                        <a:rPr lang="en-US" sz="1000" kern="1400">
                          <a:solidFill>
                            <a:srgbClr val="000000"/>
                          </a:solidFill>
                          <a:latin typeface="Calibri"/>
                          <a:ea typeface="Times New Roman"/>
                          <a:cs typeface="Times New Roman"/>
                        </a:rPr>
                        <a:t>Postsecondary Employment</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kern="1400">
                          <a:solidFill>
                            <a:srgbClr val="000000"/>
                          </a:solidFill>
                          <a:latin typeface="Calibri"/>
                          <a:ea typeface="Times New Roman"/>
                          <a:cs typeface="Times New Roman"/>
                        </a:rPr>
                        <a:t>Approx. 50% of graduates w/ SSN</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TBD</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kern="1400">
                        <a:solidFill>
                          <a:srgbClr val="000000"/>
                        </a:solidFill>
                        <a:latin typeface="Calibri"/>
                        <a:ea typeface="Times New Roman"/>
                        <a:cs typeface="Times New Roman"/>
                      </a:endParaRPr>
                    </a:p>
                    <a:p>
                      <a:pPr marL="0" marR="0" algn="ctr">
                        <a:spcBef>
                          <a:spcPts val="0"/>
                        </a:spcBef>
                        <a:spcAft>
                          <a:spcPts val="0"/>
                        </a:spcAft>
                      </a:pPr>
                      <a:r>
                        <a:rPr lang="en-US" sz="1050" b="1" kern="1400">
                          <a:solidFill>
                            <a:srgbClr val="000000"/>
                          </a:solidFill>
                          <a:latin typeface="Calibri"/>
                          <a:ea typeface="Times New Roman"/>
                          <a:cs typeface="Times New Roman"/>
                        </a:rPr>
                        <a:t>TBD</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TBD</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TBD</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TBD</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50" kern="1400">
                        <a:solidFill>
                          <a:srgbClr val="000000"/>
                        </a:solidFill>
                        <a:latin typeface="Calibri"/>
                        <a:ea typeface="Times New Roman"/>
                        <a:cs typeface="Times New Roman"/>
                      </a:endParaRPr>
                    </a:p>
                    <a:p>
                      <a:pPr marL="0" marR="0" algn="ctr">
                        <a:spcBef>
                          <a:spcPts val="0"/>
                        </a:spcBef>
                        <a:spcAft>
                          <a:spcPts val="0"/>
                        </a:spcAft>
                      </a:pPr>
                      <a:r>
                        <a:rPr lang="en-US" sz="1050" kern="1400">
                          <a:solidFill>
                            <a:srgbClr val="000000"/>
                          </a:solidFill>
                          <a:latin typeface="Calibri"/>
                          <a:ea typeface="Times New Roman"/>
                          <a:cs typeface="Times New Roman"/>
                        </a:rPr>
                        <a:t>TBD</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r>
              <a:tr h="379682">
                <a:tc>
                  <a:txBody>
                    <a:bodyPr/>
                    <a:lstStyle/>
                    <a:p>
                      <a:pPr marL="0" marR="0">
                        <a:spcBef>
                          <a:spcPts val="0"/>
                        </a:spcBef>
                        <a:spcAft>
                          <a:spcPts val="0"/>
                        </a:spcAft>
                      </a:pPr>
                      <a:r>
                        <a:rPr lang="en-US" sz="1050" kern="1400">
                          <a:solidFill>
                            <a:srgbClr val="000000"/>
                          </a:solidFill>
                          <a:latin typeface="Calibri"/>
                          <a:ea typeface="Times New Roman"/>
                          <a:cs typeface="Times New Roman"/>
                        </a:rPr>
                        <a:t>Percentage of students enrolled in precollege or remedial courses</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2000"/>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05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05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05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spcBef>
                          <a:spcPts val="0"/>
                        </a:spcBef>
                        <a:spcAft>
                          <a:spcPts val="0"/>
                        </a:spcAft>
                      </a:pPr>
                      <a:endParaRPr lang="en-US" sz="105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05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r>
              <a:tr h="126561">
                <a:tc>
                  <a:txBody>
                    <a:bodyPr/>
                    <a:lstStyle/>
                    <a:p>
                      <a:pPr marL="0" marR="0" algn="r">
                        <a:spcBef>
                          <a:spcPts val="400"/>
                        </a:spcBef>
                        <a:spcAft>
                          <a:spcPts val="400"/>
                        </a:spcAft>
                      </a:pPr>
                      <a:r>
                        <a:rPr lang="en-US" sz="1000" kern="1400">
                          <a:solidFill>
                            <a:srgbClr val="000000"/>
                          </a:solidFill>
                          <a:latin typeface="Calibri"/>
                          <a:ea typeface="Times New Roman"/>
                          <a:cs typeface="Times New Roman"/>
                        </a:rPr>
                        <a:t>Attending 2-Year</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400"/>
                        </a:spcBef>
                        <a:spcAft>
                          <a:spcPts val="400"/>
                        </a:spcAft>
                      </a:pPr>
                      <a:r>
                        <a:rPr lang="en-US" sz="1000" kern="1400">
                          <a:solidFill>
                            <a:srgbClr val="000000"/>
                          </a:solidFill>
                          <a:latin typeface="Calibri"/>
                          <a:ea typeface="Times New Roman"/>
                          <a:cs typeface="Times New Roman"/>
                        </a:rPr>
                        <a:t>Stable</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400"/>
                        </a:spcBef>
                        <a:spcAft>
                          <a:spcPts val="400"/>
                        </a:spcAft>
                      </a:pPr>
                      <a:r>
                        <a:rPr lang="en-US" sz="1050" kern="1400">
                          <a:solidFill>
                            <a:srgbClr val="000000"/>
                          </a:solidFill>
                          <a:latin typeface="Calibri"/>
                          <a:ea typeface="Times New Roman"/>
                          <a:cs typeface="Times New Roman"/>
                        </a:rPr>
                        <a:t>Yes</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400"/>
                        </a:spcBef>
                        <a:spcAft>
                          <a:spcPts val="400"/>
                        </a:spcAft>
                      </a:pPr>
                      <a:r>
                        <a:rPr lang="en-US" sz="1050" kern="1400">
                          <a:solidFill>
                            <a:srgbClr val="000000"/>
                          </a:solidFill>
                          <a:latin typeface="Calibri"/>
                          <a:ea typeface="Times New Roman"/>
                          <a:cs typeface="Times New Roman"/>
                        </a:rPr>
                        <a:t>57.0%</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400"/>
                        </a:spcBef>
                        <a:spcAft>
                          <a:spcPts val="400"/>
                        </a:spcAft>
                      </a:pPr>
                      <a:r>
                        <a:rPr lang="en-US" sz="1050" kern="1400">
                          <a:solidFill>
                            <a:srgbClr val="000000"/>
                          </a:solidFill>
                          <a:latin typeface="Calibri"/>
                          <a:ea typeface="Times New Roman"/>
                          <a:cs typeface="Times New Roman"/>
                        </a:rPr>
                        <a:t>-0.20 PPPY</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400"/>
                        </a:spcBef>
                        <a:spcAft>
                          <a:spcPts val="400"/>
                        </a:spcAft>
                      </a:pPr>
                      <a:r>
                        <a:rPr lang="en-US" sz="1050" kern="1400">
                          <a:solidFill>
                            <a:srgbClr val="000000"/>
                          </a:solidFill>
                          <a:latin typeface="Calibri"/>
                          <a:ea typeface="Times New Roman"/>
                          <a:cs typeface="Times New Roman"/>
                        </a:rPr>
                        <a:t>-4.8</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ctr">
                        <a:spcBef>
                          <a:spcPts val="400"/>
                        </a:spcBef>
                        <a:spcAft>
                          <a:spcPts val="400"/>
                        </a:spcAft>
                      </a:pPr>
                      <a:r>
                        <a:rPr lang="en-US" sz="1050" kern="1400">
                          <a:solidFill>
                            <a:srgbClr val="000000"/>
                          </a:solidFill>
                          <a:latin typeface="Calibri"/>
                          <a:ea typeface="Times New Roman"/>
                          <a:cs typeface="Times New Roman"/>
                        </a:rPr>
                        <a:t>52.7%</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400"/>
                        </a:spcBef>
                        <a:spcAft>
                          <a:spcPts val="400"/>
                        </a:spcAft>
                      </a:pPr>
                      <a:r>
                        <a:rPr lang="en-US" sz="1050" kern="1400">
                          <a:solidFill>
                            <a:srgbClr val="000000"/>
                          </a:solidFill>
                          <a:latin typeface="Calibri"/>
                          <a:ea typeface="Times New Roman"/>
                          <a:cs typeface="Times New Roman"/>
                        </a:rPr>
                        <a:t>28.8%</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r>
              <a:tr h="126561">
                <a:tc>
                  <a:txBody>
                    <a:bodyPr/>
                    <a:lstStyle/>
                    <a:p>
                      <a:pPr marL="0" marR="0" algn="r">
                        <a:spcBef>
                          <a:spcPts val="400"/>
                        </a:spcBef>
                        <a:spcAft>
                          <a:spcPts val="400"/>
                        </a:spcAft>
                      </a:pPr>
                      <a:r>
                        <a:rPr lang="en-US" sz="1000" kern="1400">
                          <a:solidFill>
                            <a:srgbClr val="000000"/>
                          </a:solidFill>
                          <a:latin typeface="Calibri"/>
                          <a:ea typeface="Times New Roman"/>
                          <a:cs typeface="Times New Roman"/>
                        </a:rPr>
                        <a:t>Attending 4-Year</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400"/>
                        </a:spcBef>
                        <a:spcAft>
                          <a:spcPts val="400"/>
                        </a:spcAft>
                      </a:pPr>
                      <a:r>
                        <a:rPr lang="en-US" sz="1000" kern="1400">
                          <a:solidFill>
                            <a:srgbClr val="000000"/>
                          </a:solidFill>
                          <a:latin typeface="Calibri"/>
                          <a:ea typeface="Times New Roman"/>
                          <a:cs typeface="Times New Roman"/>
                        </a:rPr>
                        <a:t>Stable</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400"/>
                        </a:spcBef>
                        <a:spcAft>
                          <a:spcPts val="400"/>
                        </a:spcAft>
                      </a:pPr>
                      <a:r>
                        <a:rPr lang="en-US" sz="1050" kern="1400">
                          <a:solidFill>
                            <a:srgbClr val="000000"/>
                          </a:solidFill>
                          <a:latin typeface="Calibri"/>
                          <a:ea typeface="Times New Roman"/>
                          <a:cs typeface="Times New Roman"/>
                        </a:rPr>
                        <a:t>Yes</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400"/>
                        </a:spcBef>
                        <a:spcAft>
                          <a:spcPts val="400"/>
                        </a:spcAft>
                      </a:pPr>
                      <a:r>
                        <a:rPr lang="en-US" sz="1050" kern="1400">
                          <a:solidFill>
                            <a:srgbClr val="000000"/>
                          </a:solidFill>
                          <a:latin typeface="Calibri"/>
                          <a:ea typeface="Times New Roman"/>
                          <a:cs typeface="Times New Roman"/>
                        </a:rPr>
                        <a:t>11.0%</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400"/>
                        </a:spcBef>
                        <a:spcAft>
                          <a:spcPts val="400"/>
                        </a:spcAft>
                      </a:pPr>
                      <a:r>
                        <a:rPr lang="en-US" sz="1050" kern="1400">
                          <a:solidFill>
                            <a:srgbClr val="000000"/>
                          </a:solidFill>
                          <a:latin typeface="Calibri"/>
                          <a:ea typeface="Times New Roman"/>
                          <a:cs typeface="Times New Roman"/>
                        </a:rPr>
                        <a:t>-0.20 PPPY</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400"/>
                        </a:spcBef>
                        <a:spcAft>
                          <a:spcPts val="400"/>
                        </a:spcAft>
                      </a:pPr>
                      <a:r>
                        <a:rPr lang="en-US" sz="1050" kern="1400">
                          <a:solidFill>
                            <a:srgbClr val="000000"/>
                          </a:solidFill>
                          <a:latin typeface="Calibri"/>
                          <a:ea typeface="Times New Roman"/>
                          <a:cs typeface="Times New Roman"/>
                        </a:rPr>
                        <a:t>-.96</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ctr">
                        <a:spcBef>
                          <a:spcPts val="400"/>
                        </a:spcBef>
                        <a:spcAft>
                          <a:spcPts val="400"/>
                        </a:spcAft>
                      </a:pPr>
                      <a:r>
                        <a:rPr lang="en-US" sz="1050" kern="1400">
                          <a:solidFill>
                            <a:srgbClr val="000000"/>
                          </a:solidFill>
                          <a:latin typeface="Calibri"/>
                          <a:ea typeface="Times New Roman"/>
                          <a:cs typeface="Times New Roman"/>
                        </a:rPr>
                        <a:t>10.5%</a:t>
                      </a:r>
                      <a:endParaRPr lang="en-US" sz="1200" kern="140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400"/>
                        </a:spcBef>
                        <a:spcAft>
                          <a:spcPts val="400"/>
                        </a:spcAft>
                      </a:pPr>
                      <a:r>
                        <a:rPr lang="en-US" sz="1050" kern="1400" dirty="0">
                          <a:solidFill>
                            <a:srgbClr val="000000"/>
                          </a:solidFill>
                          <a:latin typeface="Calibri"/>
                          <a:ea typeface="Times New Roman"/>
                          <a:cs typeface="Times New Roman"/>
                        </a:rPr>
                        <a:t>5.8%</a:t>
                      </a:r>
                      <a:endParaRPr lang="en-US" sz="1200" kern="1400" dirty="0">
                        <a:solidFill>
                          <a:srgbClr val="000000"/>
                        </a:solidFill>
                        <a:latin typeface="Calibri"/>
                        <a:ea typeface="Times New Roman"/>
                        <a:cs typeface="Times New Roman"/>
                      </a:endParaRPr>
                    </a:p>
                  </a:txBody>
                  <a:tcPr marL="63280" marR="632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Systems Perspective on Educational Health</a:t>
            </a:r>
            <a:endParaRPr lang="en-US" dirty="0"/>
          </a:p>
        </p:txBody>
      </p:sp>
      <p:sp>
        <p:nvSpPr>
          <p:cNvPr id="4" name="Content Placeholder 3"/>
          <p:cNvSpPr>
            <a:spLocks noGrp="1"/>
          </p:cNvSpPr>
          <p:nvPr>
            <p:ph sz="quarter" idx="1"/>
          </p:nvPr>
        </p:nvSpPr>
        <p:spPr/>
        <p:txBody>
          <a:bodyPr/>
          <a:lstStyle/>
          <a:p>
            <a:r>
              <a:rPr lang="en-US" i="1" dirty="0" smtClean="0"/>
              <a:t>Attainment</a:t>
            </a:r>
            <a:r>
              <a:rPr lang="en-US" dirty="0" smtClean="0"/>
              <a:t>  is the ultimate objective of the educational system</a:t>
            </a:r>
          </a:p>
          <a:p>
            <a:pPr lvl="1"/>
            <a:r>
              <a:rPr lang="en-US" dirty="0" smtClean="0"/>
              <a:t>All students should be planning for education or training beyond high school</a:t>
            </a:r>
          </a:p>
          <a:p>
            <a:r>
              <a:rPr lang="en-US" i="1" dirty="0" smtClean="0"/>
              <a:t>Closing</a:t>
            </a:r>
            <a:r>
              <a:rPr lang="en-US" dirty="0" smtClean="0"/>
              <a:t> the large and persistent opportunity gap is a requirement to reach this objective</a:t>
            </a:r>
          </a:p>
          <a:p>
            <a:r>
              <a:rPr lang="en-US" i="1" dirty="0" smtClean="0"/>
              <a:t>Integration</a:t>
            </a:r>
            <a:r>
              <a:rPr lang="en-US" dirty="0" smtClean="0"/>
              <a:t> and </a:t>
            </a:r>
            <a:r>
              <a:rPr lang="en-US" i="1" dirty="0" smtClean="0"/>
              <a:t>alignment</a:t>
            </a:r>
            <a:r>
              <a:rPr lang="en-US" dirty="0" smtClean="0"/>
              <a:t> across agencies is an enabling strategy to monitor system health</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Guiding Principles</a:t>
            </a:r>
            <a:endParaRPr lang="en-US" dirty="0"/>
          </a:p>
        </p:txBody>
      </p:sp>
      <p:sp>
        <p:nvSpPr>
          <p:cNvPr id="4" name="Content Placeholder 3"/>
          <p:cNvSpPr>
            <a:spLocks noGrp="1"/>
          </p:cNvSpPr>
          <p:nvPr>
            <p:ph sz="quarter" idx="1"/>
          </p:nvPr>
        </p:nvSpPr>
        <p:spPr/>
        <p:txBody>
          <a:bodyPr/>
          <a:lstStyle/>
          <a:p>
            <a:r>
              <a:rPr lang="en-US" dirty="0" smtClean="0"/>
              <a:t>Meet the requirements of ESSB 5491</a:t>
            </a:r>
          </a:p>
          <a:p>
            <a:r>
              <a:rPr lang="en-US" dirty="0" smtClean="0"/>
              <a:t>Build on the learning and conversations underway across agencies</a:t>
            </a:r>
          </a:p>
          <a:p>
            <a:pPr lvl="1"/>
            <a:r>
              <a:rPr lang="en-US" dirty="0" smtClean="0"/>
              <a:t>The goal is not always obvious</a:t>
            </a:r>
          </a:p>
          <a:p>
            <a:pPr lvl="1"/>
            <a:r>
              <a:rPr lang="en-US" dirty="0" smtClean="0"/>
              <a:t>Improvement takes time &amp; resources</a:t>
            </a:r>
          </a:p>
          <a:p>
            <a:pPr lvl="1"/>
            <a:r>
              <a:rPr lang="en-US" dirty="0" smtClean="0"/>
              <a:t>System alignment is a key goal</a:t>
            </a:r>
          </a:p>
          <a:p>
            <a:pPr lvl="1"/>
            <a:r>
              <a:rPr lang="en-US" dirty="0" smtClean="0"/>
              <a:t>Deliver the best we can today and plan for a better future</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46442"/>
          </a:xfrm>
        </p:spPr>
        <p:txBody>
          <a:bodyPr/>
          <a:lstStyle/>
          <a:p>
            <a:r>
              <a:rPr lang="en-US" dirty="0" smtClean="0"/>
              <a:t>Stakeholder Input on ESSB 5491</a:t>
            </a:r>
            <a:endParaRPr lang="en-US" dirty="0"/>
          </a:p>
        </p:txBody>
      </p:sp>
      <p:sp>
        <p:nvSpPr>
          <p:cNvPr id="3" name="Content Placeholder 2"/>
          <p:cNvSpPr>
            <a:spLocks noGrp="1"/>
          </p:cNvSpPr>
          <p:nvPr>
            <p:ph idx="1"/>
          </p:nvPr>
        </p:nvSpPr>
        <p:spPr>
          <a:xfrm>
            <a:off x="533400" y="1600200"/>
            <a:ext cx="8229600" cy="4525963"/>
          </a:xfrm>
        </p:spPr>
        <p:txBody>
          <a:bodyPr/>
          <a:lstStyle/>
          <a:p>
            <a:r>
              <a:rPr lang="en-US" sz="2400" dirty="0" smtClean="0"/>
              <a:t>Partner agencies, Achievement and Accountability Workgroup, and district and ESD leadership</a:t>
            </a:r>
          </a:p>
          <a:p>
            <a:r>
              <a:rPr lang="en-US" sz="2400" dirty="0" smtClean="0"/>
              <a:t>Key stakeholder input</a:t>
            </a:r>
          </a:p>
          <a:p>
            <a:pPr lvl="1"/>
            <a:r>
              <a:rPr lang="en-US" sz="2000" dirty="0" smtClean="0"/>
              <a:t>Need a phased approach to account for changes in assessments</a:t>
            </a:r>
          </a:p>
          <a:p>
            <a:pPr lvl="1"/>
            <a:r>
              <a:rPr lang="en-US" sz="2000" dirty="0" smtClean="0"/>
              <a:t>Raise the prominence of English language acquisition</a:t>
            </a:r>
          </a:p>
          <a:p>
            <a:pPr lvl="1"/>
            <a:r>
              <a:rPr lang="en-US" sz="2000" dirty="0" smtClean="0"/>
              <a:t>Increased rigor: Writing &amp; Science are missing</a:t>
            </a:r>
          </a:p>
          <a:p>
            <a:pPr lvl="1"/>
            <a:r>
              <a:rPr lang="en-US" sz="2000" dirty="0" smtClean="0"/>
              <a:t>Align and leverage district and school accountability measures</a:t>
            </a:r>
          </a:p>
          <a:p>
            <a:pPr lvl="1"/>
            <a:r>
              <a:rPr lang="en-US" sz="2000" dirty="0" smtClean="0"/>
              <a:t>Align with recent research on systemic measures of leading indicators toward postsecondary attainment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Footer Placeholder 2"/>
          <p:cNvSpPr>
            <a:spLocks noGrp="1"/>
          </p:cNvSpPr>
          <p:nvPr>
            <p:ph type="ftr" sz="quarter" idx="11"/>
          </p:nvPr>
        </p:nvSpPr>
        <p:spPr/>
        <p:txBody>
          <a:bodyPr/>
          <a:lstStyle/>
          <a:p>
            <a:r>
              <a:rPr lang="en-US" smtClean="0"/>
              <a:t>Washington State Board of Education</a:t>
            </a:r>
            <a:endParaRPr lang="en-US" dirty="0"/>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3822932420"/>
              </p:ext>
            </p:extLst>
          </p:nvPr>
        </p:nvGraphicFramePr>
        <p:xfrm>
          <a:off x="301625" y="304800"/>
          <a:ext cx="8504238" cy="57943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935981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Footer Placeholder 2"/>
          <p:cNvSpPr>
            <a:spLocks noGrp="1"/>
          </p:cNvSpPr>
          <p:nvPr>
            <p:ph type="ftr" sz="quarter" idx="11"/>
          </p:nvPr>
        </p:nvSpPr>
        <p:spPr/>
        <p:txBody>
          <a:bodyPr/>
          <a:lstStyle/>
          <a:p>
            <a:r>
              <a:rPr lang="en-US" smtClean="0"/>
              <a:t>Washington State Board of Education</a:t>
            </a:r>
            <a:endParaRPr lang="en-US" dirty="0"/>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672021034"/>
              </p:ext>
            </p:extLst>
          </p:nvPr>
        </p:nvGraphicFramePr>
        <p:xfrm>
          <a:off x="304800" y="381000"/>
          <a:ext cx="8504238" cy="56419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97765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4048"/>
            <a:ext cx="8534400" cy="758952"/>
          </a:xfrm>
        </p:spPr>
        <p:txBody>
          <a:bodyPr>
            <a:normAutofit fontScale="90000"/>
          </a:bodyPr>
          <a:lstStyle/>
          <a:p>
            <a:r>
              <a:rPr lang="en-US" dirty="0" smtClean="0"/>
              <a:t>Goals Need to be Sensitive to Diversity of Student Needs </a:t>
            </a:r>
            <a:endParaRPr lang="en-US" dirty="0"/>
          </a:p>
        </p:txBody>
      </p:sp>
      <p:sp>
        <p:nvSpPr>
          <p:cNvPr id="3" name="Footer Placeholder 2"/>
          <p:cNvSpPr>
            <a:spLocks noGrp="1"/>
          </p:cNvSpPr>
          <p:nvPr>
            <p:ph type="ftr" sz="quarter" idx="11"/>
          </p:nvPr>
        </p:nvSpPr>
        <p:spPr/>
        <p:txBody>
          <a:bodyPr/>
          <a:lstStyle/>
          <a:p>
            <a:r>
              <a:rPr lang="en-US" smtClean="0"/>
              <a:t>Washington State Board of Education</a:t>
            </a:r>
            <a:endParaRPr lang="en-US" dirty="0"/>
          </a:p>
        </p:txBody>
      </p:sp>
      <p:pic>
        <p:nvPicPr>
          <p:cNvPr id="1026" name="Picture 2"/>
          <p:cNvPicPr>
            <a:picLocks noGrp="1" noChangeAspect="1" noChangeArrowheads="1"/>
          </p:cNvPicPr>
          <p:nvPr>
            <p:ph sz="quarter" idx="1"/>
          </p:nvPr>
        </p:nvPicPr>
        <p:blipFill>
          <a:blip r:embed="rId3">
            <a:extLst>
              <a:ext uri="{28A0092B-C50C-407E-A947-70E740481C1C}">
                <a14:useLocalDpi xmlns:a14="http://schemas.microsoft.com/office/drawing/2010/main" val="0"/>
              </a:ext>
            </a:extLst>
          </a:blip>
          <a:srcRect/>
          <a:stretch>
            <a:fillRect/>
          </a:stretch>
        </p:blipFill>
        <p:spPr bwMode="auto">
          <a:xfrm>
            <a:off x="947456" y="1527175"/>
            <a:ext cx="7212575"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286226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sz="4000" dirty="0" smtClean="0"/>
              <a:t>Specific Indicators in ESSB 5491</a:t>
            </a:r>
            <a:br>
              <a:rPr lang="en-US" sz="4000" dirty="0" smtClean="0"/>
            </a:br>
            <a:r>
              <a:rPr lang="en-US" sz="1800" dirty="0" smtClean="0"/>
              <a:t>(Current Law)</a:t>
            </a:r>
            <a:endParaRPr lang="en-US" sz="1800" dirty="0"/>
          </a:p>
        </p:txBody>
      </p:sp>
      <p:sp>
        <p:nvSpPr>
          <p:cNvPr id="4" name="Content Placeholder 3"/>
          <p:cNvSpPr>
            <a:spLocks noGrp="1"/>
          </p:cNvSpPr>
          <p:nvPr>
            <p:ph sz="quarter" idx="1"/>
          </p:nvPr>
        </p:nvSpPr>
        <p:spPr>
          <a:xfrm>
            <a:off x="381000" y="1447800"/>
            <a:ext cx="8229600" cy="4525963"/>
          </a:xfrm>
        </p:spPr>
        <p:txBody>
          <a:bodyPr>
            <a:noAutofit/>
          </a:bodyPr>
          <a:lstStyle/>
          <a:p>
            <a:pPr marL="457200" lvl="0" indent="-457200" eaLnBrk="0" fontAlgn="base" hangingPunct="0">
              <a:spcBef>
                <a:spcPct val="0"/>
              </a:spcBef>
              <a:spcAft>
                <a:spcPct val="0"/>
              </a:spcAft>
              <a:buClrTx/>
              <a:buSzTx/>
              <a:buAutoNum type="arabicParenBoth"/>
            </a:pPr>
            <a:r>
              <a:rPr lang="en-US" sz="1800" dirty="0" smtClean="0">
                <a:latin typeface="Times New Roman" pitchFamily="18" charset="0"/>
                <a:ea typeface="Times New Roman" pitchFamily="18" charset="0"/>
                <a:cs typeface="Times New Roman" pitchFamily="18" charset="0"/>
              </a:rPr>
              <a:t>The following statewide indicators of educational system health are established:</a:t>
            </a:r>
          </a:p>
          <a:p>
            <a:pPr marL="731520" lvl="1" indent="-457200" eaLnBrk="0" fontAlgn="base" hangingPunct="0">
              <a:spcBef>
                <a:spcPct val="0"/>
              </a:spcBef>
              <a:spcAft>
                <a:spcPts val="400"/>
              </a:spcAft>
              <a:buClrTx/>
              <a:buSzTx/>
              <a:buAutoNum type="alphaLcParenBoth"/>
            </a:pPr>
            <a:r>
              <a:rPr lang="en-US" sz="1800" dirty="0" smtClean="0">
                <a:solidFill>
                  <a:schemeClr val="tx1"/>
                </a:solidFill>
                <a:latin typeface="Times New Roman" pitchFamily="18" charset="0"/>
                <a:ea typeface="Times New Roman" pitchFamily="18" charset="0"/>
                <a:cs typeface="Times New Roman" pitchFamily="18" charset="0"/>
              </a:rPr>
              <a:t>The percentage of students demonstrating the </a:t>
            </a:r>
            <a:r>
              <a:rPr lang="en-US" sz="1800" b="1" dirty="0" smtClean="0">
                <a:solidFill>
                  <a:schemeClr val="tx1"/>
                </a:solidFill>
                <a:latin typeface="Times New Roman" pitchFamily="18" charset="0"/>
                <a:ea typeface="Times New Roman" pitchFamily="18" charset="0"/>
                <a:cs typeface="Times New Roman" pitchFamily="18" charset="0"/>
              </a:rPr>
              <a:t>characteristics of entering kindergartners</a:t>
            </a:r>
            <a:r>
              <a:rPr lang="en-US" sz="1800" dirty="0" smtClean="0">
                <a:solidFill>
                  <a:schemeClr val="tx1"/>
                </a:solidFill>
                <a:latin typeface="Times New Roman" pitchFamily="18" charset="0"/>
                <a:ea typeface="Times New Roman" pitchFamily="18" charset="0"/>
                <a:cs typeface="Times New Roman" pitchFamily="18" charset="0"/>
              </a:rPr>
              <a:t> in all six areas identified by the Washington kindergarten inventory of developing skills administered in accordance with RCW 28A.655.080;</a:t>
            </a:r>
          </a:p>
          <a:p>
            <a:pPr marL="731520" lvl="1" indent="-457200" eaLnBrk="0" fontAlgn="base" hangingPunct="0">
              <a:spcBef>
                <a:spcPct val="0"/>
              </a:spcBef>
              <a:spcAft>
                <a:spcPts val="400"/>
              </a:spcAft>
              <a:buClrTx/>
              <a:buSzTx/>
              <a:buFont typeface="Wingdings 2" panose="05020102010507070707" pitchFamily="18" charset="2"/>
              <a:buAutoNum type="alphaLcParenBoth"/>
            </a:pPr>
            <a:r>
              <a:rPr lang="en-US" sz="1800" dirty="0" smtClean="0">
                <a:solidFill>
                  <a:schemeClr val="tx1"/>
                </a:solidFill>
                <a:latin typeface="Times New Roman" pitchFamily="18" charset="0"/>
                <a:ea typeface="Times New Roman" pitchFamily="18" charset="0"/>
                <a:cs typeface="Times New Roman" pitchFamily="18" charset="0"/>
              </a:rPr>
              <a:t>The percentage of students meeting the standard on the </a:t>
            </a:r>
            <a:r>
              <a:rPr lang="en-US" sz="1800" b="1" dirty="0" smtClean="0">
                <a:solidFill>
                  <a:schemeClr val="tx1"/>
                </a:solidFill>
                <a:latin typeface="Times New Roman" pitchFamily="18" charset="0"/>
                <a:ea typeface="Times New Roman" pitchFamily="18" charset="0"/>
                <a:cs typeface="Times New Roman" pitchFamily="18" charset="0"/>
              </a:rPr>
              <a:t>fourth grade statewide reading</a:t>
            </a:r>
            <a:r>
              <a:rPr lang="en-US" sz="1800" dirty="0" smtClean="0">
                <a:solidFill>
                  <a:schemeClr val="tx1"/>
                </a:solidFill>
                <a:latin typeface="Times New Roman" pitchFamily="18" charset="0"/>
                <a:ea typeface="Times New Roman" pitchFamily="18" charset="0"/>
                <a:cs typeface="Times New Roman" pitchFamily="18" charset="0"/>
              </a:rPr>
              <a:t> assessment administered in accordance with RCW 28A.655.070;</a:t>
            </a:r>
          </a:p>
          <a:p>
            <a:pPr marL="731520" lvl="1" indent="-457200" eaLnBrk="0" fontAlgn="base" hangingPunct="0">
              <a:spcBef>
                <a:spcPct val="0"/>
              </a:spcBef>
              <a:spcAft>
                <a:spcPts val="400"/>
              </a:spcAft>
              <a:buClrTx/>
              <a:buSzTx/>
              <a:buFont typeface="Wingdings 2" panose="05020102010507070707" pitchFamily="18" charset="2"/>
              <a:buAutoNum type="alphaLcParenBoth"/>
            </a:pPr>
            <a:r>
              <a:rPr lang="en-US" sz="1800" dirty="0" smtClean="0">
                <a:solidFill>
                  <a:schemeClr val="tx1"/>
                </a:solidFill>
                <a:latin typeface="Times New Roman" pitchFamily="18" charset="0"/>
                <a:ea typeface="Times New Roman" pitchFamily="18" charset="0"/>
                <a:cs typeface="Times New Roman" pitchFamily="18" charset="0"/>
              </a:rPr>
              <a:t>The percentage of students meeting the standard on the </a:t>
            </a:r>
            <a:r>
              <a:rPr lang="en-US" sz="1800" b="1" dirty="0" smtClean="0">
                <a:solidFill>
                  <a:schemeClr val="tx1"/>
                </a:solidFill>
                <a:latin typeface="Times New Roman" pitchFamily="18" charset="0"/>
                <a:ea typeface="Times New Roman" pitchFamily="18" charset="0"/>
                <a:cs typeface="Times New Roman" pitchFamily="18" charset="0"/>
              </a:rPr>
              <a:t>eighth grade statewide mathematics</a:t>
            </a:r>
            <a:r>
              <a:rPr lang="en-US" sz="1800" dirty="0" smtClean="0">
                <a:solidFill>
                  <a:schemeClr val="tx1"/>
                </a:solidFill>
                <a:latin typeface="Times New Roman" pitchFamily="18" charset="0"/>
                <a:ea typeface="Times New Roman" pitchFamily="18" charset="0"/>
                <a:cs typeface="Times New Roman" pitchFamily="18" charset="0"/>
              </a:rPr>
              <a:t> assessment administered in accordance with RCW 28A.655.070;</a:t>
            </a:r>
          </a:p>
          <a:p>
            <a:pPr marL="731520" lvl="1" indent="-457200" eaLnBrk="0" fontAlgn="base" hangingPunct="0">
              <a:spcBef>
                <a:spcPct val="0"/>
              </a:spcBef>
              <a:spcAft>
                <a:spcPts val="400"/>
              </a:spcAft>
              <a:buClrTx/>
              <a:buSzTx/>
              <a:buFont typeface="Wingdings 2" panose="05020102010507070707" pitchFamily="18" charset="2"/>
              <a:buAutoNum type="alphaLcParenBoth"/>
            </a:pPr>
            <a:r>
              <a:rPr lang="en-US" sz="1800" dirty="0" smtClean="0">
                <a:solidFill>
                  <a:schemeClr val="tx1"/>
                </a:solidFill>
                <a:latin typeface="Times New Roman" pitchFamily="18" charset="0"/>
                <a:ea typeface="Times New Roman" pitchFamily="18" charset="0"/>
                <a:cs typeface="Times New Roman" pitchFamily="18" charset="0"/>
              </a:rPr>
              <a:t>The four-year cohort high school </a:t>
            </a:r>
            <a:r>
              <a:rPr lang="en-US" sz="1800" b="1" dirty="0" smtClean="0">
                <a:solidFill>
                  <a:schemeClr val="tx1"/>
                </a:solidFill>
                <a:latin typeface="Times New Roman" pitchFamily="18" charset="0"/>
                <a:ea typeface="Times New Roman" pitchFamily="18" charset="0"/>
                <a:cs typeface="Times New Roman" pitchFamily="18" charset="0"/>
              </a:rPr>
              <a:t>graduation rate</a:t>
            </a:r>
            <a:r>
              <a:rPr lang="en-US" sz="1800" dirty="0" smtClean="0">
                <a:solidFill>
                  <a:schemeClr val="tx1"/>
                </a:solidFill>
                <a:latin typeface="Times New Roman" pitchFamily="18" charset="0"/>
                <a:ea typeface="Times New Roman" pitchFamily="18" charset="0"/>
                <a:cs typeface="Times New Roman" pitchFamily="18" charset="0"/>
              </a:rPr>
              <a:t>;</a:t>
            </a:r>
          </a:p>
          <a:p>
            <a:pPr marL="731520" lvl="1" indent="-457200" eaLnBrk="0" fontAlgn="base" hangingPunct="0">
              <a:spcBef>
                <a:spcPct val="0"/>
              </a:spcBef>
              <a:spcAft>
                <a:spcPts val="400"/>
              </a:spcAft>
              <a:buClrTx/>
              <a:buSzTx/>
              <a:buFont typeface="Wingdings 2" panose="05020102010507070707" pitchFamily="18" charset="2"/>
              <a:buAutoNum type="alphaLcParenBoth"/>
            </a:pPr>
            <a:r>
              <a:rPr lang="en-US" sz="1800" dirty="0" smtClean="0">
                <a:solidFill>
                  <a:schemeClr val="tx1"/>
                </a:solidFill>
                <a:latin typeface="Times New Roman" pitchFamily="18" charset="0"/>
                <a:ea typeface="Times New Roman" pitchFamily="18" charset="0"/>
                <a:cs typeface="Times New Roman" pitchFamily="18" charset="0"/>
              </a:rPr>
              <a:t>The percentage of high school graduates who during the second quarter after graduation are either </a:t>
            </a:r>
            <a:r>
              <a:rPr lang="en-US" sz="1800" b="1" dirty="0" smtClean="0">
                <a:solidFill>
                  <a:schemeClr val="tx1"/>
                </a:solidFill>
                <a:latin typeface="Times New Roman" pitchFamily="18" charset="0"/>
                <a:ea typeface="Times New Roman" pitchFamily="18" charset="0"/>
                <a:cs typeface="Times New Roman" pitchFamily="18" charset="0"/>
              </a:rPr>
              <a:t>enrolled in postsecondary education or training </a:t>
            </a:r>
            <a:r>
              <a:rPr lang="en-US" sz="1800" dirty="0" smtClean="0">
                <a:solidFill>
                  <a:schemeClr val="tx1"/>
                </a:solidFill>
                <a:latin typeface="Times New Roman" pitchFamily="18" charset="0"/>
                <a:ea typeface="Times New Roman" pitchFamily="18" charset="0"/>
                <a:cs typeface="Times New Roman" pitchFamily="18" charset="0"/>
              </a:rPr>
              <a:t>or are employed, and the percentage during the fourth quarter after graduation who are either enrolled in postsecondary education or training or are employed; and</a:t>
            </a:r>
          </a:p>
          <a:p>
            <a:pPr marL="731520" lvl="1" indent="-457200" eaLnBrk="0" fontAlgn="base" hangingPunct="0">
              <a:spcBef>
                <a:spcPct val="0"/>
              </a:spcBef>
              <a:spcAft>
                <a:spcPts val="400"/>
              </a:spcAft>
              <a:buClrTx/>
              <a:buSzTx/>
              <a:buFont typeface="Wingdings 2" panose="05020102010507070707" pitchFamily="18" charset="2"/>
              <a:buAutoNum type="alphaLcParenBoth"/>
            </a:pPr>
            <a:r>
              <a:rPr lang="en-US" sz="1800" dirty="0" smtClean="0">
                <a:solidFill>
                  <a:schemeClr val="tx1"/>
                </a:solidFill>
                <a:latin typeface="Times New Roman" pitchFamily="18" charset="0"/>
                <a:ea typeface="Times New Roman" pitchFamily="18" charset="0"/>
                <a:cs typeface="Times New Roman" pitchFamily="18" charset="0"/>
              </a:rPr>
              <a:t>The percentage of students enrolled in precollege or </a:t>
            </a:r>
            <a:r>
              <a:rPr lang="en-US" sz="1800" b="1" dirty="0" smtClean="0">
                <a:solidFill>
                  <a:schemeClr val="tx1"/>
                </a:solidFill>
                <a:latin typeface="Times New Roman" pitchFamily="18" charset="0"/>
                <a:ea typeface="Times New Roman" pitchFamily="18" charset="0"/>
                <a:cs typeface="Times New Roman" pitchFamily="18" charset="0"/>
              </a:rPr>
              <a:t>remedial courses </a:t>
            </a:r>
            <a:r>
              <a:rPr lang="en-US" sz="1800" dirty="0" smtClean="0">
                <a:solidFill>
                  <a:schemeClr val="tx1"/>
                </a:solidFill>
                <a:latin typeface="Times New Roman" pitchFamily="18" charset="0"/>
                <a:ea typeface="Times New Roman" pitchFamily="18" charset="0"/>
                <a:cs typeface="Times New Roman" pitchFamily="18" charset="0"/>
              </a:rPr>
              <a:t>in college.</a:t>
            </a:r>
            <a:endParaRPr lang="en-US" sz="1800" dirty="0" smtClean="0">
              <a:latin typeface="Times New Roman" pitchFamily="18" charset="0"/>
              <a:ea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Gap Starts Early</a:t>
            </a:r>
            <a:endParaRPr lang="en-US" dirty="0"/>
          </a:p>
        </p:txBody>
      </p:sp>
      <p:sp>
        <p:nvSpPr>
          <p:cNvPr id="3" name="Footer Placeholder 2"/>
          <p:cNvSpPr>
            <a:spLocks noGrp="1"/>
          </p:cNvSpPr>
          <p:nvPr>
            <p:ph type="ftr" sz="quarter" idx="11"/>
          </p:nvPr>
        </p:nvSpPr>
        <p:spPr/>
        <p:txBody>
          <a:bodyPr/>
          <a:lstStyle/>
          <a:p>
            <a:r>
              <a:rPr lang="en-US" smtClean="0"/>
              <a:t>Washington State Board of Education</a:t>
            </a:r>
            <a:endParaRPr lang="en-US" dirty="0"/>
          </a:p>
        </p:txBody>
      </p:sp>
      <p:pic>
        <p:nvPicPr>
          <p:cNvPr id="5" name="Content Placeholder 4"/>
          <p:cNvPicPr>
            <a:picLocks noGrp="1"/>
          </p:cNvPicPr>
          <p:nvPr>
            <p:ph sz="quarter" idx="1"/>
          </p:nvPr>
        </p:nvPicPr>
        <p:blipFill>
          <a:blip r:embed="rId3" cstate="print"/>
          <a:srcRect/>
          <a:stretch>
            <a:fillRect/>
          </a:stretch>
        </p:blipFill>
        <p:spPr bwMode="auto">
          <a:xfrm>
            <a:off x="533400" y="990600"/>
            <a:ext cx="8001000" cy="5410200"/>
          </a:xfrm>
          <a:prstGeom prst="rect">
            <a:avLst/>
          </a:prstGeom>
          <a:noFill/>
          <a:ln w="9525">
            <a:noFill/>
            <a:miter lim="800000"/>
            <a:headEnd/>
            <a:tailEnd/>
          </a:ln>
        </p:spPr>
      </p:pic>
    </p:spTree>
    <p:extLst>
      <p:ext uri="{BB962C8B-B14F-4D97-AF65-F5344CB8AC3E}">
        <p14:creationId xmlns:p14="http://schemas.microsoft.com/office/powerpoint/2010/main" val="251017218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9.0&quot;&gt;&lt;object type=&quot;1&quot; unique_id=&quot;10001&quot;&gt;&lt;object type=&quot;2&quot; unique_id=&quot;10281&quot;&gt;&lt;object type=&quot;3&quot; unique_id=&quot;10282&quot;&gt;&lt;property id=&quot;20148&quot; value=&quot;5&quot;/&gt;&lt;property id=&quot;20300&quot; value=&quot;Slide 1 - &amp;quot;Achievement and Accountability Workgroup: ESSB 5491 Indicators of Educational Health  Discussion and Feedback&amp;quot;&quot;/&gt;&lt;property id=&quot;20307&quot; value=&quot;260&quot;/&gt;&lt;/object&gt;&lt;object type=&quot;3&quot; unique_id=&quot;10866&quot;&gt;&lt;property id=&quot;20148&quot; value=&quot;5&quot;/&gt;&lt;property id=&quot;20300&quot; value=&quot;Slide 2 - &amp;quot;Systems Perspective on Educational Health&amp;quot;&quot;/&gt;&lt;property id=&quot;20307&quot; value=&quot;261&quot;/&gt;&lt;/object&gt;&lt;object type=&quot;3&quot; unique_id=&quot;10867&quot;&gt;&lt;property id=&quot;20148&quot; value=&quot;5&quot;/&gt;&lt;property id=&quot;20300&quot; value=&quot;Slide 3 - &amp;quot;Guiding Principles&amp;quot;&quot;/&gt;&lt;property id=&quot;20307&quot; value=&quot;262&quot;/&gt;&lt;/object&gt;&lt;object type=&quot;3&quot; unique_id=&quot;10868&quot;&gt;&lt;property id=&quot;20148&quot; value=&quot;5&quot;/&gt;&lt;property id=&quot;20300&quot; value=&quot;Slide 4 - &amp;quot;Stakeholder Input on ESSB 5491&amp;quot;&quot;/&gt;&lt;property id=&quot;20307&quot; value=&quot;263&quot;/&gt;&lt;/object&gt;&lt;object type=&quot;3&quot; unique_id=&quot;10869&quot;&gt;&lt;property id=&quot;20148&quot; value=&quot;5&quot;/&gt;&lt;property id=&quot;20300&quot; value=&quot;Slide 5 - &amp;quot;Specific Indicators in ESSB5491&amp;quot;&quot;/&gt;&lt;property id=&quot;20307&quot; value=&quot;264&quot;/&gt;&lt;/object&gt;&lt;object type=&quot;3&quot; unique_id=&quot;10870&quot;&gt;&lt;property id=&quot;20148&quot; value=&quot;5&quot;/&gt;&lt;property id=&quot;20300&quot; value=&quot;Slide 6 - &amp;quot;December 2013 Initial Report&amp;quot;&quot;/&gt;&lt;property id=&quot;20307&quot; value=&quot;265&quot;/&gt;&lt;/object&gt;&lt;object type=&quot;3&quot; unique_id=&quot;10871&quot;&gt;&lt;property id=&quot;20148&quot; value=&quot;5&quot;/&gt;&lt;property id=&quot;20300&quot; value=&quot;Slide 8 - &amp;quot;Recommended Revisions&amp;quot;&quot;/&gt;&lt;property id=&quot;20307&quot; value=&quot;266&quot;/&gt;&lt;/object&gt;&lt;object type=&quot;3&quot; unique_id=&quot;10872&quot;&gt;&lt;property id=&quot;20148&quot; value=&quot;5&quot;/&gt;&lt;property id=&quot;20300&quot; value=&quot;Slide 9 - &amp;quot;Recommended Revisions&amp;quot;&quot;/&gt;&lt;property id=&quot;20307&quot; value=&quot;267&quot;/&gt;&lt;/object&gt;&lt;object type=&quot;3&quot; unique_id=&quot;10873&quot;&gt;&lt;property id=&quot;20148&quot; value=&quot;5&quot;/&gt;&lt;property id=&quot;20300&quot; value=&quot;Slide 10 - &amp;quot;Recommended Revisions&amp;quot;&quot;/&gt;&lt;property id=&quot;20307&quot; value=&quot;268&quot;/&gt;&lt;/object&gt;&lt;object type=&quot;3&quot; unique_id=&quot;10994&quot;&gt;&lt;property id=&quot;20148&quot; value=&quot;5&quot;/&gt;&lt;property id=&quot;20300&quot; value=&quot;Slide 7 - &amp;quot;ESSB 5491 Goal Summary: Application of Targets&amp;quot;&quot;/&gt;&lt;property id=&quot;20307&quot; value=&quot;269&quot;/&gt;&lt;/object&gt;&lt;object type=&quot;3&quot; unique_id=&quot;11032&quot;&gt;&lt;property id=&quot;20148&quot; value=&quot;5&quot;/&gt;&lt;property id=&quot;20300&quot; value=&quot;Slide 11 - &amp;quot;Summary: System Perspective&amp;quot;&quot;/&gt;&lt;property id=&quot;20307&quot; value=&quot;270&quot;/&gt;&lt;/object&gt;&lt;/object&gt;&lt;object type=&quot;8&quot; unique_id=&quot;10323&quot;&gt;&lt;/object&gt;&lt;/object&gt;&lt;/database&gt;"/>
  <p:tag name="SECTOMILLISECCONVERTED" val="1"/>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1237</TotalTime>
  <Words>1374</Words>
  <Application>Microsoft Office PowerPoint</Application>
  <PresentationFormat>On-screen Show (4:3)</PresentationFormat>
  <Paragraphs>272</Paragraphs>
  <Slides>19</Slides>
  <Notes>19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Georgia</vt:lpstr>
      <vt:lpstr>Times New Roman</vt:lpstr>
      <vt:lpstr>Wingdings</vt:lpstr>
      <vt:lpstr>Wingdings 2</vt:lpstr>
      <vt:lpstr>Civic</vt:lpstr>
      <vt:lpstr>House Education Committee:  ESSB 5491 Indicators of Educational Health  </vt:lpstr>
      <vt:lpstr>Systems Perspective on Educational Health</vt:lpstr>
      <vt:lpstr>Guiding Principles</vt:lpstr>
      <vt:lpstr>Stakeholder Input on ESSB 5491</vt:lpstr>
      <vt:lpstr> </vt:lpstr>
      <vt:lpstr> </vt:lpstr>
      <vt:lpstr>Goals Need to be Sensitive to Diversity of Student Needs </vt:lpstr>
      <vt:lpstr>Specific Indicators in ESSB 5491 (Current Law)</vt:lpstr>
      <vt:lpstr>The Gap Starts Early</vt:lpstr>
      <vt:lpstr>Bridge the Gap Between High School and Postsecondary</vt:lpstr>
      <vt:lpstr>December 2013 Initial Report</vt:lpstr>
      <vt:lpstr>Recommended Revisions</vt:lpstr>
      <vt:lpstr>Recommended Revisions</vt:lpstr>
      <vt:lpstr>Recommended Revisions</vt:lpstr>
      <vt:lpstr>Recommended Revisions</vt:lpstr>
      <vt:lpstr>Recommended Revisions</vt:lpstr>
      <vt:lpstr>Recommended Revisions</vt:lpstr>
      <vt:lpstr>Summary: System Perspective</vt:lpstr>
      <vt:lpstr>ESSB 5491 Goal Summary: Application of Initial Targets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Sarah Lane</dc:creator>
  <cp:lastModifiedBy>Sarah Lane</cp:lastModifiedBy>
  <cp:revision>122</cp:revision>
  <cp:lastPrinted>2014-01-10T23:34:26Z</cp:lastPrinted>
  <dcterms:created xsi:type="dcterms:W3CDTF">2013-09-18T20:20:03Z</dcterms:created>
  <dcterms:modified xsi:type="dcterms:W3CDTF">2014-01-14T19:09:24Z</dcterms:modified>
</cp:coreProperties>
</file>