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6" r:id="rId4"/>
  </p:sldMasterIdLst>
  <p:notesMasterIdLst>
    <p:notesMasterId r:id="rId28"/>
  </p:notesMasterIdLst>
  <p:handoutMasterIdLst>
    <p:handoutMasterId r:id="rId29"/>
  </p:handoutMasterIdLst>
  <p:sldIdLst>
    <p:sldId id="256" r:id="rId5"/>
    <p:sldId id="311" r:id="rId6"/>
    <p:sldId id="317" r:id="rId7"/>
    <p:sldId id="319" r:id="rId8"/>
    <p:sldId id="320" r:id="rId9"/>
    <p:sldId id="324" r:id="rId10"/>
    <p:sldId id="318" r:id="rId11"/>
    <p:sldId id="313" r:id="rId12"/>
    <p:sldId id="326" r:id="rId13"/>
    <p:sldId id="327" r:id="rId14"/>
    <p:sldId id="328" r:id="rId15"/>
    <p:sldId id="332" r:id="rId16"/>
    <p:sldId id="314" r:id="rId17"/>
    <p:sldId id="315" r:id="rId18"/>
    <p:sldId id="333" r:id="rId19"/>
    <p:sldId id="334" r:id="rId20"/>
    <p:sldId id="316" r:id="rId21"/>
    <p:sldId id="331" r:id="rId22"/>
    <p:sldId id="321" r:id="rId23"/>
    <p:sldId id="322" r:id="rId24"/>
    <p:sldId id="323" r:id="rId25"/>
    <p:sldId id="325" r:id="rId26"/>
    <p:sldId id="330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n Rarick" initials="BR" lastIdx="10" clrIdx="0">
    <p:extLst>
      <p:ext uri="{19B8F6BF-5375-455C-9EA6-DF929625EA0E}">
        <p15:presenceInfo xmlns:p15="http://schemas.microsoft.com/office/powerpoint/2012/main" userId="S-1-5-21-1606980848-1425521274-839522115-1639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678" autoAdjust="0"/>
    <p:restoredTop sz="85272" autoAdjust="0"/>
  </p:normalViewPr>
  <p:slideViewPr>
    <p:cSldViewPr snapToGrid="0">
      <p:cViewPr>
        <p:scale>
          <a:sx n="66" d="100"/>
          <a:sy n="66" d="100"/>
        </p:scale>
        <p:origin x="50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5AA365-653B-4201-B38F-6E97264EF1C4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70581B-C70C-49D5-BE7D-13DA8728F2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3926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413867-AF72-4620-9967-F5DFCFBB5118}" type="datetimeFigureOut">
              <a:rPr lang="en-US" smtClean="0"/>
              <a:t>1/10/2017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3DA414-9FB2-4219-87EE-49B07C03CA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9245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3DA414-9FB2-4219-87EE-49B07C03CA7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7241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3DA414-9FB2-4219-87EE-49B07C03CA7D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1814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3DA414-9FB2-4219-87EE-49B07C03CA7D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12322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K-12 is</a:t>
            </a:r>
            <a:r>
              <a:rPr lang="en-US" baseline="0" dirty="0" smtClean="0"/>
              <a:t> top priority in Governor Inslee’s 2017-19 proposed budget.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3DA414-9FB2-4219-87EE-49B07C03CA7D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40289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Pre-K investments align with SBE’s recommendations to</a:t>
            </a:r>
            <a:r>
              <a:rPr lang="en-US" baseline="0" dirty="0" smtClean="0"/>
              <a:t> increase access to high-quality early learning…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3DA414-9FB2-4219-87EE-49B07C03CA7D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746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4023360"/>
            <a:ext cx="12192000" cy="2286000"/>
          </a:xfrm>
          <a:prstGeom prst="rect">
            <a:avLst/>
          </a:prstGeom>
          <a:solidFill>
            <a:srgbClr val="B6A69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Rectangle 6"/>
          <p:cNvSpPr/>
          <p:nvPr/>
        </p:nvSpPr>
        <p:spPr>
          <a:xfrm>
            <a:off x="0" y="4114800"/>
            <a:ext cx="12192000" cy="210312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8663" y="4401288"/>
            <a:ext cx="11247120" cy="737545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0000"/>
              </a:lnSpc>
              <a:defRPr sz="4400" b="1" spc="151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8663" y="5263785"/>
            <a:ext cx="11247120" cy="819515"/>
          </a:xfr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800">
                <a:solidFill>
                  <a:schemeClr val="tx1"/>
                </a:solidFill>
              </a:defRPr>
            </a:lvl1pPr>
            <a:lvl2pPr marL="457167" indent="0" algn="ctr">
              <a:buNone/>
              <a:defRPr sz="2000"/>
            </a:lvl2pPr>
            <a:lvl3pPr marL="914332" indent="0" algn="ctr">
              <a:buNone/>
              <a:defRPr sz="2000"/>
            </a:lvl3pPr>
            <a:lvl4pPr marL="1371498" indent="0" algn="ctr">
              <a:buNone/>
              <a:defRPr sz="2000"/>
            </a:lvl4pPr>
            <a:lvl5pPr marL="1828664" indent="0" algn="ctr">
              <a:buNone/>
              <a:defRPr sz="2000"/>
            </a:lvl5pPr>
            <a:lvl6pPr marL="2285830" indent="0" algn="ctr">
              <a:buNone/>
              <a:defRPr sz="2000"/>
            </a:lvl6pPr>
            <a:lvl7pPr marL="2742994" indent="0" algn="ctr">
              <a:buNone/>
              <a:defRPr sz="2000"/>
            </a:lvl7pPr>
            <a:lvl8pPr marL="3200160" indent="0" algn="ctr">
              <a:buNone/>
              <a:defRPr sz="2000"/>
            </a:lvl8pPr>
            <a:lvl9pPr marL="3657327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3359023" y="5154648"/>
            <a:ext cx="5486400" cy="0"/>
          </a:xfrm>
          <a:prstGeom prst="line">
            <a:avLst/>
          </a:prstGeom>
          <a:ln w="19050">
            <a:solidFill>
              <a:schemeClr val="accent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val 3"/>
          <p:cNvSpPr/>
          <p:nvPr/>
        </p:nvSpPr>
        <p:spPr>
          <a:xfrm>
            <a:off x="4602384" y="315022"/>
            <a:ext cx="2999678" cy="2999678"/>
          </a:xfrm>
          <a:prstGeom prst="ellipse">
            <a:avLst/>
          </a:prstGeom>
          <a:solidFill>
            <a:srgbClr val="FFFFFF"/>
          </a:solidFill>
          <a:ln>
            <a:noFill/>
          </a:ln>
          <a:effectLst>
            <a:outerShdw blurRad="50800" dist="38100" dir="5400000" algn="t" rotWithShape="0">
              <a:schemeClr val="bg2">
                <a:lumMod val="2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5739" y="428377"/>
            <a:ext cx="2772969" cy="2772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51695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144000" cy="99380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1371600"/>
            <a:ext cx="566928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0442" y="1371600"/>
            <a:ext cx="3200400" cy="4572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167" indent="0">
              <a:buNone/>
              <a:defRPr sz="1200"/>
            </a:lvl2pPr>
            <a:lvl3pPr marL="914332" indent="0">
              <a:buNone/>
              <a:defRPr sz="1000"/>
            </a:lvl3pPr>
            <a:lvl4pPr marL="1371498" indent="0">
              <a:buNone/>
              <a:defRPr sz="900"/>
            </a:lvl4pPr>
            <a:lvl5pPr marL="1828664" indent="0">
              <a:buNone/>
              <a:defRPr sz="900"/>
            </a:lvl5pPr>
            <a:lvl6pPr marL="2285830" indent="0">
              <a:buNone/>
              <a:defRPr sz="900"/>
            </a:lvl6pPr>
            <a:lvl7pPr marL="2742994" indent="0">
              <a:buNone/>
              <a:defRPr sz="900"/>
            </a:lvl7pPr>
            <a:lvl8pPr marL="3200160" indent="0">
              <a:buNone/>
              <a:defRPr sz="900"/>
            </a:lvl8pPr>
            <a:lvl9pPr marL="3657327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86999" y="6422864"/>
            <a:ext cx="1205001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27F8F339-C5E8-4E9D-AC4B-5A62A6AD93E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0628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144000" cy="99380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46519" y="1388346"/>
            <a:ext cx="3200400" cy="4328963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167" indent="0">
              <a:buNone/>
              <a:defRPr sz="1200"/>
            </a:lvl2pPr>
            <a:lvl3pPr marL="914332" indent="0">
              <a:buNone/>
              <a:defRPr sz="1000"/>
            </a:lvl3pPr>
            <a:lvl4pPr marL="1371498" indent="0">
              <a:buNone/>
              <a:defRPr sz="900"/>
            </a:lvl4pPr>
            <a:lvl5pPr marL="1828664" indent="0">
              <a:buNone/>
              <a:defRPr sz="900"/>
            </a:lvl5pPr>
            <a:lvl6pPr marL="2285830" indent="0">
              <a:buNone/>
              <a:defRPr sz="900"/>
            </a:lvl6pPr>
            <a:lvl7pPr marL="2742994" indent="0">
              <a:buNone/>
              <a:defRPr sz="900"/>
            </a:lvl7pPr>
            <a:lvl8pPr marL="3200160" indent="0">
              <a:buNone/>
              <a:defRPr sz="900"/>
            </a:lvl8pPr>
            <a:lvl9pPr marL="3657327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02271" y="1389063"/>
            <a:ext cx="5771617" cy="4327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986999" y="6422864"/>
            <a:ext cx="1205001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27F8F339-C5E8-4E9D-AC4B-5A62A6AD93E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71830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144000" cy="99380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02919" y="1755085"/>
            <a:ext cx="9144000" cy="420624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86999" y="6408352"/>
            <a:ext cx="1205001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27F8F339-C5E8-4E9D-AC4B-5A62A6AD93E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1202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1940788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7" y="274638"/>
            <a:ext cx="1799473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274638"/>
            <a:ext cx="7973291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55" y="6422864"/>
            <a:ext cx="879759" cy="365125"/>
          </a:xfrm>
          <a:prstGeom prst="rect">
            <a:avLst/>
          </a:prstGeom>
        </p:spPr>
        <p:txBody>
          <a:bodyPr/>
          <a:lstStyle/>
          <a:p>
            <a:fld id="{27F8F339-C5E8-4E9D-AC4B-5A62A6AD93E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69858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144000" cy="99380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986999" y="6422864"/>
            <a:ext cx="1205001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27F8F339-C5E8-4E9D-AC4B-5A62A6AD93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1202271" y="1367414"/>
            <a:ext cx="9145587" cy="44805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038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Full Pag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0986998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86998" y="6422864"/>
            <a:ext cx="1205001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27F8F339-C5E8-4E9D-AC4B-5A62A6AD93E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68227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quarter" idx="10"/>
          </p:nvPr>
        </p:nvSpPr>
        <p:spPr>
          <a:xfrm>
            <a:off x="1202919" y="1375498"/>
            <a:ext cx="9144000" cy="4572000"/>
          </a:xfrm>
        </p:spPr>
        <p:txBody>
          <a:bodyPr/>
          <a:lstStyle/>
          <a:p>
            <a:r>
              <a:rPr lang="en-US" dirty="0" smtClean="0"/>
              <a:t>Click icon to add chart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986999" y="6422864"/>
            <a:ext cx="1205001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27F8F339-C5E8-4E9D-AC4B-5A62A6AD93E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9357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985500" y="6422863"/>
            <a:ext cx="1206500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27F8F339-C5E8-4E9D-AC4B-5A62A6AD93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144000" cy="99380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1202919" y="1367415"/>
            <a:ext cx="9144000" cy="4719637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6145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144000" cy="99380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46519" y="1388346"/>
            <a:ext cx="3200400" cy="4328963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167" indent="0">
              <a:buNone/>
              <a:defRPr sz="1200"/>
            </a:lvl2pPr>
            <a:lvl3pPr marL="914332" indent="0">
              <a:buNone/>
              <a:defRPr sz="1000"/>
            </a:lvl3pPr>
            <a:lvl4pPr marL="1371498" indent="0">
              <a:buNone/>
              <a:defRPr sz="900"/>
            </a:lvl4pPr>
            <a:lvl5pPr marL="1828664" indent="0">
              <a:buNone/>
              <a:defRPr sz="900"/>
            </a:lvl5pPr>
            <a:lvl6pPr marL="2285830" indent="0">
              <a:buNone/>
              <a:defRPr sz="900"/>
            </a:lvl6pPr>
            <a:lvl7pPr marL="2742994" indent="0">
              <a:buNone/>
              <a:defRPr sz="900"/>
            </a:lvl7pPr>
            <a:lvl8pPr marL="3200160" indent="0">
              <a:buNone/>
              <a:defRPr sz="900"/>
            </a:lvl8pPr>
            <a:lvl9pPr marL="3657327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02271" y="1389063"/>
            <a:ext cx="5771617" cy="4327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986999" y="6422864"/>
            <a:ext cx="1205001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27F8F339-C5E8-4E9D-AC4B-5A62A6AD93E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0542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1278" y="4572000"/>
            <a:ext cx="12195668" cy="1463040"/>
            <a:chOff x="1278" y="4593257"/>
            <a:chExt cx="12195668" cy="1508760"/>
          </a:xfrm>
        </p:grpSpPr>
        <p:sp>
          <p:nvSpPr>
            <p:cNvPr id="8" name="Rectangle 7"/>
            <p:cNvSpPr/>
            <p:nvPr/>
          </p:nvSpPr>
          <p:spPr>
            <a:xfrm>
              <a:off x="1278" y="4593257"/>
              <a:ext cx="12195668" cy="1508760"/>
            </a:xfrm>
            <a:prstGeom prst="rect">
              <a:avLst/>
            </a:prstGeom>
            <a:solidFill>
              <a:srgbClr val="B6A69C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1278" y="4656261"/>
              <a:ext cx="12195668" cy="138275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440" y="4862210"/>
            <a:ext cx="11247120" cy="970854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4400" b="0" spc="151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4596161" y="315022"/>
            <a:ext cx="2999678" cy="2999678"/>
          </a:xfrm>
          <a:prstGeom prst="ellipse">
            <a:avLst/>
          </a:prstGeom>
          <a:solidFill>
            <a:srgbClr val="FFFFFF"/>
          </a:solidFill>
          <a:ln>
            <a:noFill/>
          </a:ln>
          <a:effectLst>
            <a:outerShdw blurRad="50800" dist="38100" dir="5400000" algn="t" rotWithShape="0">
              <a:schemeClr val="bg2">
                <a:lumMod val="2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9516" y="428377"/>
            <a:ext cx="2772969" cy="2772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92318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2919" y="1371600"/>
            <a:ext cx="9144000" cy="46634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86998" y="6422864"/>
            <a:ext cx="1205001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27F8F339-C5E8-4E9D-AC4B-5A62A6AD93E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29495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144000" cy="99380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986999" y="6422864"/>
            <a:ext cx="1205001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27F8F339-C5E8-4E9D-AC4B-5A62A6AD93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1202271" y="1367414"/>
            <a:ext cx="9145587" cy="46634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7251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quarter" idx="10"/>
          </p:nvPr>
        </p:nvSpPr>
        <p:spPr>
          <a:xfrm>
            <a:off x="1202919" y="1375498"/>
            <a:ext cx="9144000" cy="4663440"/>
          </a:xfrm>
        </p:spPr>
        <p:txBody>
          <a:bodyPr/>
          <a:lstStyle/>
          <a:p>
            <a:r>
              <a:rPr lang="en-US" dirty="0" smtClean="0"/>
              <a:t>Click icon to add chart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986999" y="6422864"/>
            <a:ext cx="1205001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27F8F339-C5E8-4E9D-AC4B-5A62A6AD93E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8920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985500" y="6422863"/>
            <a:ext cx="1206500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27F8F339-C5E8-4E9D-AC4B-5A62A6AD93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144000" cy="99380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1202919" y="1367415"/>
            <a:ext cx="9144000" cy="4719637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0720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ull Pag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0986998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86998" y="6422864"/>
            <a:ext cx="1205001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27F8F339-C5E8-4E9D-AC4B-5A62A6AD93E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4743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144000" cy="99380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7072" y="1371600"/>
            <a:ext cx="4296181" cy="45720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50738" y="1371600"/>
            <a:ext cx="4296181" cy="45720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A4CC3F-7056-4361-8AC2-EF9D14B1C04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8264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144000" cy="99380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271" y="1375048"/>
            <a:ext cx="42976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2271" y="2118144"/>
            <a:ext cx="4297680" cy="38404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49239" y="1375048"/>
            <a:ext cx="42976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49239" y="2118142"/>
            <a:ext cx="4297680" cy="38404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986111" y="6422864"/>
            <a:ext cx="1205889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27F8F339-C5E8-4E9D-AC4B-5A62A6AD93E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57576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3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0986999" y="1"/>
            <a:ext cx="1205001" cy="6858000"/>
          </a:xfrm>
          <a:prstGeom prst="rect">
            <a:avLst/>
          </a:prstGeom>
          <a:solidFill>
            <a:srgbClr val="B6A69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144000" cy="9938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1371600"/>
            <a:ext cx="9144000" cy="46634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11128917" y="307826"/>
            <a:ext cx="970156" cy="970156"/>
            <a:chOff x="11128917" y="307826"/>
            <a:chExt cx="970156" cy="970156"/>
          </a:xfrm>
          <a:effectLst>
            <a:outerShdw blurRad="25400" dist="254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4" name="Oval 3"/>
            <p:cNvSpPr/>
            <p:nvPr/>
          </p:nvSpPr>
          <p:spPr>
            <a:xfrm>
              <a:off x="11128917" y="307826"/>
              <a:ext cx="970156" cy="97015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56795" y="335704"/>
              <a:ext cx="914400" cy="914400"/>
            </a:xfrm>
            <a:prstGeom prst="rect">
              <a:avLst/>
            </a:prstGeom>
          </p:spPr>
        </p:pic>
      </p:grpSp>
      <p:sp>
        <p:nvSpPr>
          <p:cNvPr id="11" name="Rectangle 10"/>
          <p:cNvSpPr/>
          <p:nvPr/>
        </p:nvSpPr>
        <p:spPr>
          <a:xfrm>
            <a:off x="10986999" y="1"/>
            <a:ext cx="1205001" cy="6858000"/>
          </a:xfrm>
          <a:prstGeom prst="rect">
            <a:avLst/>
          </a:prstGeom>
          <a:solidFill>
            <a:srgbClr val="B6A69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Oval 12"/>
          <p:cNvSpPr/>
          <p:nvPr/>
        </p:nvSpPr>
        <p:spPr>
          <a:xfrm>
            <a:off x="11128917" y="307826"/>
            <a:ext cx="970156" cy="970156"/>
          </a:xfrm>
          <a:prstGeom prst="ellipse">
            <a:avLst/>
          </a:prstGeom>
          <a:solidFill>
            <a:srgbClr val="FFFFFF"/>
          </a:solidFill>
          <a:ln>
            <a:noFill/>
          </a:ln>
          <a:effectLst>
            <a:outerShdw blurRad="38100" dist="25400" dir="5400000" algn="t" rotWithShape="0">
              <a:schemeClr val="bg2">
                <a:lumMod val="2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795" y="335704"/>
            <a:ext cx="914400" cy="914400"/>
          </a:xfrm>
          <a:prstGeom prst="rect">
            <a:avLst/>
          </a:prstGeom>
        </p:spPr>
      </p:pic>
      <p:sp>
        <p:nvSpPr>
          <p:cNvPr id="10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10986998" y="6407150"/>
            <a:ext cx="12050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fld id="{B9A4CC3F-7056-4361-8AC2-EF9D14B1C04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498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689" r:id="rId2"/>
    <p:sldLayoutId id="2147483688" r:id="rId3"/>
    <p:sldLayoutId id="2147483690" r:id="rId4"/>
    <p:sldLayoutId id="2147483692" r:id="rId5"/>
    <p:sldLayoutId id="2147483695" r:id="rId6"/>
    <p:sldLayoutId id="2147483691" r:id="rId7"/>
    <p:sldLayoutId id="2147483693" r:id="rId8"/>
    <p:sldLayoutId id="2147483694" r:id="rId9"/>
    <p:sldLayoutId id="2147483696" r:id="rId10"/>
    <p:sldLayoutId id="2147483697" r:id="rId11"/>
    <p:sldLayoutId id="2147483698" r:id="rId12"/>
    <p:sldLayoutId id="2147483699" r:id="rId13"/>
    <p:sldLayoutId id="2147483678" r:id="rId14"/>
    <p:sldLayoutId id="2147483685" r:id="rId15"/>
    <p:sldLayoutId id="2147483684" r:id="rId16"/>
    <p:sldLayoutId id="2147483679" r:id="rId17"/>
    <p:sldLayoutId id="2147483681" r:id="rId18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332" rtl="0" eaLnBrk="1" latinLnBrk="0" hangingPunct="1">
        <a:lnSpc>
          <a:spcPct val="85000"/>
        </a:lnSpc>
        <a:spcBef>
          <a:spcPct val="0"/>
        </a:spcBef>
        <a:buNone/>
        <a:defRPr sz="4000" b="1" kern="1200" cap="none" baseline="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182866" indent="-182866" algn="l" defTabSz="914332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50" indent="-182866" algn="l" defTabSz="914332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32" indent="-182866" algn="l" defTabSz="914332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16" indent="-182866" algn="l" defTabSz="914332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199" indent="-182866" algn="l" defTabSz="914332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504" indent="-228584" algn="l" defTabSz="914332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690" indent="-228584" algn="l" defTabSz="914332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8878" indent="-228584" algn="l" defTabSz="914332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066" indent="-228584" algn="l" defTabSz="914332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app.leg.wa.gov/CMD/Handler.ashx?MethodName=getdocumentcontent&amp;documentId=877h97H8oB8&amp;att=false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app.leg.wa.gov/CMD/Handler.ashx?MethodName=getdocumentcontent&amp;documentId=qhnPDCcZrhs&amp;att=false" TargetMode="Externa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be.wa.gov/documents/BoardMeetings/2017/Jan/legislative_update_jan_2017.pdf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leg.wa.gov/LIC/Documents/CalendarsAgendasSchedules/2017%20Cutoff%20Calendar%20-%20Draft%20-%20Not%20Official.pdf" TargetMode="Externa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 smtClean="0"/>
              <a:t>2017 Legislature and </a:t>
            </a:r>
            <a:br>
              <a:rPr lang="en-US" sz="4000" dirty="0" smtClean="0"/>
            </a:br>
            <a:r>
              <a:rPr lang="en-US" sz="4000" dirty="0" smtClean="0"/>
              <a:t>Governor’s Proposed 2017-19 K-12 Budget 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Kaaren Heikes, Director of Policy &amp; Partnerships</a:t>
            </a:r>
          </a:p>
          <a:p>
            <a:r>
              <a:rPr lang="en-US" dirty="0" smtClean="0"/>
              <a:t>January 9, 2017 / ESD 113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874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69531" y="188007"/>
            <a:ext cx="3248025" cy="6486257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F339-C5E8-4E9D-AC4B-5A62A6AD93E3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999858" y="401652"/>
            <a:ext cx="21022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Summary of Governor’s Proposed K-12 Budget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7117556" y="5358214"/>
            <a:ext cx="20509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WA STEM is matching this $10 million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905013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144000" cy="903689"/>
          </a:xfrm>
        </p:spPr>
        <p:txBody>
          <a:bodyPr/>
          <a:lstStyle/>
          <a:p>
            <a:r>
              <a:rPr lang="en-US" dirty="0" smtClean="0"/>
              <a:t>Teacher Compensation Model (Governor)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F339-C5E8-4E9D-AC4B-5A62A6AD93E3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234722" y="5471885"/>
            <a:ext cx="84435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Current Beginning </a:t>
            </a:r>
            <a:r>
              <a:rPr lang="en-US" dirty="0"/>
              <a:t>E</a:t>
            </a:r>
            <a:r>
              <a:rPr lang="en-US" dirty="0" smtClean="0"/>
              <a:t>ducator Salary is $35,700. Governor proposes increasing it to $44,976 in 2017-18 and $54,587 in 2018-19 (50% increase over the biennium).</a:t>
            </a:r>
          </a:p>
          <a:p>
            <a:r>
              <a:rPr lang="en-US" dirty="0" smtClean="0"/>
              <a:t>Smaller increases for 2</a:t>
            </a:r>
            <a:r>
              <a:rPr lang="en-US" baseline="30000" dirty="0" smtClean="0"/>
              <a:t>nd</a:t>
            </a:r>
            <a:r>
              <a:rPr lang="en-US" dirty="0" smtClean="0"/>
              <a:t> tier certification and 2</a:t>
            </a:r>
            <a:r>
              <a:rPr lang="en-US" baseline="30000" dirty="0" smtClean="0"/>
              <a:t>nd</a:t>
            </a:r>
            <a:r>
              <a:rPr lang="en-US" dirty="0" smtClean="0"/>
              <a:t> tier &amp; 10+ years experience.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657743" y="1298961"/>
            <a:ext cx="5597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SALARY ALLOCATION MODEL FOR SCHOOL YEAR 2018-19</a:t>
            </a:r>
            <a:endParaRPr lang="en-US" b="1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7204" y="1779389"/>
            <a:ext cx="5520583" cy="358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0547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Administrator and Classified Compensation Model (Governor)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F339-C5E8-4E9D-AC4B-5A62A6AD93E3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5154" y="2251334"/>
            <a:ext cx="5667375" cy="28956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230476" y="4479821"/>
            <a:ext cx="45557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↗</a:t>
            </a:r>
          </a:p>
          <a:p>
            <a:r>
              <a:rPr lang="en-US" sz="2400" dirty="0" smtClean="0"/>
              <a:t>↘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600200" y="5310818"/>
            <a:ext cx="82399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Classified staff: 18% increase in 2017-18, 54% increase (from current) in 2018-19</a:t>
            </a:r>
          </a:p>
          <a:p>
            <a:r>
              <a:rPr lang="en-US" dirty="0" smtClean="0"/>
              <a:t>Administrators: 25% increase in 2017-18, 180% increase (from current) in 2018-29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92993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Governor’s Proposed K-12 Budget…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F339-C5E8-4E9D-AC4B-5A62A6AD93E3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Addresses court </a:t>
            </a:r>
            <a:r>
              <a:rPr lang="en-US" dirty="0"/>
              <a:t>order to fully, sustainably fund basic education </a:t>
            </a:r>
          </a:p>
          <a:p>
            <a:r>
              <a:rPr lang="en-US" dirty="0" smtClean="0"/>
              <a:t>$</a:t>
            </a:r>
            <a:r>
              <a:rPr lang="en-US" dirty="0"/>
              <a:t>2.7 billion to pay state’s full share of teacher compensation </a:t>
            </a:r>
          </a:p>
          <a:p>
            <a:r>
              <a:rPr lang="en-US" dirty="0" smtClean="0"/>
              <a:t>Includes </a:t>
            </a:r>
            <a:r>
              <a:rPr lang="en-US" dirty="0"/>
              <a:t>salary increase for beginning teachers </a:t>
            </a:r>
          </a:p>
          <a:p>
            <a:r>
              <a:rPr lang="en-US" dirty="0" smtClean="0"/>
              <a:t>Every </a:t>
            </a:r>
            <a:r>
              <a:rPr lang="en-US" dirty="0"/>
              <a:t>district will receive more money from state </a:t>
            </a:r>
          </a:p>
          <a:p>
            <a:r>
              <a:rPr lang="en-US" dirty="0" smtClean="0"/>
              <a:t>Local </a:t>
            </a:r>
            <a:r>
              <a:rPr lang="en-US" dirty="0"/>
              <a:t>school taxes reduced by at least $250 million per year </a:t>
            </a:r>
          </a:p>
          <a:p>
            <a:r>
              <a:rPr lang="en-US" dirty="0" smtClean="0"/>
              <a:t>No </a:t>
            </a:r>
            <a:r>
              <a:rPr lang="en-US" dirty="0"/>
              <a:t>increase in state property tax </a:t>
            </a:r>
          </a:p>
          <a:p>
            <a:r>
              <a:rPr lang="en-US" dirty="0" smtClean="0"/>
              <a:t>Alleviates </a:t>
            </a:r>
            <a:r>
              <a:rPr lang="en-US" dirty="0"/>
              <a:t>decades-long funding disparities among districts </a:t>
            </a:r>
          </a:p>
          <a:p>
            <a:r>
              <a:rPr lang="en-US" dirty="0" smtClean="0"/>
              <a:t>Budget </a:t>
            </a:r>
            <a:r>
              <a:rPr lang="en-US" dirty="0"/>
              <a:t>includes another $1 billion to: </a:t>
            </a:r>
          </a:p>
          <a:p>
            <a:pPr lvl="1"/>
            <a:r>
              <a:rPr lang="en-US" dirty="0" smtClean="0"/>
              <a:t>Continue </a:t>
            </a:r>
            <a:r>
              <a:rPr lang="en-US" dirty="0"/>
              <a:t>shrinking early elementary class sizes </a:t>
            </a:r>
          </a:p>
          <a:p>
            <a:pPr lvl="1"/>
            <a:r>
              <a:rPr lang="en-US" dirty="0" smtClean="0"/>
              <a:t>Boost </a:t>
            </a:r>
            <a:r>
              <a:rPr lang="en-US" dirty="0"/>
              <a:t>teacher mentoring and other proven strategies </a:t>
            </a:r>
          </a:p>
          <a:p>
            <a:pPr lvl="1"/>
            <a:r>
              <a:rPr lang="en-US" dirty="0" smtClean="0"/>
              <a:t>Address </a:t>
            </a:r>
            <a:r>
              <a:rPr lang="en-US" dirty="0"/>
              <a:t>opportunity </a:t>
            </a:r>
            <a:r>
              <a:rPr lang="en-US" dirty="0" smtClean="0"/>
              <a:t>gaps</a:t>
            </a:r>
            <a:endParaRPr lang="en-US" dirty="0"/>
          </a:p>
          <a:p>
            <a:pPr marL="228584" lvl="1" indent="0">
              <a:buNone/>
            </a:pPr>
            <a:r>
              <a:rPr lang="en-US" dirty="0" smtClean="0"/>
              <a:t>								</a:t>
            </a:r>
            <a:r>
              <a:rPr lang="en-US" i="1" dirty="0" smtClean="0"/>
              <a:t>Source: OFM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7098140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F339-C5E8-4E9D-AC4B-5A62A6AD93E3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9" name="Picture Placeholder 8"/>
          <p:cNvPicPr>
            <a:picLocks noGrp="1" noChangeAspect="1"/>
          </p:cNvPicPr>
          <p:nvPr>
            <p:ph type="pic" sz="quarter" idx="13"/>
          </p:nvPr>
        </p:nvPicPr>
        <p:blipFill>
          <a:blip r:embed="rId2"/>
          <a:srcRect t="5062" b="5062"/>
          <a:stretch>
            <a:fillRect/>
          </a:stretch>
        </p:blipFill>
        <p:spPr>
          <a:xfrm>
            <a:off x="1150938" y="589660"/>
            <a:ext cx="9144000" cy="5833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66604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about local levies?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F339-C5E8-4E9D-AC4B-5A62A6AD93E3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1202271" y="1367414"/>
            <a:ext cx="9145587" cy="5055450"/>
          </a:xfrm>
        </p:spPr>
        <p:txBody>
          <a:bodyPr>
            <a:noAutofit/>
          </a:bodyPr>
          <a:lstStyle/>
          <a:p>
            <a:r>
              <a:rPr lang="en-US" sz="3600" dirty="0" smtClean="0"/>
              <a:t>Governor’s budget proposes maintaining current law for CY 2018:</a:t>
            </a:r>
          </a:p>
          <a:p>
            <a:pPr lvl="1"/>
            <a:r>
              <a:rPr lang="en-US" sz="3600" dirty="0" smtClean="0"/>
              <a:t>Local levy authority is </a:t>
            </a:r>
            <a:r>
              <a:rPr lang="en-US" sz="3600" dirty="0"/>
              <a:t>set to decrease </a:t>
            </a:r>
            <a:r>
              <a:rPr lang="en-US" sz="3600" dirty="0" smtClean="0"/>
              <a:t>from </a:t>
            </a:r>
            <a:r>
              <a:rPr lang="en-US" sz="3600" dirty="0"/>
              <a:t>28% to 24</a:t>
            </a:r>
            <a:r>
              <a:rPr lang="en-US" sz="3600" dirty="0" smtClean="0"/>
              <a:t>%; </a:t>
            </a:r>
          </a:p>
          <a:p>
            <a:pPr lvl="1"/>
            <a:r>
              <a:rPr lang="en-US" sz="3600" dirty="0" smtClean="0"/>
              <a:t>LEA (</a:t>
            </a:r>
            <a:r>
              <a:rPr lang="en-US" sz="3600" dirty="0"/>
              <a:t>Local Effort </a:t>
            </a:r>
            <a:r>
              <a:rPr lang="en-US" sz="3600" dirty="0" smtClean="0"/>
              <a:t>Assistance) is 12%</a:t>
            </a:r>
          </a:p>
          <a:p>
            <a:pPr lvl="1"/>
            <a:r>
              <a:rPr lang="en-US" sz="3600" dirty="0" smtClean="0"/>
              <a:t>Grandfathered levy rates </a:t>
            </a:r>
            <a:r>
              <a:rPr lang="en-US" sz="3600" dirty="0"/>
              <a:t>would </a:t>
            </a:r>
            <a:r>
              <a:rPr lang="en-US" sz="3600" dirty="0" smtClean="0"/>
              <a:t>remain in place</a:t>
            </a:r>
          </a:p>
          <a:p>
            <a:pPr lvl="1"/>
            <a:r>
              <a:rPr lang="en-US" sz="3600" dirty="0" smtClean="0"/>
              <a:t>“Ghost money” in the levy base is eliminated</a:t>
            </a:r>
          </a:p>
          <a:p>
            <a:pPr lvl="2"/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929776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Governor’s budget proposal for CY </a:t>
            </a:r>
            <a:r>
              <a:rPr lang="en-US" dirty="0" smtClean="0"/>
              <a:t>(levies)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F339-C5E8-4E9D-AC4B-5A62A6AD93E3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1202271" y="1367414"/>
            <a:ext cx="9145587" cy="5055450"/>
          </a:xfrm>
        </p:spPr>
        <p:txBody>
          <a:bodyPr>
            <a:normAutofit fontScale="85000" lnSpcReduction="20000"/>
          </a:bodyPr>
          <a:lstStyle/>
          <a:p>
            <a:r>
              <a:rPr lang="en-US" sz="3000" b="1" dirty="0" smtClean="0"/>
              <a:t>Levy </a:t>
            </a:r>
            <a:r>
              <a:rPr lang="en-US" sz="3000" b="1" dirty="0"/>
              <a:t>authority drops down to 15%; </a:t>
            </a:r>
            <a:r>
              <a:rPr lang="en-US" sz="3000" dirty="0"/>
              <a:t>lower percentage, but the base on </a:t>
            </a:r>
            <a:r>
              <a:rPr lang="en-US" sz="3000" dirty="0" smtClean="0"/>
              <a:t>whic</a:t>
            </a:r>
            <a:r>
              <a:rPr lang="en-US" sz="3000" dirty="0"/>
              <a:t>h</a:t>
            </a:r>
            <a:r>
              <a:rPr lang="en-US" sz="3000" dirty="0" smtClean="0"/>
              <a:t> </a:t>
            </a:r>
            <a:r>
              <a:rPr lang="en-US" sz="3000" dirty="0"/>
              <a:t>that percentage is calculated is much, much higher.</a:t>
            </a:r>
          </a:p>
          <a:p>
            <a:r>
              <a:rPr lang="en-US" sz="3000" dirty="0"/>
              <a:t>Some districts will see a rollback of levy </a:t>
            </a:r>
            <a:r>
              <a:rPr lang="en-US" sz="3000" dirty="0" smtClean="0"/>
              <a:t>authority; all districts </a:t>
            </a:r>
            <a:r>
              <a:rPr lang="en-US" sz="3000" dirty="0"/>
              <a:t>experience a net gain in resources from the combination of new state dollars and levy authority. </a:t>
            </a:r>
          </a:p>
          <a:p>
            <a:r>
              <a:rPr lang="en-US" sz="3000" dirty="0"/>
              <a:t>119 SDs will see a local property tax decrease (75% of households and businesses), $250m state-wide tax decrease.</a:t>
            </a:r>
          </a:p>
          <a:p>
            <a:r>
              <a:rPr lang="en-US" sz="3000" b="1" dirty="0"/>
              <a:t>50% match for LEA </a:t>
            </a:r>
            <a:r>
              <a:rPr lang="en-US" sz="3000" dirty="0"/>
              <a:t>(Local Effort Assistance), no grandfathering, no ghost money (because base has ample funding).</a:t>
            </a:r>
          </a:p>
          <a:p>
            <a:endParaRPr lang="en-US" sz="3000" dirty="0" smtClean="0"/>
          </a:p>
          <a:p>
            <a:pPr marL="0" indent="0">
              <a:buNone/>
            </a:pPr>
            <a:r>
              <a:rPr lang="en-US" sz="3000" dirty="0" smtClean="0"/>
              <a:t>2019 plan is </a:t>
            </a:r>
            <a:r>
              <a:rPr lang="en-US" sz="3000" dirty="0"/>
              <a:t>intended to make levy cliff discussion moot (per OFM staff</a:t>
            </a:r>
            <a:r>
              <a:rPr lang="en-US" sz="3000" dirty="0" smtClean="0"/>
              <a:t>)</a:t>
            </a:r>
            <a:endParaRPr lang="en-US" sz="3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3340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Education Investments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F339-C5E8-4E9D-AC4B-5A62A6AD93E3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pPr marL="0" marR="74295" indent="0">
              <a:lnSpc>
                <a:spcPct val="100000"/>
              </a:lnSpc>
              <a:buNone/>
            </a:pPr>
            <a:r>
              <a:rPr lang="en-US" sz="2400" b="1" spc="-5" dirty="0" smtClean="0">
                <a:cs typeface="Arial Narrow"/>
              </a:rPr>
              <a:t>Pre- and Post- K-12…</a:t>
            </a:r>
          </a:p>
          <a:p>
            <a:pPr marL="0" marR="65405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b="1" spc="-5" dirty="0" smtClean="0">
              <a:cs typeface="Arial Narrow"/>
            </a:endParaRPr>
          </a:p>
          <a:p>
            <a:pPr marL="0" marR="65405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spc="-5" dirty="0" smtClean="0">
                <a:cs typeface="Arial Narrow"/>
              </a:rPr>
              <a:t>$42m builds </a:t>
            </a:r>
            <a:r>
              <a:rPr lang="en-US" sz="2400" spc="-5" dirty="0">
                <a:cs typeface="Arial Narrow"/>
              </a:rPr>
              <a:t>on recent historic investments </a:t>
            </a:r>
            <a:r>
              <a:rPr lang="en-US" sz="2400" dirty="0">
                <a:cs typeface="Arial Narrow"/>
              </a:rPr>
              <a:t>in </a:t>
            </a:r>
            <a:r>
              <a:rPr lang="en-US" sz="2400" spc="-5" dirty="0">
                <a:cs typeface="Arial Narrow"/>
              </a:rPr>
              <a:t>early childhood education:</a:t>
            </a:r>
            <a:endParaRPr lang="en-US" sz="2400" dirty="0">
              <a:cs typeface="Arial Narrow"/>
            </a:endParaRPr>
          </a:p>
          <a:p>
            <a:pPr marL="35560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lang="en-US" sz="2400" spc="-5" dirty="0">
                <a:cs typeface="Arial Narrow"/>
              </a:rPr>
              <a:t>Funds 2,700 more ECEAP</a:t>
            </a:r>
            <a:r>
              <a:rPr lang="en-US" sz="2400" spc="15" dirty="0">
                <a:cs typeface="Arial Narrow"/>
              </a:rPr>
              <a:t> </a:t>
            </a:r>
            <a:r>
              <a:rPr lang="en-US" sz="2400" spc="-5" dirty="0">
                <a:cs typeface="Arial Narrow"/>
              </a:rPr>
              <a:t>slots</a:t>
            </a:r>
            <a:endParaRPr lang="en-US" sz="2400" dirty="0">
              <a:cs typeface="Arial Narrow"/>
            </a:endParaRPr>
          </a:p>
          <a:p>
            <a:pPr marL="35560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lang="en-US" sz="2400" spc="-5" dirty="0">
                <a:cs typeface="Arial Narrow"/>
              </a:rPr>
              <a:t>Increases ECEAP rates by </a:t>
            </a:r>
            <a:r>
              <a:rPr lang="en-US" sz="2400" dirty="0">
                <a:cs typeface="Arial Narrow"/>
              </a:rPr>
              <a:t>more </a:t>
            </a:r>
            <a:r>
              <a:rPr lang="en-US" sz="2400" spc="-5" dirty="0">
                <a:cs typeface="Arial Narrow"/>
              </a:rPr>
              <a:t>than</a:t>
            </a:r>
            <a:r>
              <a:rPr lang="en-US" sz="2400" spc="40" dirty="0">
                <a:cs typeface="Arial Narrow"/>
              </a:rPr>
              <a:t> </a:t>
            </a:r>
            <a:r>
              <a:rPr lang="en-US" sz="2400" spc="-5" dirty="0">
                <a:cs typeface="Arial Narrow"/>
              </a:rPr>
              <a:t>6</a:t>
            </a:r>
            <a:r>
              <a:rPr lang="en-US" sz="2400" spc="-5" dirty="0" smtClean="0">
                <a:cs typeface="Arial Narrow"/>
              </a:rPr>
              <a:t>%</a:t>
            </a:r>
          </a:p>
          <a:p>
            <a:pPr marL="1270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354965" algn="l"/>
                <a:tab pos="355600" algn="l"/>
              </a:tabLst>
            </a:pPr>
            <a:endParaRPr lang="en-US" sz="2400" dirty="0"/>
          </a:p>
          <a:p>
            <a:pPr marL="0" marR="74295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spc="-5" dirty="0" smtClean="0">
                <a:cs typeface="Arial Narrow"/>
              </a:rPr>
              <a:t>Higher </a:t>
            </a:r>
            <a:r>
              <a:rPr lang="en-US" sz="2400" spc="-5" dirty="0">
                <a:cs typeface="Arial Narrow"/>
              </a:rPr>
              <a:t>education costs remain significant burden </a:t>
            </a:r>
            <a:r>
              <a:rPr lang="en-US" sz="2400" dirty="0">
                <a:cs typeface="Arial Narrow"/>
              </a:rPr>
              <a:t>for </a:t>
            </a:r>
            <a:r>
              <a:rPr lang="en-US" sz="2400" spc="-5" dirty="0" smtClean="0">
                <a:cs typeface="Arial Narrow"/>
              </a:rPr>
              <a:t>middle-class </a:t>
            </a:r>
            <a:r>
              <a:rPr lang="en-US" sz="2400" spc="-5" dirty="0">
                <a:cs typeface="Arial Narrow"/>
              </a:rPr>
              <a:t>students and families. The governor’s</a:t>
            </a:r>
            <a:r>
              <a:rPr lang="en-US" sz="2400" spc="90" dirty="0">
                <a:cs typeface="Arial Narrow"/>
              </a:rPr>
              <a:t> </a:t>
            </a:r>
            <a:r>
              <a:rPr lang="en-US" sz="2400" spc="-5" dirty="0">
                <a:cs typeface="Arial Narrow"/>
              </a:rPr>
              <a:t>budget:</a:t>
            </a:r>
            <a:endParaRPr lang="en-US" sz="2400" dirty="0">
              <a:cs typeface="Arial Narrow"/>
            </a:endParaRPr>
          </a:p>
          <a:p>
            <a:pPr marL="355600" marR="508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lang="en-US" sz="2400" spc="-5" dirty="0">
                <a:cs typeface="Arial Narrow"/>
              </a:rPr>
              <a:t>Freezes tuition for next two years, </a:t>
            </a:r>
            <a:r>
              <a:rPr lang="en-US" sz="2400" spc="-10" dirty="0">
                <a:cs typeface="Arial Narrow"/>
              </a:rPr>
              <a:t>offsets </a:t>
            </a:r>
            <a:r>
              <a:rPr lang="en-US" sz="2400" spc="-5" dirty="0">
                <a:cs typeface="Arial Narrow"/>
              </a:rPr>
              <a:t>costs to colleges </a:t>
            </a:r>
            <a:r>
              <a:rPr lang="en-US" sz="2400" spc="-10" dirty="0">
                <a:cs typeface="Arial Narrow"/>
              </a:rPr>
              <a:t>and  </a:t>
            </a:r>
            <a:r>
              <a:rPr lang="en-US" sz="2400" spc="-5" dirty="0">
                <a:cs typeface="Arial Narrow"/>
              </a:rPr>
              <a:t>universities</a:t>
            </a:r>
            <a:endParaRPr lang="en-US" sz="2400" dirty="0">
              <a:cs typeface="Arial Narrow"/>
            </a:endParaRPr>
          </a:p>
          <a:p>
            <a:pPr marL="35560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lang="en-US" sz="2400" spc="-5" dirty="0">
                <a:cs typeface="Arial Narrow"/>
              </a:rPr>
              <a:t>Includes $146 million for financial aid to 14,000 more</a:t>
            </a:r>
            <a:r>
              <a:rPr lang="en-US" sz="2400" spc="260" dirty="0">
                <a:cs typeface="Arial Narrow"/>
              </a:rPr>
              <a:t> </a:t>
            </a:r>
            <a:r>
              <a:rPr lang="en-US" sz="2400" spc="-5" dirty="0" smtClean="0">
                <a:cs typeface="Arial Narrow"/>
              </a:rPr>
              <a:t>students</a:t>
            </a:r>
          </a:p>
          <a:p>
            <a:pPr marL="1270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354965" algn="l"/>
                <a:tab pos="355600" algn="l"/>
              </a:tabLst>
            </a:pPr>
            <a:r>
              <a:rPr lang="en-US" sz="2400" spc="-5" dirty="0">
                <a:cs typeface="Arial Narrow"/>
              </a:rPr>
              <a:t> </a:t>
            </a:r>
            <a:r>
              <a:rPr lang="en-US" sz="2400" spc="-5" dirty="0" smtClean="0">
                <a:cs typeface="Arial Narrow"/>
              </a:rPr>
              <a:t>                                                                                                            </a:t>
            </a:r>
            <a:r>
              <a:rPr lang="en-US" sz="2000" i="1" spc="-5" dirty="0" smtClean="0">
                <a:cs typeface="Arial Narrow"/>
              </a:rPr>
              <a:t>Source: OFM</a:t>
            </a:r>
            <a:endParaRPr lang="en-US" sz="2000" i="1" dirty="0">
              <a:cs typeface="Arial Narrow"/>
            </a:endParaRPr>
          </a:p>
        </p:txBody>
      </p:sp>
    </p:spTree>
    <p:extLst>
      <p:ext uri="{BB962C8B-B14F-4D97-AF65-F5344CB8AC3E}">
        <p14:creationId xmlns:p14="http://schemas.microsoft.com/office/powerpoint/2010/main" val="33200240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Revenue side of the equation 	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F339-C5E8-4E9D-AC4B-5A62A6AD93E3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Governor Inslee’s proposed budget also includes a revenue enhancement proposal that would increase revenues by:</a:t>
            </a:r>
          </a:p>
          <a:p>
            <a:r>
              <a:rPr lang="en-US" dirty="0" smtClean="0"/>
              <a:t>Increasing the B&amp;O rate on services (from 1.5% to 2.5%) and extending B&amp;O tax to all services.</a:t>
            </a:r>
          </a:p>
          <a:p>
            <a:r>
              <a:rPr lang="en-US" dirty="0" smtClean="0"/>
              <a:t>Implementing a new Carbon Tax</a:t>
            </a:r>
          </a:p>
          <a:p>
            <a:r>
              <a:rPr lang="en-US" dirty="0" smtClean="0"/>
              <a:t>Implementing a new Capital Gains Tax</a:t>
            </a:r>
          </a:p>
          <a:p>
            <a:r>
              <a:rPr lang="en-US" dirty="0" smtClean="0"/>
              <a:t>Numerous other smaller taxes, including:</a:t>
            </a:r>
          </a:p>
          <a:p>
            <a:pPr lvl="1"/>
            <a:r>
              <a:rPr lang="en-US" dirty="0" smtClean="0"/>
              <a:t>Applying sales tax to vehicle trade-ins valued over $10,000</a:t>
            </a:r>
          </a:p>
          <a:p>
            <a:pPr lvl="1"/>
            <a:r>
              <a:rPr lang="en-US" dirty="0" smtClean="0"/>
              <a:t>Applying real estate excise tax to certain foreclosure sales</a:t>
            </a:r>
          </a:p>
          <a:p>
            <a:pPr lvl="1"/>
            <a:r>
              <a:rPr lang="en-US" dirty="0" smtClean="0"/>
              <a:t>Repealing sales tax exemption on bottled water</a:t>
            </a:r>
          </a:p>
          <a:p>
            <a:pPr marL="0" indent="0">
              <a:buNone/>
            </a:pPr>
            <a:r>
              <a:rPr lang="en-US" i="1" dirty="0" smtClean="0"/>
              <a:t>Most of these proposed tax changes have been proposed – in similar or different form – through legislation or initiative over the past four years.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6433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Education Funding Task Force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F339-C5E8-4E9D-AC4B-5A62A6AD93E3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3600" dirty="0" smtClean="0"/>
              <a:t>Charge: develop </a:t>
            </a:r>
            <a:r>
              <a:rPr lang="en-US" sz="3600" dirty="0"/>
              <a:t>recommendations about how to accomplish the remaining steps of fully funding basic education, including educator compensation and revenue </a:t>
            </a:r>
            <a:r>
              <a:rPr lang="en-US" sz="3600" dirty="0" smtClean="0"/>
              <a:t>sources</a:t>
            </a:r>
          </a:p>
          <a:p>
            <a:r>
              <a:rPr lang="en-US" sz="3600" dirty="0" smtClean="0"/>
              <a:t>Met regularly for seven months</a:t>
            </a:r>
          </a:p>
          <a:p>
            <a:r>
              <a:rPr lang="en-US" sz="3600" dirty="0"/>
              <a:t>E</a:t>
            </a:r>
            <a:r>
              <a:rPr lang="en-US" sz="3600" dirty="0" smtClean="0"/>
              <a:t>xtensive data collection, analysis, and review</a:t>
            </a:r>
          </a:p>
          <a:p>
            <a:r>
              <a:rPr lang="en-US" sz="3600" dirty="0" smtClean="0"/>
              <a:t>Final meetings January 4</a:t>
            </a:r>
            <a:r>
              <a:rPr lang="en-US" sz="3600" baseline="30000" dirty="0" smtClean="0"/>
              <a:t>th</a:t>
            </a:r>
            <a:r>
              <a:rPr lang="en-US" sz="3600" dirty="0" smtClean="0"/>
              <a:t> and 9</a:t>
            </a:r>
            <a:r>
              <a:rPr lang="en-US" sz="3600" baseline="30000" dirty="0" smtClean="0"/>
              <a:t>th</a:t>
            </a:r>
            <a:endParaRPr lang="en-US" sz="3600" dirty="0" smtClean="0"/>
          </a:p>
          <a:p>
            <a:endParaRPr lang="en-US" sz="3600" dirty="0"/>
          </a:p>
          <a:p>
            <a:pPr marL="0" indent="0">
              <a:buNone/>
            </a:pPr>
            <a:r>
              <a:rPr lang="en-US" sz="3600" dirty="0" smtClean="0"/>
              <a:t>Democratic Caucus Proposal</a:t>
            </a:r>
          </a:p>
          <a:p>
            <a:r>
              <a:rPr lang="en-US" sz="3600" dirty="0" smtClean="0"/>
              <a:t>$7.3 billion over next four years</a:t>
            </a:r>
          </a:p>
          <a:p>
            <a:r>
              <a:rPr lang="en-US" sz="3600" dirty="0" smtClean="0">
                <a:hlinkClick r:id="rId2"/>
              </a:rPr>
              <a:t>9 recommendations</a:t>
            </a:r>
            <a:endParaRPr lang="en-US" sz="3600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3406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>What </a:t>
            </a:r>
            <a:r>
              <a:rPr lang="en-US" b="0" dirty="0"/>
              <a:t>has transpired since the Board adopted its 2017 legislative priorities?</a:t>
            </a:r>
            <a:br>
              <a:rPr lang="en-US" b="0" dirty="0"/>
            </a:b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Election results were finalized</a:t>
            </a:r>
          </a:p>
          <a:p>
            <a:r>
              <a:rPr lang="en-US" dirty="0" smtClean="0"/>
              <a:t>Legislative chambers have established their organization (leadership and committees)</a:t>
            </a:r>
          </a:p>
          <a:p>
            <a:r>
              <a:rPr lang="en-US" dirty="0" smtClean="0"/>
              <a:t>Governor Inslee has released his proposed K-12 budget for the 2017-19 biennium</a:t>
            </a:r>
          </a:p>
          <a:p>
            <a:r>
              <a:rPr lang="en-US" dirty="0" smtClean="0"/>
              <a:t>The Education Funding Task Force has held several meetings and concluded </a:t>
            </a:r>
          </a:p>
          <a:p>
            <a:r>
              <a:rPr lang="en-US" dirty="0" smtClean="0"/>
              <a:t>Key K-12 stakeholder groups have circulated their 2017 legislative agendas</a:t>
            </a:r>
          </a:p>
          <a:p>
            <a:r>
              <a:rPr lang="en-US" dirty="0" smtClean="0"/>
              <a:t>SBE staff have had many meetings with Legislators, the Governor’s staff, and key stakeholders to collaborate, stay informed, and move your legislative priorities forward</a:t>
            </a:r>
          </a:p>
          <a:p>
            <a:r>
              <a:rPr lang="en-US" dirty="0" smtClean="0"/>
              <a:t>The Washington 2017 Legislature has convened, committees have met,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F339-C5E8-4E9D-AC4B-5A62A6AD93E3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8859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Education Funding Task Force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F339-C5E8-4E9D-AC4B-5A62A6AD93E3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Republican Caucus Proposal</a:t>
            </a:r>
          </a:p>
          <a:p>
            <a:pPr marL="0" indent="0">
              <a:buNone/>
            </a:pPr>
            <a:r>
              <a:rPr lang="en-US" sz="3600" dirty="0" smtClean="0">
                <a:hlinkClick r:id="rId2"/>
              </a:rPr>
              <a:t>11 Guiding Principles</a:t>
            </a:r>
            <a:endParaRPr lang="en-US" sz="3600" dirty="0" smtClean="0"/>
          </a:p>
          <a:p>
            <a:pPr marL="0" indent="0">
              <a:buNone/>
            </a:pPr>
            <a:r>
              <a:rPr lang="en-US" sz="3600" dirty="0" smtClean="0"/>
              <a:t>Of note:</a:t>
            </a:r>
          </a:p>
          <a:p>
            <a:r>
              <a:rPr lang="en-US" sz="3600" dirty="0" smtClean="0"/>
              <a:t>Collective Bargaining Reform</a:t>
            </a:r>
          </a:p>
          <a:p>
            <a:r>
              <a:rPr lang="en-US" sz="3600" dirty="0" smtClean="0"/>
              <a:t>Clarifying Basic Education vs Enrichment</a:t>
            </a:r>
          </a:p>
          <a:p>
            <a:r>
              <a:rPr lang="en-US" sz="3600" dirty="0" smtClean="0"/>
              <a:t>Statewide Health Benefits System for Educators</a:t>
            </a:r>
          </a:p>
          <a:p>
            <a:r>
              <a:rPr lang="en-US" sz="3600" dirty="0" smtClean="0"/>
              <a:t>Funding K-12 first</a:t>
            </a:r>
          </a:p>
          <a:p>
            <a:pPr marL="0" indent="0">
              <a:buNone/>
            </a:pPr>
            <a:endParaRPr lang="en-US" sz="3600" dirty="0" smtClean="0"/>
          </a:p>
          <a:p>
            <a:pPr marL="0" indent="0">
              <a:buNone/>
            </a:pP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40403065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Education Funding Task Force	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F339-C5E8-4E9D-AC4B-5A62A6AD93E3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No recommendations adopted (all motions failed along party lines)</a:t>
            </a:r>
          </a:p>
          <a:p>
            <a:r>
              <a:rPr lang="en-US" sz="4400" dirty="0" smtClean="0"/>
              <a:t>Caucus recommendations likely indicative of proposals and points of tension during session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9727163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can SBE Members participate?	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F339-C5E8-4E9D-AC4B-5A62A6AD93E3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400" b="1" dirty="0" smtClean="0"/>
              <a:t>SBE </a:t>
            </a:r>
            <a:r>
              <a:rPr lang="en-US" sz="2400" b="1" dirty="0"/>
              <a:t>2017 Legislative Session Protocol </a:t>
            </a:r>
            <a:endParaRPr lang="en-US" sz="2400" dirty="0"/>
          </a:p>
          <a:p>
            <a:pPr lvl="0"/>
            <a:r>
              <a:rPr lang="en-US" sz="2400" dirty="0"/>
              <a:t>Staff will check daily bill introductions</a:t>
            </a:r>
          </a:p>
          <a:p>
            <a:pPr lvl="0"/>
            <a:r>
              <a:rPr lang="en-US" sz="2400" dirty="0"/>
              <a:t>Bills that are relevant to the Board’s work will be circulated for staff comment and entered into a Bill Tracking Matrix (example below)</a:t>
            </a:r>
          </a:p>
          <a:p>
            <a:pPr lvl="1"/>
            <a:r>
              <a:rPr lang="en-US" dirty="0"/>
              <a:t>Bills will be assigned a status of Priority or Monitoring*</a:t>
            </a:r>
          </a:p>
          <a:p>
            <a:pPr lvl="1"/>
            <a:r>
              <a:rPr lang="en-US" dirty="0"/>
              <a:t>Bills will be categorized by area of SBE Work or Legislative Priority</a:t>
            </a:r>
          </a:p>
          <a:p>
            <a:pPr lvl="1"/>
            <a:r>
              <a:rPr lang="en-US" dirty="0"/>
              <a:t>Staff will recommend a preliminary position based on alignment with the Board legislative priorities, which will be discussed by the Executive Committee</a:t>
            </a:r>
          </a:p>
          <a:p>
            <a:pPr lvl="0"/>
            <a:r>
              <a:rPr lang="en-US" sz="2400" dirty="0"/>
              <a:t>The Bill Tracking Matrix will be discussed at Executive Committee meetings, and updated accordingly. </a:t>
            </a:r>
          </a:p>
          <a:p>
            <a:pPr lvl="0"/>
            <a:r>
              <a:rPr lang="en-US" sz="2400" dirty="0"/>
              <a:t>Staff will send the Bill Tracking Matrix to the entire Board once a week, typically on Friday, or as needed; staff will begin including a Bill Status document, as well, once relevant (i.e., after the first policy cut-off in mid-February) </a:t>
            </a:r>
          </a:p>
          <a:p>
            <a:pPr lvl="0"/>
            <a:r>
              <a:rPr lang="en-US" sz="2400" dirty="0"/>
              <a:t>Other updates on staff and Board testimony and other topics as needed will be sent out on Friday with the Bill Tracking Matrix. </a:t>
            </a:r>
          </a:p>
          <a:p>
            <a:endParaRPr lang="en-US" sz="2800" dirty="0" smtClean="0"/>
          </a:p>
          <a:p>
            <a:pPr marL="228584" lvl="1" indent="0">
              <a:buNone/>
            </a:pPr>
            <a:endParaRPr lang="en-US" sz="2600" dirty="0" smtClean="0"/>
          </a:p>
          <a:p>
            <a:pPr marL="228584" lvl="1" indent="0">
              <a:buNone/>
            </a:pPr>
            <a:endParaRPr lang="en-US" sz="26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577308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can SBE Members participate?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F339-C5E8-4E9D-AC4B-5A62A6AD93E3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2800" dirty="0"/>
              <a:t>Advocacy ideas:</a:t>
            </a:r>
          </a:p>
          <a:p>
            <a:pPr lvl="1"/>
            <a:r>
              <a:rPr lang="en-US" sz="2400" dirty="0"/>
              <a:t>Personal notes to your Legislators (your residence and place of work)</a:t>
            </a:r>
          </a:p>
          <a:p>
            <a:pPr lvl="1"/>
            <a:r>
              <a:rPr lang="en-US" sz="2400" dirty="0"/>
              <a:t>Letters to your Legislators (your residence and place of work)</a:t>
            </a:r>
          </a:p>
          <a:p>
            <a:pPr lvl="1"/>
            <a:r>
              <a:rPr lang="en-US" sz="2400" dirty="0"/>
              <a:t>One-on-one meetings with Legislators</a:t>
            </a:r>
          </a:p>
          <a:p>
            <a:pPr lvl="1"/>
            <a:r>
              <a:rPr lang="en-US" sz="2400" dirty="0"/>
              <a:t>Advocating in your networking with other stakeholders/influencers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142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Legislative Election Results	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F339-C5E8-4E9D-AC4B-5A62A6AD93E3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House of Representatives</a:t>
            </a:r>
          </a:p>
          <a:p>
            <a:pPr lvl="1"/>
            <a:r>
              <a:rPr lang="en-US" sz="3200" dirty="0" smtClean="0"/>
              <a:t>14/98 </a:t>
            </a:r>
            <a:r>
              <a:rPr lang="en-US" sz="3200" dirty="0"/>
              <a:t>new members in the House </a:t>
            </a:r>
            <a:r>
              <a:rPr lang="en-US" sz="3200" dirty="0" smtClean="0"/>
              <a:t>(14% new)</a:t>
            </a:r>
            <a:endParaRPr lang="en-US" sz="3200" dirty="0"/>
          </a:p>
          <a:p>
            <a:pPr lvl="1"/>
            <a:r>
              <a:rPr lang="en-US" sz="3200" dirty="0" smtClean="0"/>
              <a:t>50 Democrats</a:t>
            </a:r>
          </a:p>
          <a:p>
            <a:pPr lvl="1"/>
            <a:r>
              <a:rPr lang="en-US" sz="3200" dirty="0" smtClean="0"/>
              <a:t>48 Republicans</a:t>
            </a:r>
          </a:p>
          <a:p>
            <a:r>
              <a:rPr lang="en-US" sz="3200" b="1" dirty="0" smtClean="0"/>
              <a:t>Senate</a:t>
            </a:r>
          </a:p>
          <a:p>
            <a:pPr lvl="1"/>
            <a:r>
              <a:rPr lang="en-US" sz="3200" dirty="0" smtClean="0"/>
              <a:t>8/49 </a:t>
            </a:r>
            <a:r>
              <a:rPr lang="en-US" sz="3200" dirty="0"/>
              <a:t>new members in the Senate </a:t>
            </a:r>
            <a:r>
              <a:rPr lang="en-US" sz="3200" dirty="0" smtClean="0"/>
              <a:t>(16% new) </a:t>
            </a:r>
          </a:p>
          <a:p>
            <a:pPr lvl="1"/>
            <a:r>
              <a:rPr lang="en-US" sz="3200" dirty="0" smtClean="0"/>
              <a:t>25 in Republican Caucus </a:t>
            </a:r>
          </a:p>
          <a:p>
            <a:pPr lvl="1"/>
            <a:r>
              <a:rPr lang="en-US" sz="3200" dirty="0" smtClean="0"/>
              <a:t>24 in Democratic Caucus</a:t>
            </a:r>
          </a:p>
        </p:txBody>
      </p:sp>
    </p:spTree>
    <p:extLst>
      <p:ext uri="{BB962C8B-B14F-4D97-AF65-F5344CB8AC3E}">
        <p14:creationId xmlns:p14="http://schemas.microsoft.com/office/powerpoint/2010/main" val="2383148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Legislative Leadership and Key Committees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F339-C5E8-4E9D-AC4B-5A62A6AD93E3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4000" dirty="0" smtClean="0">
                <a:hlinkClick r:id="rId2"/>
              </a:rPr>
              <a:t>Leadership, Education and $ Committees</a:t>
            </a:r>
            <a:r>
              <a:rPr lang="en-US" sz="4000" dirty="0" smtClean="0"/>
              <a:t> </a:t>
            </a:r>
          </a:p>
          <a:p>
            <a:pPr marL="0" indent="0">
              <a:buNone/>
            </a:pPr>
            <a:r>
              <a:rPr lang="en-US" sz="4000" dirty="0" smtClean="0"/>
              <a:t>(pp 4-6 in PDF) </a:t>
            </a:r>
          </a:p>
          <a:p>
            <a:r>
              <a:rPr lang="en-US" sz="4000" dirty="0" smtClean="0"/>
              <a:t>Senate: Page 42 in packet</a:t>
            </a:r>
          </a:p>
          <a:p>
            <a:r>
              <a:rPr lang="en-US" sz="4000" dirty="0" smtClean="0"/>
              <a:t>House: Pages 43-44 in packet</a:t>
            </a:r>
          </a:p>
          <a:p>
            <a:endParaRPr lang="en-US" sz="3800" dirty="0"/>
          </a:p>
          <a:p>
            <a:r>
              <a:rPr lang="en-US" sz="3200" i="1" dirty="0"/>
              <a:t>Do you live in any of the legislative districts of legislators in leadership </a:t>
            </a:r>
            <a:r>
              <a:rPr lang="en-US" sz="3200" i="1" dirty="0" smtClean="0"/>
              <a:t>positions </a:t>
            </a:r>
            <a:r>
              <a:rPr lang="en-US" sz="3200" i="1" dirty="0"/>
              <a:t>or on key committees?  </a:t>
            </a:r>
          </a:p>
          <a:p>
            <a:r>
              <a:rPr lang="en-US" sz="3200" i="1" dirty="0" smtClean="0"/>
              <a:t>Do </a:t>
            </a:r>
            <a:r>
              <a:rPr lang="en-US" sz="3200" i="1" dirty="0"/>
              <a:t>you know any of legislators in leadership position or on key committees? Or do you know someone who has relationship/influence with one?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07062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Meeting Schedules of Key Committees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F339-C5E8-4E9D-AC4B-5A62A6AD93E3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8664" y="1968285"/>
            <a:ext cx="5780868" cy="3797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98363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2017 Session Bill Cutoffs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F339-C5E8-4E9D-AC4B-5A62A6AD93E3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2085174" y="1367414"/>
            <a:ext cx="8648343" cy="46634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/>
              <a:t>Key dates:</a:t>
            </a:r>
          </a:p>
          <a:p>
            <a:pPr marL="228584" lvl="1" indent="0">
              <a:buNone/>
            </a:pPr>
            <a:r>
              <a:rPr lang="en-US" sz="2800" dirty="0" smtClean="0"/>
              <a:t>February 17 - Policy Committee Cutoff</a:t>
            </a:r>
          </a:p>
          <a:p>
            <a:pPr marL="228584" lvl="1" indent="0">
              <a:buNone/>
            </a:pPr>
            <a:r>
              <a:rPr lang="en-US" sz="2800" dirty="0" smtClean="0"/>
              <a:t>February 24 – Fiscal Committee Cutoff</a:t>
            </a:r>
          </a:p>
          <a:p>
            <a:pPr marL="228584" lvl="1" indent="0">
              <a:buNone/>
            </a:pPr>
            <a:r>
              <a:rPr lang="en-US" sz="2800" dirty="0" smtClean="0"/>
              <a:t>March 8 – House of Origin Cutoff</a:t>
            </a:r>
          </a:p>
          <a:p>
            <a:pPr marL="228584" lvl="1" indent="0">
              <a:buNone/>
            </a:pPr>
            <a:r>
              <a:rPr lang="en-US" sz="2800" dirty="0" smtClean="0"/>
              <a:t>March 29 – Policy Committee Cutoff (opposite Chamber)</a:t>
            </a:r>
          </a:p>
          <a:p>
            <a:pPr marL="228584" lvl="1" indent="0">
              <a:buNone/>
            </a:pPr>
            <a:r>
              <a:rPr lang="en-US" sz="2800" dirty="0" smtClean="0"/>
              <a:t>April 4 – Fiscal Committee Cutoff (opposite Chamber)</a:t>
            </a:r>
          </a:p>
          <a:p>
            <a:pPr marL="228584" lvl="1" indent="0">
              <a:buNone/>
            </a:pPr>
            <a:r>
              <a:rPr lang="en-US" sz="2800" dirty="0" smtClean="0"/>
              <a:t>April 12 – Opposite Chamber Cutoff</a:t>
            </a:r>
          </a:p>
          <a:p>
            <a:pPr marL="0" indent="0">
              <a:buNone/>
            </a:pPr>
            <a:endParaRPr lang="en-US" dirty="0" smtClean="0">
              <a:hlinkClick r:id="rId2"/>
            </a:endParaRPr>
          </a:p>
        </p:txBody>
      </p:sp>
      <p:sp>
        <p:nvSpPr>
          <p:cNvPr id="6" name="TextBox 5"/>
          <p:cNvSpPr txBox="1"/>
          <p:nvPr/>
        </p:nvSpPr>
        <p:spPr>
          <a:xfrm rot="16200000">
            <a:off x="-906040" y="3202471"/>
            <a:ext cx="48771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hlinkClick r:id="rId2"/>
              </a:rPr>
              <a:t>2017 Session Cutoff Calendar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751817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Governor’s Proposed K-12 Budget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F339-C5E8-4E9D-AC4B-5A62A6AD93E3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Each </a:t>
            </a:r>
            <a:r>
              <a:rPr lang="en-US" dirty="0"/>
              <a:t>year, by law, the </a:t>
            </a:r>
            <a:r>
              <a:rPr lang="en-US" dirty="0" smtClean="0"/>
              <a:t>Governor </a:t>
            </a:r>
            <a:r>
              <a:rPr lang="en-US" dirty="0"/>
              <a:t>is required to submit budget proposals (Operating </a:t>
            </a:r>
            <a:r>
              <a:rPr lang="en-US" dirty="0" smtClean="0"/>
              <a:t>Budget, Capital </a:t>
            </a:r>
            <a:r>
              <a:rPr lang="en-US" dirty="0"/>
              <a:t>Construction Budget, and Transportation Budget) to the Legislature by December </a:t>
            </a:r>
            <a:r>
              <a:rPr lang="en-US" dirty="0" smtClean="0"/>
              <a:t>20</a:t>
            </a:r>
            <a:r>
              <a:rPr lang="en-US" baseline="30000" dirty="0" smtClean="0"/>
              <a:t>th</a:t>
            </a:r>
            <a:r>
              <a:rPr lang="en-US" dirty="0" smtClean="0"/>
              <a:t>.</a:t>
            </a:r>
          </a:p>
          <a:p>
            <a:r>
              <a:rPr lang="en-US" dirty="0" smtClean="0"/>
              <a:t>Governor Inslee released his proposed 2017-19 biennial budget over the course of a week in mid-December. His K-12 budget debuted first, a $3.85 billion K-12 funding package along with a revenue package to fund it.</a:t>
            </a:r>
          </a:p>
          <a:p>
            <a:r>
              <a:rPr lang="en-US" dirty="0" smtClean="0"/>
              <a:t>The Governor’s K-12 education budget is entitled “Putting Washington’s Students First.”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80515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Governor’s 2017-2019 budget: Fundamental Goals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F339-C5E8-4E9D-AC4B-5A62A6AD93E3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b="1" dirty="0" smtClean="0"/>
              <a:t>Fully </a:t>
            </a:r>
            <a:r>
              <a:rPr lang="en-US" b="1" dirty="0"/>
              <a:t>fund K-12 schools in next biennium </a:t>
            </a:r>
          </a:p>
          <a:p>
            <a:pPr lvl="1"/>
            <a:r>
              <a:rPr lang="en-US" b="1" dirty="0" smtClean="0"/>
              <a:t>Solve </a:t>
            </a:r>
            <a:r>
              <a:rPr lang="en-US" b="1" dirty="0"/>
              <a:t>fundamental state budget </a:t>
            </a:r>
            <a:r>
              <a:rPr lang="en-US" b="1" dirty="0" smtClean="0"/>
              <a:t>challenge</a:t>
            </a:r>
          </a:p>
          <a:p>
            <a:pPr lvl="1"/>
            <a:r>
              <a:rPr lang="en-US" b="1" dirty="0" smtClean="0"/>
              <a:t>Increase </a:t>
            </a:r>
            <a:r>
              <a:rPr lang="en-US" b="1" dirty="0"/>
              <a:t>school funding in all districts; honor local control and decision making </a:t>
            </a:r>
            <a:endParaRPr lang="en-US" b="1" dirty="0" smtClean="0"/>
          </a:p>
          <a:p>
            <a:pPr lvl="1"/>
            <a:endParaRPr lang="en-US" dirty="0"/>
          </a:p>
          <a:p>
            <a:r>
              <a:rPr lang="en-US" dirty="0" smtClean="0"/>
              <a:t>Launch </a:t>
            </a:r>
            <a:r>
              <a:rPr lang="en-US" dirty="0"/>
              <a:t>major overhaul of mental health system </a:t>
            </a:r>
            <a:endParaRPr lang="en-US" dirty="0" smtClean="0"/>
          </a:p>
          <a:p>
            <a:r>
              <a:rPr lang="en-US" dirty="0" smtClean="0"/>
              <a:t>Continue </a:t>
            </a:r>
            <a:r>
              <a:rPr lang="en-US" dirty="0"/>
              <a:t>efforts to prevent and reduce homelessness </a:t>
            </a:r>
            <a:endParaRPr lang="en-US" dirty="0" smtClean="0"/>
          </a:p>
          <a:p>
            <a:r>
              <a:rPr lang="en-US" dirty="0" smtClean="0"/>
              <a:t>Continue </a:t>
            </a:r>
            <a:r>
              <a:rPr lang="en-US" dirty="0"/>
              <a:t>progress on clean energy, environment </a:t>
            </a:r>
            <a:endParaRPr lang="en-US" dirty="0" smtClean="0"/>
          </a:p>
          <a:p>
            <a:r>
              <a:rPr lang="en-US" dirty="0" smtClean="0"/>
              <a:t>Preserve </a:t>
            </a:r>
            <a:r>
              <a:rPr lang="en-US" dirty="0"/>
              <a:t>safety net for vital services </a:t>
            </a:r>
          </a:p>
          <a:p>
            <a:pPr lvl="1"/>
            <a:r>
              <a:rPr lang="en-US" i="1" dirty="0" smtClean="0"/>
              <a:t>We </a:t>
            </a:r>
            <a:r>
              <a:rPr lang="en-US" i="1" dirty="0"/>
              <a:t>cannot cut our way to </a:t>
            </a:r>
            <a:r>
              <a:rPr lang="en-US" i="1" dirty="0" smtClean="0"/>
              <a:t>success </a:t>
            </a:r>
            <a:r>
              <a:rPr lang="en-US" i="1" dirty="0"/>
              <a:t>to meet major </a:t>
            </a:r>
            <a:r>
              <a:rPr lang="en-US" i="1" dirty="0" smtClean="0"/>
              <a:t>challenges</a:t>
            </a:r>
          </a:p>
          <a:p>
            <a:pPr marL="228584" lvl="1" indent="0">
              <a:buNone/>
            </a:pPr>
            <a:r>
              <a:rPr lang="en-US" i="1" dirty="0"/>
              <a:t> </a:t>
            </a:r>
            <a:r>
              <a:rPr lang="en-US" i="1" dirty="0" smtClean="0"/>
              <a:t>                                                                                                                               Source: OFM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743439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Putting Washington’s Students First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F339-C5E8-4E9D-AC4B-5A62A6AD93E3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000" dirty="0" smtClean="0"/>
              <a:t>Three major areas, or “planks:”</a:t>
            </a:r>
          </a:p>
          <a:p>
            <a:pPr marL="685784" lvl="1" indent="-457200">
              <a:buFont typeface="+mj-lt"/>
              <a:buAutoNum type="arabicPeriod"/>
            </a:pPr>
            <a:r>
              <a:rPr lang="en-US" sz="3600" dirty="0" smtClean="0"/>
              <a:t>Recruit, Retain, and Continuously Train Great Educators ($2.96 billion)</a:t>
            </a:r>
          </a:p>
          <a:p>
            <a:pPr marL="685784" lvl="1" indent="-457200">
              <a:buFont typeface="+mj-lt"/>
              <a:buAutoNum type="arabicPeriod"/>
            </a:pPr>
            <a:r>
              <a:rPr lang="en-US" sz="3600" dirty="0" smtClean="0"/>
              <a:t>Close the Opportunity Gap ($865.8 million)</a:t>
            </a:r>
          </a:p>
          <a:p>
            <a:pPr marL="685784" lvl="1" indent="-457200">
              <a:buFont typeface="+mj-lt"/>
              <a:buAutoNum type="arabicPeriod"/>
            </a:pPr>
            <a:r>
              <a:rPr lang="en-US" sz="3600" dirty="0" smtClean="0"/>
              <a:t>Engage Students ($26.1 million)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46345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BE169">
  <a:themeElements>
    <a:clrScheme name="SBE Palette">
      <a:dk1>
        <a:srgbClr val="2C2C2C"/>
      </a:dk1>
      <a:lt1>
        <a:srgbClr val="FFFFFF"/>
      </a:lt1>
      <a:dk2>
        <a:srgbClr val="594B42"/>
      </a:dk2>
      <a:lt2>
        <a:srgbClr val="F2EFEE"/>
      </a:lt2>
      <a:accent1>
        <a:srgbClr val="8B0000"/>
      </a:accent1>
      <a:accent2>
        <a:srgbClr val="AB998E"/>
      </a:accent2>
      <a:accent3>
        <a:srgbClr val="509E50"/>
      </a:accent3>
      <a:accent4>
        <a:srgbClr val="635478"/>
      </a:accent4>
      <a:accent5>
        <a:srgbClr val="9ED5F4"/>
      </a:accent5>
      <a:accent6>
        <a:srgbClr val="FAD6A0"/>
      </a:accent6>
      <a:hlink>
        <a:srgbClr val="8B0000"/>
      </a:hlink>
      <a:folHlink>
        <a:srgbClr val="6C606A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BE169" id="{3A0C3F30-8659-4C57-9F97-06BEBE82E719}" vid="{0ED0EA7A-C1C7-4D70-8039-900ABC11C5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696EA81A79DCB43875347B65144660C" ma:contentTypeVersion="7" ma:contentTypeDescription="Create a new document." ma:contentTypeScope="" ma:versionID="6bee9a0dc8c3dae3621a486facfde477">
  <xsd:schema xmlns:xsd="http://www.w3.org/2001/XMLSchema" xmlns:xs="http://www.w3.org/2001/XMLSchema" xmlns:p="http://schemas.microsoft.com/office/2006/metadata/properties" xmlns:ns3="30e52729-0d01-4093-bdd8-176be063acd1" targetNamespace="http://schemas.microsoft.com/office/2006/metadata/properties" ma:root="true" ma:fieldsID="383fa64ae05d3b1625f819f5eac5cbda" ns3:_="">
    <xsd:import namespace="30e52729-0d01-4093-bdd8-176be063acd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ingHintHash" minOccurs="0"/>
                <xsd:element ref="ns3:SharedWithDetails" minOccurs="0"/>
                <xsd:element ref="ns3:LastSharedByUser" minOccurs="0"/>
                <xsd:element ref="ns3:LastSharedBy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e52729-0d01-4093-bdd8-176be063acd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11" nillable="true" ma:displayName="Sharing Hint Hash" ma:internalName="SharingHintHash" ma:readOnly="true">
      <xsd:simpleType>
        <xsd:restriction base="dms:Text"/>
      </xsd:simpleType>
    </xsd:element>
    <xsd:element name="SharedWithDetails" ma:index="12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4" nillable="true" ma:displayName="Last Shared By Time" ma:description="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30e52729-0d01-4093-bdd8-176be063acd1">
      <UserInfo>
        <DisplayName>Linda Drake</DisplayName>
        <AccountId>16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2513B699-C09A-49B7-9E1A-84AA18BA883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2F1894C-E924-46A8-8DBA-63E005C21C4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0e52729-0d01-4093-bdd8-176be063acd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7B138F7-B679-4D5D-A1D2-081B3092267F}">
  <ds:schemaRefs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30e52729-0d01-4093-bdd8-176be063acd1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SBE169</Template>
  <TotalTime>3708</TotalTime>
  <Words>1381</Words>
  <Application>Microsoft Office PowerPoint</Application>
  <PresentationFormat>Widescreen</PresentationFormat>
  <Paragraphs>183</Paragraphs>
  <Slides>23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 Narrow</vt:lpstr>
      <vt:lpstr>Calibri</vt:lpstr>
      <vt:lpstr>Wingdings</vt:lpstr>
      <vt:lpstr>SBE169</vt:lpstr>
      <vt:lpstr>2017 Legislature and  Governor’s Proposed 2017-19 K-12 Budget </vt:lpstr>
      <vt:lpstr> What has transpired since the Board adopted its 2017 legislative priorities? </vt:lpstr>
      <vt:lpstr>Legislative Election Results </vt:lpstr>
      <vt:lpstr>Legislative Leadership and Key Committees</vt:lpstr>
      <vt:lpstr>Meeting Schedules of Key Committees</vt:lpstr>
      <vt:lpstr>2017 Session Bill Cutoffs</vt:lpstr>
      <vt:lpstr>Governor’s Proposed K-12 Budget</vt:lpstr>
      <vt:lpstr>Governor’s 2017-2019 budget: Fundamental Goals</vt:lpstr>
      <vt:lpstr>Putting Washington’s Students First</vt:lpstr>
      <vt:lpstr>PowerPoint Presentation</vt:lpstr>
      <vt:lpstr>Teacher Compensation Model (Governor)</vt:lpstr>
      <vt:lpstr>Administrator and Classified Compensation Model (Governor)</vt:lpstr>
      <vt:lpstr>Governor’s Proposed K-12 Budget…</vt:lpstr>
      <vt:lpstr>PowerPoint Presentation</vt:lpstr>
      <vt:lpstr>What about local levies?</vt:lpstr>
      <vt:lpstr>Governor’s budget proposal for CY (levies)</vt:lpstr>
      <vt:lpstr>Additional Education Investments</vt:lpstr>
      <vt:lpstr>Revenue side of the equation  </vt:lpstr>
      <vt:lpstr>Education Funding Task Force</vt:lpstr>
      <vt:lpstr>Education Funding Task Force</vt:lpstr>
      <vt:lpstr>Education Funding Task Force </vt:lpstr>
      <vt:lpstr>How can SBE Members participate? </vt:lpstr>
      <vt:lpstr>How can SBE Members participate?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WSSDA March Regional Meetings</dc:title>
  <dc:creator>Stefanie Randolph</dc:creator>
  <cp:lastModifiedBy>Kaaren Heikes</cp:lastModifiedBy>
  <cp:revision>124</cp:revision>
  <dcterms:created xsi:type="dcterms:W3CDTF">2016-02-25T21:21:50Z</dcterms:created>
  <dcterms:modified xsi:type="dcterms:W3CDTF">2017-01-11T00:21:15Z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0x0101009696EA81A79DCB43875347B65144660C</vt:lpwstr>
  </property>
</Properties>
</file>