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62" r:id="rId4"/>
    <p:sldId id="281" r:id="rId5"/>
    <p:sldId id="264" r:id="rId6"/>
    <p:sldId id="266" r:id="rId7"/>
    <p:sldId id="260" r:id="rId8"/>
    <p:sldId id="271" r:id="rId9"/>
    <p:sldId id="270" r:id="rId10"/>
    <p:sldId id="275" r:id="rId11"/>
    <p:sldId id="265" r:id="rId12"/>
    <p:sldId id="274" r:id="rId13"/>
    <p:sldId id="272" r:id="rId14"/>
    <p:sldId id="277" r:id="rId15"/>
    <p:sldId id="278" r:id="rId16"/>
    <p:sldId id="279" r:id="rId17"/>
    <p:sldId id="282" r:id="rId18"/>
    <p:sldId id="276" r:id="rId19"/>
    <p:sldId id="267" r:id="rId20"/>
    <p:sldId id="268"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A176"/>
    <a:srgbClr val="5B8D79"/>
    <a:srgbClr val="56C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87" autoAdjust="0"/>
    <p:restoredTop sz="65899" autoAdjust="0"/>
  </p:normalViewPr>
  <p:slideViewPr>
    <p:cSldViewPr>
      <p:cViewPr varScale="1">
        <p:scale>
          <a:sx n="43" d="100"/>
          <a:sy n="43"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C80778-0035-4D0D-9BB3-7391C8248EF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73BC032-5246-4FB6-8ACF-09CE2056495B}">
      <dgm:prSet phldrT="[Text]"/>
      <dgm:spPr/>
      <dgm:t>
        <a:bodyPr/>
        <a:lstStyle/>
        <a:p>
          <a:r>
            <a:rPr lang="en-US" dirty="0" smtClean="0"/>
            <a:t>2012-13</a:t>
          </a:r>
          <a:endParaRPr lang="en-US" dirty="0"/>
        </a:p>
      </dgm:t>
    </dgm:pt>
    <dgm:pt modelId="{B81C959B-3AD3-4E91-A115-2D37E80A821F}" type="parTrans" cxnId="{ECC0E3CD-B7CD-4517-9D44-3857566D671A}">
      <dgm:prSet/>
      <dgm:spPr/>
      <dgm:t>
        <a:bodyPr/>
        <a:lstStyle/>
        <a:p>
          <a:endParaRPr lang="en-US"/>
        </a:p>
      </dgm:t>
    </dgm:pt>
    <dgm:pt modelId="{5FD4E381-36A9-4093-9B08-0BA8FDD66E17}" type="sibTrans" cxnId="{ECC0E3CD-B7CD-4517-9D44-3857566D671A}">
      <dgm:prSet/>
      <dgm:spPr/>
      <dgm:t>
        <a:bodyPr/>
        <a:lstStyle/>
        <a:p>
          <a:endParaRPr lang="en-US"/>
        </a:p>
      </dgm:t>
    </dgm:pt>
    <dgm:pt modelId="{1BAEDBBB-43EF-49C7-95AD-F6BE043D540B}">
      <dgm:prSet phldrT="[Text]"/>
      <dgm:spPr/>
      <dgm:t>
        <a:bodyPr/>
        <a:lstStyle/>
        <a:p>
          <a:r>
            <a:rPr lang="en-US" dirty="0" smtClean="0"/>
            <a:t>Entire state: MSP/HSPE/EOC</a:t>
          </a:r>
          <a:endParaRPr lang="en-US" dirty="0"/>
        </a:p>
      </dgm:t>
    </dgm:pt>
    <dgm:pt modelId="{45CF2885-9B39-4D33-8994-9A72F5B7DD04}" type="parTrans" cxnId="{D69318FC-443E-4134-8AF9-CF709160A162}">
      <dgm:prSet/>
      <dgm:spPr/>
      <dgm:t>
        <a:bodyPr/>
        <a:lstStyle/>
        <a:p>
          <a:endParaRPr lang="en-US"/>
        </a:p>
      </dgm:t>
    </dgm:pt>
    <dgm:pt modelId="{A8A1A484-6A53-4191-B307-5DB84654AC3A}" type="sibTrans" cxnId="{D69318FC-443E-4134-8AF9-CF709160A162}">
      <dgm:prSet/>
      <dgm:spPr/>
      <dgm:t>
        <a:bodyPr/>
        <a:lstStyle/>
        <a:p>
          <a:endParaRPr lang="en-US"/>
        </a:p>
      </dgm:t>
    </dgm:pt>
    <dgm:pt modelId="{2E4265DE-8A50-4E2A-AE0A-46ABA49D0766}">
      <dgm:prSet phldrT="[Text]"/>
      <dgm:spPr/>
      <dgm:t>
        <a:bodyPr/>
        <a:lstStyle/>
        <a:p>
          <a:r>
            <a:rPr lang="en-US" dirty="0" smtClean="0"/>
            <a:t>2013-14</a:t>
          </a:r>
          <a:endParaRPr lang="en-US" dirty="0"/>
        </a:p>
      </dgm:t>
    </dgm:pt>
    <dgm:pt modelId="{1116E97C-AC8C-42AB-886B-AB04D3258324}" type="parTrans" cxnId="{5997EA93-C2C3-4E6A-9AFE-07E620EC3CAF}">
      <dgm:prSet/>
      <dgm:spPr/>
      <dgm:t>
        <a:bodyPr/>
        <a:lstStyle/>
        <a:p>
          <a:endParaRPr lang="en-US"/>
        </a:p>
      </dgm:t>
    </dgm:pt>
    <dgm:pt modelId="{F40ACF6B-08AB-4FB3-B2C9-BB90CA975E03}" type="sibTrans" cxnId="{5997EA93-C2C3-4E6A-9AFE-07E620EC3CAF}">
      <dgm:prSet/>
      <dgm:spPr/>
      <dgm:t>
        <a:bodyPr/>
        <a:lstStyle/>
        <a:p>
          <a:endParaRPr lang="en-US"/>
        </a:p>
      </dgm:t>
    </dgm:pt>
    <dgm:pt modelId="{7D5C40F6-7A91-431E-BCB7-65F07201D566}">
      <dgm:prSet phldrT="[Text]"/>
      <dgm:spPr/>
      <dgm:t>
        <a:bodyPr/>
        <a:lstStyle/>
        <a:p>
          <a:r>
            <a:rPr lang="en-US" dirty="0" smtClean="0"/>
            <a:t>2/3 of state: MSP/HSPE/EOC</a:t>
          </a:r>
          <a:endParaRPr lang="en-US" dirty="0"/>
        </a:p>
      </dgm:t>
    </dgm:pt>
    <dgm:pt modelId="{1E4C7986-D29E-4C0D-8A8F-D049B546A629}" type="parTrans" cxnId="{FDF0CBDE-8952-4FD8-9C89-07B0DED66032}">
      <dgm:prSet/>
      <dgm:spPr/>
      <dgm:t>
        <a:bodyPr/>
        <a:lstStyle/>
        <a:p>
          <a:endParaRPr lang="en-US"/>
        </a:p>
      </dgm:t>
    </dgm:pt>
    <dgm:pt modelId="{B916CF16-8649-4881-8C98-30B1803CD1A5}" type="sibTrans" cxnId="{FDF0CBDE-8952-4FD8-9C89-07B0DED66032}">
      <dgm:prSet/>
      <dgm:spPr/>
      <dgm:t>
        <a:bodyPr/>
        <a:lstStyle/>
        <a:p>
          <a:endParaRPr lang="en-US"/>
        </a:p>
      </dgm:t>
    </dgm:pt>
    <dgm:pt modelId="{40D92CF5-5B4E-496A-B717-19A66BD5888A}">
      <dgm:prSet phldrT="[Text]"/>
      <dgm:spPr/>
      <dgm:t>
        <a:bodyPr/>
        <a:lstStyle/>
        <a:p>
          <a:r>
            <a:rPr lang="en-US" dirty="0" smtClean="0"/>
            <a:t>1/3 of state: SBAC Field Test</a:t>
          </a:r>
          <a:endParaRPr lang="en-US" dirty="0"/>
        </a:p>
      </dgm:t>
    </dgm:pt>
    <dgm:pt modelId="{A0DE86E6-3E93-451D-A300-CCD9DAFAD1EF}" type="parTrans" cxnId="{39EE623F-2B09-471D-B6B0-3985A939CFE4}">
      <dgm:prSet/>
      <dgm:spPr/>
      <dgm:t>
        <a:bodyPr/>
        <a:lstStyle/>
        <a:p>
          <a:endParaRPr lang="en-US"/>
        </a:p>
      </dgm:t>
    </dgm:pt>
    <dgm:pt modelId="{9BCC0713-B03A-41F9-AD06-95ADD2A6E9AF}" type="sibTrans" cxnId="{39EE623F-2B09-471D-B6B0-3985A939CFE4}">
      <dgm:prSet/>
      <dgm:spPr/>
      <dgm:t>
        <a:bodyPr/>
        <a:lstStyle/>
        <a:p>
          <a:endParaRPr lang="en-US"/>
        </a:p>
      </dgm:t>
    </dgm:pt>
    <dgm:pt modelId="{24806268-0E46-4A2B-8D0D-63845C18C757}">
      <dgm:prSet phldrT="[Text]"/>
      <dgm:spPr/>
      <dgm:t>
        <a:bodyPr/>
        <a:lstStyle/>
        <a:p>
          <a:r>
            <a:rPr lang="en-US" dirty="0" smtClean="0"/>
            <a:t>2014-15</a:t>
          </a:r>
          <a:endParaRPr lang="en-US" dirty="0"/>
        </a:p>
      </dgm:t>
    </dgm:pt>
    <dgm:pt modelId="{CDEE1D83-4369-4D35-8C73-E5D6FE7A4F6F}" type="parTrans" cxnId="{2037CFB2-0E0A-4736-BCB6-9E22438A84F2}">
      <dgm:prSet/>
      <dgm:spPr/>
      <dgm:t>
        <a:bodyPr/>
        <a:lstStyle/>
        <a:p>
          <a:endParaRPr lang="en-US"/>
        </a:p>
      </dgm:t>
    </dgm:pt>
    <dgm:pt modelId="{EC65DFE6-015A-48EB-9F90-A90900575D49}" type="sibTrans" cxnId="{2037CFB2-0E0A-4736-BCB6-9E22438A84F2}">
      <dgm:prSet/>
      <dgm:spPr/>
      <dgm:t>
        <a:bodyPr/>
        <a:lstStyle/>
        <a:p>
          <a:endParaRPr lang="en-US"/>
        </a:p>
      </dgm:t>
    </dgm:pt>
    <dgm:pt modelId="{81282F3C-9225-473A-B77C-556030FAB02A}">
      <dgm:prSet phldrT="[Text]"/>
      <dgm:spPr/>
      <dgm:t>
        <a:bodyPr/>
        <a:lstStyle/>
        <a:p>
          <a:r>
            <a:rPr lang="en-US" dirty="0" smtClean="0"/>
            <a:t>Entire state: SBAC fully operational</a:t>
          </a:r>
          <a:endParaRPr lang="en-US" dirty="0"/>
        </a:p>
      </dgm:t>
    </dgm:pt>
    <dgm:pt modelId="{FD737439-3B60-43AA-9903-3E5EC8840503}" type="parTrans" cxnId="{6FD09ED4-11B5-4843-9989-CB746A938432}">
      <dgm:prSet/>
      <dgm:spPr/>
      <dgm:t>
        <a:bodyPr/>
        <a:lstStyle/>
        <a:p>
          <a:endParaRPr lang="en-US"/>
        </a:p>
      </dgm:t>
    </dgm:pt>
    <dgm:pt modelId="{55272B02-336D-4CFA-BA64-0E3CBBE0E3F0}" type="sibTrans" cxnId="{6FD09ED4-11B5-4843-9989-CB746A938432}">
      <dgm:prSet/>
      <dgm:spPr/>
      <dgm:t>
        <a:bodyPr/>
        <a:lstStyle/>
        <a:p>
          <a:endParaRPr lang="en-US"/>
        </a:p>
      </dgm:t>
    </dgm:pt>
    <dgm:pt modelId="{64038CAC-79B9-43B6-B5BE-40EFC930C9B0}">
      <dgm:prSet phldrT="[Text]"/>
      <dgm:spPr/>
      <dgm:t>
        <a:bodyPr/>
        <a:lstStyle/>
        <a:p>
          <a:endParaRPr lang="en-US" dirty="0"/>
        </a:p>
      </dgm:t>
    </dgm:pt>
    <dgm:pt modelId="{334C56B5-2B59-4CFF-97F1-9A4FCE170A37}" type="parTrans" cxnId="{0BCFE5A8-0EE2-40F0-AE47-B1E5DFA74FEF}">
      <dgm:prSet/>
      <dgm:spPr/>
      <dgm:t>
        <a:bodyPr/>
        <a:lstStyle/>
        <a:p>
          <a:endParaRPr lang="en-US"/>
        </a:p>
      </dgm:t>
    </dgm:pt>
    <dgm:pt modelId="{795B5C1F-F1F4-458C-9F47-99094852A1B0}" type="sibTrans" cxnId="{0BCFE5A8-0EE2-40F0-AE47-B1E5DFA74FEF}">
      <dgm:prSet/>
      <dgm:spPr/>
      <dgm:t>
        <a:bodyPr/>
        <a:lstStyle/>
        <a:p>
          <a:endParaRPr lang="en-US"/>
        </a:p>
      </dgm:t>
    </dgm:pt>
    <dgm:pt modelId="{4ED45CCD-36EE-4AB2-9E7E-2007BD921EA7}">
      <dgm:prSet/>
      <dgm:spPr/>
      <dgm:t>
        <a:bodyPr/>
        <a:lstStyle/>
        <a:p>
          <a:r>
            <a:rPr lang="en-US" dirty="0" smtClean="0"/>
            <a:t>Entire state: MSP/HSPE/EOC</a:t>
          </a:r>
          <a:endParaRPr lang="en-US" dirty="0"/>
        </a:p>
      </dgm:t>
    </dgm:pt>
    <dgm:pt modelId="{1D9E05BF-886A-4B80-BF04-BF3BC2FC4491}">
      <dgm:prSet phldrT="[Text]"/>
      <dgm:spPr/>
      <dgm:t>
        <a:bodyPr/>
        <a:lstStyle/>
        <a:p>
          <a:r>
            <a:rPr lang="en-US" dirty="0" smtClean="0"/>
            <a:t>2011-12</a:t>
          </a:r>
          <a:endParaRPr lang="en-US" dirty="0"/>
        </a:p>
      </dgm:t>
    </dgm:pt>
    <dgm:pt modelId="{6B4B774A-D8B5-4932-948D-2E3C3ABF7F58}" type="sibTrans" cxnId="{DA019806-68E1-4614-8689-D74E5E353A1E}">
      <dgm:prSet/>
      <dgm:spPr/>
      <dgm:t>
        <a:bodyPr/>
        <a:lstStyle/>
        <a:p>
          <a:endParaRPr lang="en-US"/>
        </a:p>
      </dgm:t>
    </dgm:pt>
    <dgm:pt modelId="{5B511044-A81D-4059-80EF-7ABFAC291934}" type="parTrans" cxnId="{DA019806-68E1-4614-8689-D74E5E353A1E}">
      <dgm:prSet/>
      <dgm:spPr/>
      <dgm:t>
        <a:bodyPr/>
        <a:lstStyle/>
        <a:p>
          <a:endParaRPr lang="en-US"/>
        </a:p>
      </dgm:t>
    </dgm:pt>
    <dgm:pt modelId="{0B27EB03-802E-4410-A0FB-68D9E5D8CD71}" type="sibTrans" cxnId="{477BB641-3F7A-4B2A-AC31-894121F8A80D}">
      <dgm:prSet/>
      <dgm:spPr/>
      <dgm:t>
        <a:bodyPr/>
        <a:lstStyle/>
        <a:p>
          <a:endParaRPr lang="en-US"/>
        </a:p>
      </dgm:t>
    </dgm:pt>
    <dgm:pt modelId="{FFBFD425-ED1A-4861-ADBA-AD6759240ABE}" type="parTrans" cxnId="{477BB641-3F7A-4B2A-AC31-894121F8A80D}">
      <dgm:prSet/>
      <dgm:spPr/>
      <dgm:t>
        <a:bodyPr/>
        <a:lstStyle/>
        <a:p>
          <a:endParaRPr lang="en-US"/>
        </a:p>
      </dgm:t>
    </dgm:pt>
    <dgm:pt modelId="{8D3BB94D-DF59-4577-AE61-C33D3FE543C4}" type="pres">
      <dgm:prSet presAssocID="{CBC80778-0035-4D0D-9BB3-7391C8248EFD}" presName="Name0" presStyleCnt="0">
        <dgm:presLayoutVars>
          <dgm:dir/>
          <dgm:animLvl val="lvl"/>
          <dgm:resizeHandles val="exact"/>
        </dgm:presLayoutVars>
      </dgm:prSet>
      <dgm:spPr/>
      <dgm:t>
        <a:bodyPr/>
        <a:lstStyle/>
        <a:p>
          <a:endParaRPr lang="en-US"/>
        </a:p>
      </dgm:t>
    </dgm:pt>
    <dgm:pt modelId="{E650F63B-F852-42D1-8E11-3C19333A0090}" type="pres">
      <dgm:prSet presAssocID="{1D9E05BF-886A-4B80-BF04-BF3BC2FC4491}" presName="composite" presStyleCnt="0"/>
      <dgm:spPr/>
    </dgm:pt>
    <dgm:pt modelId="{27D2D872-C77B-4D26-AE1D-7CF6D818E3DF}" type="pres">
      <dgm:prSet presAssocID="{1D9E05BF-886A-4B80-BF04-BF3BC2FC4491}" presName="parTx" presStyleLbl="alignNode1" presStyleIdx="0" presStyleCnt="4">
        <dgm:presLayoutVars>
          <dgm:chMax val="0"/>
          <dgm:chPref val="0"/>
          <dgm:bulletEnabled val="1"/>
        </dgm:presLayoutVars>
      </dgm:prSet>
      <dgm:spPr/>
      <dgm:t>
        <a:bodyPr/>
        <a:lstStyle/>
        <a:p>
          <a:endParaRPr lang="en-US"/>
        </a:p>
      </dgm:t>
    </dgm:pt>
    <dgm:pt modelId="{CF65EA42-CDF0-4D1A-85EE-7A37411FC44A}" type="pres">
      <dgm:prSet presAssocID="{1D9E05BF-886A-4B80-BF04-BF3BC2FC4491}" presName="desTx" presStyleLbl="alignAccFollowNode1" presStyleIdx="0" presStyleCnt="4">
        <dgm:presLayoutVars>
          <dgm:bulletEnabled val="1"/>
        </dgm:presLayoutVars>
      </dgm:prSet>
      <dgm:spPr/>
      <dgm:t>
        <a:bodyPr/>
        <a:lstStyle/>
        <a:p>
          <a:endParaRPr lang="en-US"/>
        </a:p>
      </dgm:t>
    </dgm:pt>
    <dgm:pt modelId="{D252B6D7-0FF9-4927-BEF9-D8569EEE5060}" type="pres">
      <dgm:prSet presAssocID="{6B4B774A-D8B5-4932-948D-2E3C3ABF7F58}" presName="space" presStyleCnt="0"/>
      <dgm:spPr/>
    </dgm:pt>
    <dgm:pt modelId="{167894B7-FD33-4CB4-93BB-E2084D8E6AAD}" type="pres">
      <dgm:prSet presAssocID="{A73BC032-5246-4FB6-8ACF-09CE2056495B}" presName="composite" presStyleCnt="0"/>
      <dgm:spPr/>
    </dgm:pt>
    <dgm:pt modelId="{3E22C9B6-BE6B-43AF-BBAE-F9A4F0C2928F}" type="pres">
      <dgm:prSet presAssocID="{A73BC032-5246-4FB6-8ACF-09CE2056495B}" presName="parTx" presStyleLbl="alignNode1" presStyleIdx="1" presStyleCnt="4">
        <dgm:presLayoutVars>
          <dgm:chMax val="0"/>
          <dgm:chPref val="0"/>
          <dgm:bulletEnabled val="1"/>
        </dgm:presLayoutVars>
      </dgm:prSet>
      <dgm:spPr/>
      <dgm:t>
        <a:bodyPr/>
        <a:lstStyle/>
        <a:p>
          <a:endParaRPr lang="en-US"/>
        </a:p>
      </dgm:t>
    </dgm:pt>
    <dgm:pt modelId="{B0611C14-B7E5-4D3A-B0F2-F5EEAF30EB46}" type="pres">
      <dgm:prSet presAssocID="{A73BC032-5246-4FB6-8ACF-09CE2056495B}" presName="desTx" presStyleLbl="alignAccFollowNode1" presStyleIdx="1" presStyleCnt="4">
        <dgm:presLayoutVars>
          <dgm:bulletEnabled val="1"/>
        </dgm:presLayoutVars>
      </dgm:prSet>
      <dgm:spPr/>
      <dgm:t>
        <a:bodyPr/>
        <a:lstStyle/>
        <a:p>
          <a:endParaRPr lang="en-US"/>
        </a:p>
      </dgm:t>
    </dgm:pt>
    <dgm:pt modelId="{4C24482B-5CE5-4FEA-BCE1-9DC2ECC40382}" type="pres">
      <dgm:prSet presAssocID="{5FD4E381-36A9-4093-9B08-0BA8FDD66E17}" presName="space" presStyleCnt="0"/>
      <dgm:spPr/>
    </dgm:pt>
    <dgm:pt modelId="{671F7BF5-79FF-4797-AAB4-F3A431926489}" type="pres">
      <dgm:prSet presAssocID="{2E4265DE-8A50-4E2A-AE0A-46ABA49D0766}" presName="composite" presStyleCnt="0"/>
      <dgm:spPr/>
    </dgm:pt>
    <dgm:pt modelId="{A5CBCC70-E33D-41DB-9746-57158C63D5B8}" type="pres">
      <dgm:prSet presAssocID="{2E4265DE-8A50-4E2A-AE0A-46ABA49D0766}" presName="parTx" presStyleLbl="alignNode1" presStyleIdx="2" presStyleCnt="4">
        <dgm:presLayoutVars>
          <dgm:chMax val="0"/>
          <dgm:chPref val="0"/>
          <dgm:bulletEnabled val="1"/>
        </dgm:presLayoutVars>
      </dgm:prSet>
      <dgm:spPr/>
      <dgm:t>
        <a:bodyPr/>
        <a:lstStyle/>
        <a:p>
          <a:endParaRPr lang="en-US"/>
        </a:p>
      </dgm:t>
    </dgm:pt>
    <dgm:pt modelId="{FB12C2F1-D9CE-4D16-94F6-8F56666188E3}" type="pres">
      <dgm:prSet presAssocID="{2E4265DE-8A50-4E2A-AE0A-46ABA49D0766}" presName="desTx" presStyleLbl="alignAccFollowNode1" presStyleIdx="2" presStyleCnt="4">
        <dgm:presLayoutVars>
          <dgm:bulletEnabled val="1"/>
        </dgm:presLayoutVars>
      </dgm:prSet>
      <dgm:spPr/>
      <dgm:t>
        <a:bodyPr/>
        <a:lstStyle/>
        <a:p>
          <a:endParaRPr lang="en-US"/>
        </a:p>
      </dgm:t>
    </dgm:pt>
    <dgm:pt modelId="{0A54315E-BCD6-4B49-B103-5943EB63F023}" type="pres">
      <dgm:prSet presAssocID="{F40ACF6B-08AB-4FB3-B2C9-BB90CA975E03}" presName="space" presStyleCnt="0"/>
      <dgm:spPr/>
    </dgm:pt>
    <dgm:pt modelId="{62D802CF-5BAD-4FE2-B654-FB68B68D6443}" type="pres">
      <dgm:prSet presAssocID="{24806268-0E46-4A2B-8D0D-63845C18C757}" presName="composite" presStyleCnt="0"/>
      <dgm:spPr/>
    </dgm:pt>
    <dgm:pt modelId="{24892C67-25EB-467B-9F2A-F78F2AE2EBD8}" type="pres">
      <dgm:prSet presAssocID="{24806268-0E46-4A2B-8D0D-63845C18C757}" presName="parTx" presStyleLbl="alignNode1" presStyleIdx="3" presStyleCnt="4">
        <dgm:presLayoutVars>
          <dgm:chMax val="0"/>
          <dgm:chPref val="0"/>
          <dgm:bulletEnabled val="1"/>
        </dgm:presLayoutVars>
      </dgm:prSet>
      <dgm:spPr/>
      <dgm:t>
        <a:bodyPr/>
        <a:lstStyle/>
        <a:p>
          <a:endParaRPr lang="en-US"/>
        </a:p>
      </dgm:t>
    </dgm:pt>
    <dgm:pt modelId="{C9BD1A21-7072-411D-BCC1-463C24936487}" type="pres">
      <dgm:prSet presAssocID="{24806268-0E46-4A2B-8D0D-63845C18C757}" presName="desTx" presStyleLbl="alignAccFollowNode1" presStyleIdx="3" presStyleCnt="4">
        <dgm:presLayoutVars>
          <dgm:bulletEnabled val="1"/>
        </dgm:presLayoutVars>
      </dgm:prSet>
      <dgm:spPr/>
      <dgm:t>
        <a:bodyPr/>
        <a:lstStyle/>
        <a:p>
          <a:endParaRPr lang="en-US"/>
        </a:p>
      </dgm:t>
    </dgm:pt>
  </dgm:ptLst>
  <dgm:cxnLst>
    <dgm:cxn modelId="{82327483-3C28-45AF-ADEB-C2CB8731A98F}" type="presOf" srcId="{1BAEDBBB-43EF-49C7-95AD-F6BE043D540B}" destId="{B0611C14-B7E5-4D3A-B0F2-F5EEAF30EB46}" srcOrd="0" destOrd="0" presId="urn:microsoft.com/office/officeart/2005/8/layout/hList1"/>
    <dgm:cxn modelId="{ABA2DB21-CC07-4613-BC2A-679769D8B199}" type="presOf" srcId="{1D9E05BF-886A-4B80-BF04-BF3BC2FC4491}" destId="{27D2D872-C77B-4D26-AE1D-7CF6D818E3DF}" srcOrd="0" destOrd="0" presId="urn:microsoft.com/office/officeart/2005/8/layout/hList1"/>
    <dgm:cxn modelId="{477BB641-3F7A-4B2A-AC31-894121F8A80D}" srcId="{1D9E05BF-886A-4B80-BF04-BF3BC2FC4491}" destId="{4ED45CCD-36EE-4AB2-9E7E-2007BD921EA7}" srcOrd="0" destOrd="0" parTransId="{FFBFD425-ED1A-4861-ADBA-AD6759240ABE}" sibTransId="{0B27EB03-802E-4410-A0FB-68D9E5D8CD71}"/>
    <dgm:cxn modelId="{0BCFE5A8-0EE2-40F0-AE47-B1E5DFA74FEF}" srcId="{2E4265DE-8A50-4E2A-AE0A-46ABA49D0766}" destId="{64038CAC-79B9-43B6-B5BE-40EFC930C9B0}" srcOrd="1" destOrd="0" parTransId="{334C56B5-2B59-4CFF-97F1-9A4FCE170A37}" sibTransId="{795B5C1F-F1F4-458C-9F47-99094852A1B0}"/>
    <dgm:cxn modelId="{C65062FD-13F1-4376-9938-7FBD6200FC42}" type="presOf" srcId="{24806268-0E46-4A2B-8D0D-63845C18C757}" destId="{24892C67-25EB-467B-9F2A-F78F2AE2EBD8}" srcOrd="0" destOrd="0" presId="urn:microsoft.com/office/officeart/2005/8/layout/hList1"/>
    <dgm:cxn modelId="{3E7FE9E4-E157-4338-8C55-BC83F9FC3676}" type="presOf" srcId="{7D5C40F6-7A91-431E-BCB7-65F07201D566}" destId="{FB12C2F1-D9CE-4D16-94F6-8F56666188E3}" srcOrd="0" destOrd="0" presId="urn:microsoft.com/office/officeart/2005/8/layout/hList1"/>
    <dgm:cxn modelId="{5997EA93-C2C3-4E6A-9AFE-07E620EC3CAF}" srcId="{CBC80778-0035-4D0D-9BB3-7391C8248EFD}" destId="{2E4265DE-8A50-4E2A-AE0A-46ABA49D0766}" srcOrd="2" destOrd="0" parTransId="{1116E97C-AC8C-42AB-886B-AB04D3258324}" sibTransId="{F40ACF6B-08AB-4FB3-B2C9-BB90CA975E03}"/>
    <dgm:cxn modelId="{EBF85D6F-6260-43CB-9EBC-64720179672A}" type="presOf" srcId="{64038CAC-79B9-43B6-B5BE-40EFC930C9B0}" destId="{FB12C2F1-D9CE-4D16-94F6-8F56666188E3}" srcOrd="0" destOrd="1" presId="urn:microsoft.com/office/officeart/2005/8/layout/hList1"/>
    <dgm:cxn modelId="{6FD09ED4-11B5-4843-9989-CB746A938432}" srcId="{24806268-0E46-4A2B-8D0D-63845C18C757}" destId="{81282F3C-9225-473A-B77C-556030FAB02A}" srcOrd="0" destOrd="0" parTransId="{FD737439-3B60-43AA-9903-3E5EC8840503}" sibTransId="{55272B02-336D-4CFA-BA64-0E3CBBE0E3F0}"/>
    <dgm:cxn modelId="{FDF0CBDE-8952-4FD8-9C89-07B0DED66032}" srcId="{2E4265DE-8A50-4E2A-AE0A-46ABA49D0766}" destId="{7D5C40F6-7A91-431E-BCB7-65F07201D566}" srcOrd="0" destOrd="0" parTransId="{1E4C7986-D29E-4C0D-8A8F-D049B546A629}" sibTransId="{B916CF16-8649-4881-8C98-30B1803CD1A5}"/>
    <dgm:cxn modelId="{DA019806-68E1-4614-8689-D74E5E353A1E}" srcId="{CBC80778-0035-4D0D-9BB3-7391C8248EFD}" destId="{1D9E05BF-886A-4B80-BF04-BF3BC2FC4491}" srcOrd="0" destOrd="0" parTransId="{5B511044-A81D-4059-80EF-7ABFAC291934}" sibTransId="{6B4B774A-D8B5-4932-948D-2E3C3ABF7F58}"/>
    <dgm:cxn modelId="{9FF055CF-A14B-4D4D-A5ED-4F1524515582}" type="presOf" srcId="{2E4265DE-8A50-4E2A-AE0A-46ABA49D0766}" destId="{A5CBCC70-E33D-41DB-9746-57158C63D5B8}" srcOrd="0" destOrd="0" presId="urn:microsoft.com/office/officeart/2005/8/layout/hList1"/>
    <dgm:cxn modelId="{B8392C5C-611F-46AA-AC86-02CCE1121611}" type="presOf" srcId="{40D92CF5-5B4E-496A-B717-19A66BD5888A}" destId="{FB12C2F1-D9CE-4D16-94F6-8F56666188E3}" srcOrd="0" destOrd="2" presId="urn:microsoft.com/office/officeart/2005/8/layout/hList1"/>
    <dgm:cxn modelId="{2037CFB2-0E0A-4736-BCB6-9E22438A84F2}" srcId="{CBC80778-0035-4D0D-9BB3-7391C8248EFD}" destId="{24806268-0E46-4A2B-8D0D-63845C18C757}" srcOrd="3" destOrd="0" parTransId="{CDEE1D83-4369-4D35-8C73-E5D6FE7A4F6F}" sibTransId="{EC65DFE6-015A-48EB-9F90-A90900575D49}"/>
    <dgm:cxn modelId="{07DCC2EA-496F-4490-9A61-0C8C389A77BB}" type="presOf" srcId="{81282F3C-9225-473A-B77C-556030FAB02A}" destId="{C9BD1A21-7072-411D-BCC1-463C24936487}" srcOrd="0" destOrd="0" presId="urn:microsoft.com/office/officeart/2005/8/layout/hList1"/>
    <dgm:cxn modelId="{ECC0E3CD-B7CD-4517-9D44-3857566D671A}" srcId="{CBC80778-0035-4D0D-9BB3-7391C8248EFD}" destId="{A73BC032-5246-4FB6-8ACF-09CE2056495B}" srcOrd="1" destOrd="0" parTransId="{B81C959B-3AD3-4E91-A115-2D37E80A821F}" sibTransId="{5FD4E381-36A9-4093-9B08-0BA8FDD66E17}"/>
    <dgm:cxn modelId="{D69318FC-443E-4134-8AF9-CF709160A162}" srcId="{A73BC032-5246-4FB6-8ACF-09CE2056495B}" destId="{1BAEDBBB-43EF-49C7-95AD-F6BE043D540B}" srcOrd="0" destOrd="0" parTransId="{45CF2885-9B39-4D33-8994-9A72F5B7DD04}" sibTransId="{A8A1A484-6A53-4191-B307-5DB84654AC3A}"/>
    <dgm:cxn modelId="{9EA17860-2CF5-448C-88AB-CDBE6952276E}" type="presOf" srcId="{CBC80778-0035-4D0D-9BB3-7391C8248EFD}" destId="{8D3BB94D-DF59-4577-AE61-C33D3FE543C4}" srcOrd="0" destOrd="0" presId="urn:microsoft.com/office/officeart/2005/8/layout/hList1"/>
    <dgm:cxn modelId="{1718549E-B721-453E-9536-DD296BFC7530}" type="presOf" srcId="{4ED45CCD-36EE-4AB2-9E7E-2007BD921EA7}" destId="{CF65EA42-CDF0-4D1A-85EE-7A37411FC44A}" srcOrd="0" destOrd="0" presId="urn:microsoft.com/office/officeart/2005/8/layout/hList1"/>
    <dgm:cxn modelId="{39EE623F-2B09-471D-B6B0-3985A939CFE4}" srcId="{2E4265DE-8A50-4E2A-AE0A-46ABA49D0766}" destId="{40D92CF5-5B4E-496A-B717-19A66BD5888A}" srcOrd="2" destOrd="0" parTransId="{A0DE86E6-3E93-451D-A300-CCD9DAFAD1EF}" sibTransId="{9BCC0713-B03A-41F9-AD06-95ADD2A6E9AF}"/>
    <dgm:cxn modelId="{2368D892-3D73-4C83-8007-BE46A2328629}" type="presOf" srcId="{A73BC032-5246-4FB6-8ACF-09CE2056495B}" destId="{3E22C9B6-BE6B-43AF-BBAE-F9A4F0C2928F}" srcOrd="0" destOrd="0" presId="urn:microsoft.com/office/officeart/2005/8/layout/hList1"/>
    <dgm:cxn modelId="{F9C9E0D5-AACE-47F5-81F4-7AF785A976B4}" type="presParOf" srcId="{8D3BB94D-DF59-4577-AE61-C33D3FE543C4}" destId="{E650F63B-F852-42D1-8E11-3C19333A0090}" srcOrd="0" destOrd="0" presId="urn:microsoft.com/office/officeart/2005/8/layout/hList1"/>
    <dgm:cxn modelId="{F3AAB91A-898F-421D-BADF-606510AB2D60}" type="presParOf" srcId="{E650F63B-F852-42D1-8E11-3C19333A0090}" destId="{27D2D872-C77B-4D26-AE1D-7CF6D818E3DF}" srcOrd="0" destOrd="0" presId="urn:microsoft.com/office/officeart/2005/8/layout/hList1"/>
    <dgm:cxn modelId="{AF843689-313E-40B9-AD22-725AC63914DA}" type="presParOf" srcId="{E650F63B-F852-42D1-8E11-3C19333A0090}" destId="{CF65EA42-CDF0-4D1A-85EE-7A37411FC44A}" srcOrd="1" destOrd="0" presId="urn:microsoft.com/office/officeart/2005/8/layout/hList1"/>
    <dgm:cxn modelId="{4D54F11B-D426-41A2-8399-CED057D22A86}" type="presParOf" srcId="{8D3BB94D-DF59-4577-AE61-C33D3FE543C4}" destId="{D252B6D7-0FF9-4927-BEF9-D8569EEE5060}" srcOrd="1" destOrd="0" presId="urn:microsoft.com/office/officeart/2005/8/layout/hList1"/>
    <dgm:cxn modelId="{1B075B02-F802-4B8B-8C37-A583204D0440}" type="presParOf" srcId="{8D3BB94D-DF59-4577-AE61-C33D3FE543C4}" destId="{167894B7-FD33-4CB4-93BB-E2084D8E6AAD}" srcOrd="2" destOrd="0" presId="urn:microsoft.com/office/officeart/2005/8/layout/hList1"/>
    <dgm:cxn modelId="{7975218D-B81E-47CD-ACFF-46DAAAC582DC}" type="presParOf" srcId="{167894B7-FD33-4CB4-93BB-E2084D8E6AAD}" destId="{3E22C9B6-BE6B-43AF-BBAE-F9A4F0C2928F}" srcOrd="0" destOrd="0" presId="urn:microsoft.com/office/officeart/2005/8/layout/hList1"/>
    <dgm:cxn modelId="{90F00068-53A9-4A1D-A861-870EFA64D347}" type="presParOf" srcId="{167894B7-FD33-4CB4-93BB-E2084D8E6AAD}" destId="{B0611C14-B7E5-4D3A-B0F2-F5EEAF30EB46}" srcOrd="1" destOrd="0" presId="urn:microsoft.com/office/officeart/2005/8/layout/hList1"/>
    <dgm:cxn modelId="{540545E2-799A-4539-9E43-424862A1E8E0}" type="presParOf" srcId="{8D3BB94D-DF59-4577-AE61-C33D3FE543C4}" destId="{4C24482B-5CE5-4FEA-BCE1-9DC2ECC40382}" srcOrd="3" destOrd="0" presId="urn:microsoft.com/office/officeart/2005/8/layout/hList1"/>
    <dgm:cxn modelId="{42DCCDF5-AB3F-447B-B9DE-01340BD47B75}" type="presParOf" srcId="{8D3BB94D-DF59-4577-AE61-C33D3FE543C4}" destId="{671F7BF5-79FF-4797-AAB4-F3A431926489}" srcOrd="4" destOrd="0" presId="urn:microsoft.com/office/officeart/2005/8/layout/hList1"/>
    <dgm:cxn modelId="{3099E52C-AA5B-414D-8789-DD1EE26AA187}" type="presParOf" srcId="{671F7BF5-79FF-4797-AAB4-F3A431926489}" destId="{A5CBCC70-E33D-41DB-9746-57158C63D5B8}" srcOrd="0" destOrd="0" presId="urn:microsoft.com/office/officeart/2005/8/layout/hList1"/>
    <dgm:cxn modelId="{B213FD64-29A0-4C62-9EDA-D9A71FC28C6E}" type="presParOf" srcId="{671F7BF5-79FF-4797-AAB4-F3A431926489}" destId="{FB12C2F1-D9CE-4D16-94F6-8F56666188E3}" srcOrd="1" destOrd="0" presId="urn:microsoft.com/office/officeart/2005/8/layout/hList1"/>
    <dgm:cxn modelId="{D3EA3E63-3392-472E-8360-7959DBB032CA}" type="presParOf" srcId="{8D3BB94D-DF59-4577-AE61-C33D3FE543C4}" destId="{0A54315E-BCD6-4B49-B103-5943EB63F023}" srcOrd="5" destOrd="0" presId="urn:microsoft.com/office/officeart/2005/8/layout/hList1"/>
    <dgm:cxn modelId="{84A14FF0-DB73-44A5-AE1F-C9204B11D80E}" type="presParOf" srcId="{8D3BB94D-DF59-4577-AE61-C33D3FE543C4}" destId="{62D802CF-5BAD-4FE2-B654-FB68B68D6443}" srcOrd="6" destOrd="0" presId="urn:microsoft.com/office/officeart/2005/8/layout/hList1"/>
    <dgm:cxn modelId="{1B564D17-CD8F-4BFC-9D57-BE37DC34694C}" type="presParOf" srcId="{62D802CF-5BAD-4FE2-B654-FB68B68D6443}" destId="{24892C67-25EB-467B-9F2A-F78F2AE2EBD8}" srcOrd="0" destOrd="0" presId="urn:microsoft.com/office/officeart/2005/8/layout/hList1"/>
    <dgm:cxn modelId="{A325F0A2-5F8A-4E2F-A6DC-8A9034B7BDAC}" type="presParOf" srcId="{62D802CF-5BAD-4FE2-B654-FB68B68D6443}" destId="{C9BD1A21-7072-411D-BCC1-463C2493648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2D872-C77B-4D26-AE1D-7CF6D818E3DF}">
      <dsp:nvSpPr>
        <dsp:cNvPr id="0" name=""/>
        <dsp:cNvSpPr/>
      </dsp:nvSpPr>
      <dsp:spPr>
        <a:xfrm>
          <a:off x="2836" y="1223704"/>
          <a:ext cx="1705458" cy="403200"/>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2011-12</a:t>
          </a:r>
          <a:endParaRPr lang="en-US" sz="1400" kern="1200" dirty="0"/>
        </a:p>
      </dsp:txBody>
      <dsp:txXfrm>
        <a:off x="2836" y="1223704"/>
        <a:ext cx="1705458" cy="403200"/>
      </dsp:txXfrm>
    </dsp:sp>
    <dsp:sp modelId="{CF65EA42-CDF0-4D1A-85EE-7A37411FC44A}">
      <dsp:nvSpPr>
        <dsp:cNvPr id="0" name=""/>
        <dsp:cNvSpPr/>
      </dsp:nvSpPr>
      <dsp:spPr>
        <a:xfrm>
          <a:off x="2836" y="1626905"/>
          <a:ext cx="1705458" cy="1172115"/>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Entire state: MSP/HSPE/EOC</a:t>
          </a:r>
          <a:endParaRPr lang="en-US" sz="1400" kern="1200" dirty="0"/>
        </a:p>
      </dsp:txBody>
      <dsp:txXfrm>
        <a:off x="2836" y="1626905"/>
        <a:ext cx="1705458" cy="1172115"/>
      </dsp:txXfrm>
    </dsp:sp>
    <dsp:sp modelId="{3E22C9B6-BE6B-43AF-BBAE-F9A4F0C2928F}">
      <dsp:nvSpPr>
        <dsp:cNvPr id="0" name=""/>
        <dsp:cNvSpPr/>
      </dsp:nvSpPr>
      <dsp:spPr>
        <a:xfrm>
          <a:off x="1947059" y="1223704"/>
          <a:ext cx="1705458" cy="403200"/>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2012-13</a:t>
          </a:r>
          <a:endParaRPr lang="en-US" sz="1400" kern="1200" dirty="0"/>
        </a:p>
      </dsp:txBody>
      <dsp:txXfrm>
        <a:off x="1947059" y="1223704"/>
        <a:ext cx="1705458" cy="403200"/>
      </dsp:txXfrm>
    </dsp:sp>
    <dsp:sp modelId="{B0611C14-B7E5-4D3A-B0F2-F5EEAF30EB46}">
      <dsp:nvSpPr>
        <dsp:cNvPr id="0" name=""/>
        <dsp:cNvSpPr/>
      </dsp:nvSpPr>
      <dsp:spPr>
        <a:xfrm>
          <a:off x="1947059" y="1626905"/>
          <a:ext cx="1705458" cy="1172115"/>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Entire state: MSP/HSPE/EOC</a:t>
          </a:r>
          <a:endParaRPr lang="en-US" sz="1400" kern="1200" dirty="0"/>
        </a:p>
      </dsp:txBody>
      <dsp:txXfrm>
        <a:off x="1947059" y="1626905"/>
        <a:ext cx="1705458" cy="1172115"/>
      </dsp:txXfrm>
    </dsp:sp>
    <dsp:sp modelId="{A5CBCC70-E33D-41DB-9746-57158C63D5B8}">
      <dsp:nvSpPr>
        <dsp:cNvPr id="0" name=""/>
        <dsp:cNvSpPr/>
      </dsp:nvSpPr>
      <dsp:spPr>
        <a:xfrm>
          <a:off x="3891282" y="1223704"/>
          <a:ext cx="1705458" cy="403200"/>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2013-14</a:t>
          </a:r>
          <a:endParaRPr lang="en-US" sz="1400" kern="1200" dirty="0"/>
        </a:p>
      </dsp:txBody>
      <dsp:txXfrm>
        <a:off x="3891282" y="1223704"/>
        <a:ext cx="1705458" cy="403200"/>
      </dsp:txXfrm>
    </dsp:sp>
    <dsp:sp modelId="{FB12C2F1-D9CE-4D16-94F6-8F56666188E3}">
      <dsp:nvSpPr>
        <dsp:cNvPr id="0" name=""/>
        <dsp:cNvSpPr/>
      </dsp:nvSpPr>
      <dsp:spPr>
        <a:xfrm>
          <a:off x="3891282" y="1626905"/>
          <a:ext cx="1705458" cy="1172115"/>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2/3 of state: MSP/HSPE/EOC</a:t>
          </a: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smtClean="0"/>
            <a:t>1/3 of state: SBAC Field Test</a:t>
          </a:r>
          <a:endParaRPr lang="en-US" sz="1400" kern="1200" dirty="0"/>
        </a:p>
      </dsp:txBody>
      <dsp:txXfrm>
        <a:off x="3891282" y="1626905"/>
        <a:ext cx="1705458" cy="1172115"/>
      </dsp:txXfrm>
    </dsp:sp>
    <dsp:sp modelId="{24892C67-25EB-467B-9F2A-F78F2AE2EBD8}">
      <dsp:nvSpPr>
        <dsp:cNvPr id="0" name=""/>
        <dsp:cNvSpPr/>
      </dsp:nvSpPr>
      <dsp:spPr>
        <a:xfrm>
          <a:off x="5835505" y="1223704"/>
          <a:ext cx="1705458" cy="403200"/>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2014-15</a:t>
          </a:r>
          <a:endParaRPr lang="en-US" sz="1400" kern="1200" dirty="0"/>
        </a:p>
      </dsp:txBody>
      <dsp:txXfrm>
        <a:off x="5835505" y="1223704"/>
        <a:ext cx="1705458" cy="403200"/>
      </dsp:txXfrm>
    </dsp:sp>
    <dsp:sp modelId="{C9BD1A21-7072-411D-BCC1-463C24936487}">
      <dsp:nvSpPr>
        <dsp:cNvPr id="0" name=""/>
        <dsp:cNvSpPr/>
      </dsp:nvSpPr>
      <dsp:spPr>
        <a:xfrm>
          <a:off x="5835505" y="1626905"/>
          <a:ext cx="1705458" cy="1172115"/>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Entire state: SBAC fully operational</a:t>
          </a:r>
          <a:endParaRPr lang="en-US" sz="1400" kern="1200" dirty="0"/>
        </a:p>
      </dsp:txBody>
      <dsp:txXfrm>
        <a:off x="5835505" y="1626905"/>
        <a:ext cx="1705458" cy="117211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65180-69F7-460E-ADED-6A1BE662BEB3}" type="datetimeFigureOut">
              <a:rPr lang="en-US" smtClean="0"/>
              <a:t>6/19/2014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8A1A6-4B8A-43CF-BE14-764482BFEC3A}" type="slidenum">
              <a:rPr lang="en-US" smtClean="0"/>
              <a:t>‹#›</a:t>
            </a:fld>
            <a:endParaRPr lang="en-US"/>
          </a:p>
        </p:txBody>
      </p:sp>
    </p:spTree>
    <p:extLst>
      <p:ext uri="{BB962C8B-B14F-4D97-AF65-F5344CB8AC3E}">
        <p14:creationId xmlns:p14="http://schemas.microsoft.com/office/powerpoint/2010/main" val="1085033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solidFill>
                <a:srgbClr val="FF0000"/>
              </a:solidFill>
              <a:ea typeface="ＭＳ Ｐゴシック" pitchFamily="34" charset="-128"/>
            </a:endParaRPr>
          </a:p>
        </p:txBody>
      </p:sp>
      <p:sp>
        <p:nvSpPr>
          <p:cNvPr id="38916" name="Slide Number Placeholder 3"/>
          <p:cNvSpPr>
            <a:spLocks noGrp="1"/>
          </p:cNvSpPr>
          <p:nvPr>
            <p:ph type="sldNum" sz="quarter" idx="5"/>
          </p:nvPr>
        </p:nvSpPr>
        <p:spPr bwMode="auto">
          <a:ln>
            <a:miter lim="800000"/>
            <a:headEnd/>
            <a:tailEnd/>
          </a:ln>
        </p:spPr>
        <p:txBody>
          <a:bodyPr/>
          <a:lstStyle/>
          <a:p>
            <a:pPr>
              <a:defRPr/>
            </a:pPr>
            <a:fld id="{164AA52F-D6A2-49BC-AB88-5B1450AE2177}" type="slidenum">
              <a:rPr lang="en-US" smtClean="0">
                <a:solidFill>
                  <a:prstClr val="black"/>
                </a:solidFill>
                <a:ea typeface="ＭＳ Ｐゴシック" pitchFamily="34" charset="-128"/>
              </a:rPr>
              <a:pPr>
                <a:defRPr/>
              </a:pPr>
              <a:t>1</a:t>
            </a:fld>
            <a:endParaRPr lang="en-US" smtClean="0">
              <a:solidFill>
                <a:prstClr val="black"/>
              </a:solidFill>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key question to be considered is the timeline within which students are expected to reach their proficiency goals.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our first example, we </a:t>
            </a:r>
            <a:r>
              <a:rPr lang="en-US" baseline="0" dirty="0" smtClean="0"/>
              <a:t>looked at a four year timeline. </a:t>
            </a:r>
            <a:r>
              <a:rPr lang="en-US" baseline="0" dirty="0" smtClean="0"/>
              <a:t> The board can also consider, </a:t>
            </a:r>
            <a:r>
              <a:rPr lang="en-US" baseline="0" dirty="0" smtClean="0"/>
              <a:t>a three year </a:t>
            </a:r>
            <a:r>
              <a:rPr lang="en-US" baseline="0" dirty="0" smtClean="0"/>
              <a:t>timeline.  we </a:t>
            </a:r>
            <a:r>
              <a:rPr lang="en-US" baseline="0" dirty="0" smtClean="0"/>
              <a:t>can see this changes the slope of the line, shortening the time horizon creates a greater challenge for students. For Accountability purposes, many states use a four year timeline.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concept also applies to higher grades, where the target represents 3 years or 8</a:t>
            </a:r>
            <a:r>
              <a:rPr lang="en-US" baseline="30000" dirty="0" smtClean="0"/>
              <a:t>th</a:t>
            </a:r>
            <a:r>
              <a:rPr lang="en-US" baseline="0" dirty="0" smtClean="0"/>
              <a:t> grade, whichever is nearer.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Districts received this adequate data in 2012-13.</a:t>
            </a:r>
            <a:r>
              <a:rPr lang="en-US" altLang="en-US" baseline="0" dirty="0" smtClean="0"/>
              <a:t> T</a:t>
            </a:r>
            <a:r>
              <a:rPr lang="en-US" altLang="en-US" dirty="0" smtClean="0"/>
              <a:t>here were no policy</a:t>
            </a:r>
            <a:r>
              <a:rPr lang="en-US" altLang="en-US" baseline="0" dirty="0" smtClean="0"/>
              <a:t> decisions as of yet about what constitutes “adequate” growth, we referred to these percentiles as “targets” in the data files and these targets represented a three year timeline.</a:t>
            </a:r>
            <a:endParaRPr lang="en-US"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11</a:t>
            </a:fld>
            <a:endParaRPr lang="en-US"/>
          </a:p>
        </p:txBody>
      </p:sp>
    </p:spTree>
    <p:extLst>
      <p:ext uri="{BB962C8B-B14F-4D97-AF65-F5344CB8AC3E}">
        <p14:creationId xmlns:p14="http://schemas.microsoft.com/office/powerpoint/2010/main" val="718048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face some unknowns, with the transition to smarter balanced.  The </a:t>
            </a:r>
            <a:r>
              <a:rPr lang="en-US" dirty="0" smtClean="0"/>
              <a:t>adequate growth percentiles are based on the calculations</a:t>
            </a:r>
            <a:r>
              <a:rPr lang="en-US" baseline="0" dirty="0" smtClean="0"/>
              <a:t> we derive from current performance on state assessments based on current standards.  We anticipate with the implementation of Common Core </a:t>
            </a:r>
            <a:r>
              <a:rPr lang="en-US" baseline="0" dirty="0" smtClean="0"/>
              <a:t>Standards, that </a:t>
            </a:r>
            <a:r>
              <a:rPr lang="en-US" baseline="0" dirty="0" smtClean="0"/>
              <a:t>will be measured by the Smarter Balanced assessments, that the mountain top will be higher.  This will change the </a:t>
            </a:r>
            <a:r>
              <a:rPr lang="en-US" baseline="0" dirty="0" smtClean="0"/>
              <a:t>trajectory students will need to reach career and college ready, </a:t>
            </a:r>
            <a:r>
              <a:rPr lang="en-US" baseline="0" dirty="0" smtClean="0"/>
              <a:t>we anticipate that the slope of the line will be steeper in the future.  </a:t>
            </a:r>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12</a:t>
            </a:fld>
            <a:endParaRPr lang="en-US"/>
          </a:p>
        </p:txBody>
      </p:sp>
    </p:spTree>
    <p:extLst>
      <p:ext uri="{BB962C8B-B14F-4D97-AF65-F5344CB8AC3E}">
        <p14:creationId xmlns:p14="http://schemas.microsoft.com/office/powerpoint/2010/main" val="718048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Due to this shift in standards, OSPI is considering not providing adequate growth targets to districts this year – because the targets based on our current assessments may not reflect the actual challenge.  </a:t>
            </a:r>
          </a:p>
          <a:p>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13</a:t>
            </a:fld>
            <a:endParaRPr lang="en-US"/>
          </a:p>
        </p:txBody>
      </p:sp>
    </p:spTree>
    <p:extLst>
      <p:ext uri="{BB962C8B-B14F-4D97-AF65-F5344CB8AC3E}">
        <p14:creationId xmlns:p14="http://schemas.microsoft.com/office/powerpoint/2010/main" val="3688762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A5D039-1CEC-49EB-9FAC-F6CCCB65CE30}" type="slidenum">
              <a:rPr lang="en-US" smtClean="0"/>
              <a:pPr/>
              <a:t>14</a:t>
            </a:fld>
            <a:endParaRPr lang="en-US"/>
          </a:p>
        </p:txBody>
      </p:sp>
    </p:spTree>
    <p:extLst>
      <p:ext uri="{BB962C8B-B14F-4D97-AF65-F5344CB8AC3E}">
        <p14:creationId xmlns:p14="http://schemas.microsoft.com/office/powerpoint/2010/main" val="1001801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2015 – 16, we</a:t>
            </a:r>
            <a:r>
              <a:rPr lang="en-US" baseline="0" dirty="0" smtClean="0"/>
              <a:t> will have for the first time two years of data from the Smarter Balanced, and that is the first time we could calculate adequate growth targets relying solely on SBAC and the new standards.  </a:t>
            </a:r>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15</a:t>
            </a:fld>
            <a:endParaRPr lang="en-US"/>
          </a:p>
        </p:txBody>
      </p:sp>
    </p:spTree>
    <p:extLst>
      <p:ext uri="{BB962C8B-B14F-4D97-AF65-F5344CB8AC3E}">
        <p14:creationId xmlns:p14="http://schemas.microsoft.com/office/powerpoint/2010/main" val="321766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16</a:t>
            </a:fld>
            <a:endParaRPr lang="en-US"/>
          </a:p>
        </p:txBody>
      </p:sp>
    </p:spTree>
    <p:extLst>
      <p:ext uri="{BB962C8B-B14F-4D97-AF65-F5344CB8AC3E}">
        <p14:creationId xmlns:p14="http://schemas.microsoft.com/office/powerpoint/2010/main" val="4115106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19</a:t>
            </a:fld>
            <a:endParaRPr lang="en-US"/>
          </a:p>
        </p:txBody>
      </p:sp>
    </p:spTree>
    <p:extLst>
      <p:ext uri="{BB962C8B-B14F-4D97-AF65-F5344CB8AC3E}">
        <p14:creationId xmlns:p14="http://schemas.microsoft.com/office/powerpoint/2010/main" val="1802150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may be familiar with this student growth report, where we see in this case Anthony’s 3</a:t>
            </a:r>
            <a:r>
              <a:rPr lang="en-US" baseline="30000" dirty="0" smtClean="0"/>
              <a:t>rd</a:t>
            </a:r>
            <a:r>
              <a:rPr lang="en-US" baseline="0" dirty="0" smtClean="0"/>
              <a:t> and 4</a:t>
            </a:r>
            <a:r>
              <a:rPr lang="en-US" baseline="30000" dirty="0" smtClean="0"/>
              <a:t>th</a:t>
            </a:r>
            <a:r>
              <a:rPr lang="en-US" baseline="0" dirty="0" smtClean="0"/>
              <a:t> grade scores, as well as his SGP which was 75.  We know in order to calculate growth we need at least two years of scores, so the growth score is calculated here, in 2013, looking back at their 2012 score.  We also, at this time can establish the adequate growth percentile, essentially a growth target that will tell us if the student is on track to meet their proficiency goal.  In Anthony’s case, his proficiency goal is Level 3: Proficient.  (show blue arrow) and the target year is three years from 3</a:t>
            </a:r>
            <a:r>
              <a:rPr lang="en-US" baseline="30000" dirty="0" smtClean="0"/>
              <a:t>rd</a:t>
            </a:r>
            <a:r>
              <a:rPr lang="en-US" baseline="0" dirty="0" smtClean="0"/>
              <a:t> grade, or two years out from the year his SGP and target SGP are calculated.  Anthony’s growth target or adequate growth percentile is 82.  Therefore, we can evaluate his SGP, his observed growth, by comparing it to the estimated required growth to reach proficiency (his adequate growth percentile or AGP).  </a:t>
            </a:r>
          </a:p>
          <a:p>
            <a:endParaRPr lang="en-US" baseline="0" dirty="0" smtClean="0"/>
          </a:p>
          <a:p>
            <a:r>
              <a:rPr lang="en-US" baseline="0" dirty="0" smtClean="0"/>
              <a:t>To determine this percentile, we use the achievement and growth data we have about current students.  So, t</a:t>
            </a:r>
            <a:r>
              <a:rPr lang="en-US" altLang="en-US" dirty="0" smtClean="0"/>
              <a:t>his growth target percentile should be viewed as an indicator of how difficult reaching proficiency is likely to be. Anthony’s percentile of 82, means that fewer than two-thirds of the students with Anthony’s test history have reached standard by grade 6.</a:t>
            </a:r>
          </a:p>
          <a:p>
            <a:endParaRPr lang="en-US" altLang="en-US" dirty="0" smtClean="0"/>
          </a:p>
          <a:p>
            <a:r>
              <a:rPr lang="en-US" altLang="en-US" dirty="0" smtClean="0"/>
              <a:t>Districts received this adequate data in 2012-13, as there were no policy</a:t>
            </a:r>
            <a:r>
              <a:rPr lang="en-US" altLang="en-US" baseline="0" dirty="0" smtClean="0"/>
              <a:t> decisions about what constitutes adequate growth, we referred to these percentiles as “targets” in the data files. </a:t>
            </a:r>
            <a:endParaRPr lang="en-US" alt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6888FBF-5C93-4499-86E9-85E490524C78}" type="slidenum">
              <a:rPr lang="en-US" smtClean="0"/>
              <a:t>20</a:t>
            </a:fld>
            <a:endParaRPr lang="en-US"/>
          </a:p>
        </p:txBody>
      </p:sp>
    </p:spTree>
    <p:extLst>
      <p:ext uri="{BB962C8B-B14F-4D97-AF65-F5344CB8AC3E}">
        <p14:creationId xmlns:p14="http://schemas.microsoft.com/office/powerpoint/2010/main" val="196557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another student (not Greta) who is already proficient – her proficiency goal could be reaching advanced – set the stage for Move Up Stay Up – perhaps introduce this later or simply in passing without a slide - </a:t>
            </a:r>
            <a:endParaRPr lang="en-US" dirty="0"/>
          </a:p>
        </p:txBody>
      </p:sp>
      <p:sp>
        <p:nvSpPr>
          <p:cNvPr id="4" name="Slide Number Placeholder 3"/>
          <p:cNvSpPr>
            <a:spLocks noGrp="1"/>
          </p:cNvSpPr>
          <p:nvPr>
            <p:ph type="sldNum" sz="quarter" idx="10"/>
          </p:nvPr>
        </p:nvSpPr>
        <p:spPr/>
        <p:txBody>
          <a:bodyPr/>
          <a:lstStyle/>
          <a:p>
            <a:fld id="{26888FBF-5C93-4499-86E9-85E490524C78}" type="slidenum">
              <a:rPr lang="en-US" smtClean="0"/>
              <a:t>21</a:t>
            </a:fld>
            <a:endParaRPr lang="en-US"/>
          </a:p>
        </p:txBody>
      </p:sp>
    </p:spTree>
    <p:extLst>
      <p:ext uri="{BB962C8B-B14F-4D97-AF65-F5344CB8AC3E}">
        <p14:creationId xmlns:p14="http://schemas.microsoft.com/office/powerpoint/2010/main" val="1965575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2</a:t>
            </a:fld>
            <a:endParaRPr lang="en-US"/>
          </a:p>
        </p:txBody>
      </p:sp>
    </p:spTree>
    <p:extLst>
      <p:ext uri="{BB962C8B-B14F-4D97-AF65-F5344CB8AC3E}">
        <p14:creationId xmlns:p14="http://schemas.microsoft.com/office/powerpoint/2010/main" val="4091111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Anthony and many other students, his academic peers, scored a 357 on their Reading</a:t>
            </a:r>
            <a:r>
              <a:rPr lang="en-US" baseline="0" dirty="0" smtClean="0"/>
              <a:t> assessment in third grade. The next year, these same students had a wide range of scores.  Anthony’s score was 400 and his SGP was 75, which means that he scored better than 75 percent of his academic peers.  </a:t>
            </a:r>
          </a:p>
          <a:p>
            <a:endParaRPr lang="en-US" baseline="0" dirty="0" smtClean="0"/>
          </a:p>
        </p:txBody>
      </p:sp>
      <p:sp>
        <p:nvSpPr>
          <p:cNvPr id="4" name="Slide Number Placeholder 3"/>
          <p:cNvSpPr>
            <a:spLocks noGrp="1"/>
          </p:cNvSpPr>
          <p:nvPr>
            <p:ph type="sldNum" sz="quarter" idx="10"/>
          </p:nvPr>
        </p:nvSpPr>
        <p:spPr/>
        <p:txBody>
          <a:bodyPr/>
          <a:lstStyle/>
          <a:p>
            <a:fld id="{EBB3A8BD-9587-4C7E-823B-DD57B5E0D775}" type="slidenum">
              <a:rPr lang="en-US" smtClean="0"/>
              <a:t>3</a:t>
            </a:fld>
            <a:endParaRPr lang="en-US"/>
          </a:p>
        </p:txBody>
      </p:sp>
    </p:spTree>
    <p:extLst>
      <p:ext uri="{BB962C8B-B14F-4D97-AF65-F5344CB8AC3E}">
        <p14:creationId xmlns:p14="http://schemas.microsoft.com/office/powerpoint/2010/main" val="377728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this may look familiar to you, looking at Anthony’s peer group in comparison</a:t>
            </a:r>
            <a:r>
              <a:rPr lang="en-US" baseline="0" dirty="0" smtClean="0"/>
              <a:t> to the rest of the state, we can see they’re a lower performing group, however, Anthony is scoring better than 75% of them.  Hence, his SGP of 75.</a:t>
            </a:r>
            <a:endParaRPr lang="en-US" dirty="0"/>
          </a:p>
        </p:txBody>
      </p:sp>
      <p:sp>
        <p:nvSpPr>
          <p:cNvPr id="4" name="Slide Number Placeholder 3"/>
          <p:cNvSpPr>
            <a:spLocks noGrp="1"/>
          </p:cNvSpPr>
          <p:nvPr>
            <p:ph type="sldNum" sz="quarter" idx="10"/>
          </p:nvPr>
        </p:nvSpPr>
        <p:spPr/>
        <p:txBody>
          <a:bodyPr/>
          <a:lstStyle/>
          <a:p>
            <a:pPr>
              <a:defRPr/>
            </a:pPr>
            <a:fld id="{E1684A8F-F767-44E1-BEC4-994C5A7CDDFD}" type="slidenum">
              <a:rPr lang="en-US" smtClean="0"/>
              <a:pPr>
                <a:defRPr/>
              </a:pPr>
              <a:t>4</a:t>
            </a:fld>
            <a:endParaRPr lang="en-US" dirty="0"/>
          </a:p>
        </p:txBody>
      </p:sp>
    </p:spTree>
    <p:extLst>
      <p:ext uri="{BB962C8B-B14F-4D97-AF65-F5344CB8AC3E}">
        <p14:creationId xmlns:p14="http://schemas.microsoft.com/office/powerpoint/2010/main" val="2878050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Again, I know we’ve all been over this before, but just to set the stage…  We </a:t>
            </a:r>
            <a:r>
              <a:rPr lang="en-US" baseline="0" dirty="0" smtClean="0"/>
              <a:t>are using median growth percentiles in the index, which are determined by ordering the student growth percentiles from lowest to highest then selecting the middle value.  We’ll call this the median growth percentile.  We can say, “on average”, these students are growing at the 52</a:t>
            </a:r>
            <a:r>
              <a:rPr lang="en-US" baseline="30000" dirty="0" smtClean="0"/>
              <a:t>nd</a:t>
            </a:r>
            <a:r>
              <a:rPr lang="en-US" baseline="0" dirty="0" smtClean="0"/>
              <a:t> percentile. Keep in mind that even when students are grouped by targeted subgroup their individual SGP does not change, students are always compared to their academic peers across the state.</a:t>
            </a:r>
            <a:endParaRPr lang="en-US" dirty="0"/>
          </a:p>
        </p:txBody>
      </p:sp>
      <p:sp>
        <p:nvSpPr>
          <p:cNvPr id="4" name="Slide Number Placeholder 3"/>
          <p:cNvSpPr>
            <a:spLocks noGrp="1"/>
          </p:cNvSpPr>
          <p:nvPr>
            <p:ph type="sldNum" sz="quarter" idx="10"/>
          </p:nvPr>
        </p:nvSpPr>
        <p:spPr/>
        <p:txBody>
          <a:bodyPr/>
          <a:lstStyle/>
          <a:p>
            <a:fld id="{26888FBF-5C93-4499-86E9-85E490524C78}" type="slidenum">
              <a:rPr lang="en-US" smtClean="0"/>
              <a:t>6</a:t>
            </a:fld>
            <a:endParaRPr lang="en-US"/>
          </a:p>
        </p:txBody>
      </p:sp>
    </p:spTree>
    <p:extLst>
      <p:ext uri="{BB962C8B-B14F-4D97-AF65-F5344CB8AC3E}">
        <p14:creationId xmlns:p14="http://schemas.microsoft.com/office/powerpoint/2010/main" val="2721912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remember</a:t>
            </a:r>
            <a:r>
              <a:rPr lang="en-US" baseline="0" dirty="0" smtClean="0"/>
              <a:t> why growth has been valued and included in our school accountability efforts.  Let’s use a metaphor of a mountain, where all kids need to reach the top, the top being career and college ready.  </a:t>
            </a:r>
            <a:r>
              <a:rPr lang="en-US" baseline="0" dirty="0" smtClean="0"/>
              <a:t>Here we have Greta [CLICK] and Anthony [CLICK]If </a:t>
            </a:r>
            <a:r>
              <a:rPr lang="en-US" baseline="0" dirty="0" smtClean="0"/>
              <a:t>both kids have five days to climb, Greta, who is closer to reaching the summit, can take care, go slower, and she </a:t>
            </a:r>
            <a:r>
              <a:rPr lang="en-US" baseline="0" dirty="0" smtClean="0"/>
              <a:t>[CLICK] will </a:t>
            </a:r>
            <a:r>
              <a:rPr lang="en-US" baseline="0" dirty="0" smtClean="0"/>
              <a:t>reach the top in that time frame, because she has a much shorter distance to climb than Anthony does.  Even if Anthony climbs at a faster rate than Greta, and makes more progress in those 5 days, he may not reach the summit at all. So, the current index values the efforts of Anthony’s school for helping him to travel at a faster rate, no matter where he begins on the mountain.</a:t>
            </a:r>
            <a:endParaRPr lang="en-US" dirty="0" smtClean="0"/>
          </a:p>
          <a:p>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7</a:t>
            </a:fld>
            <a:endParaRPr lang="en-US"/>
          </a:p>
        </p:txBody>
      </p:sp>
    </p:spTree>
    <p:extLst>
      <p:ext uri="{BB962C8B-B14F-4D97-AF65-F5344CB8AC3E}">
        <p14:creationId xmlns:p14="http://schemas.microsoft.com/office/powerpoint/2010/main" val="180215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Index currently includes both the status measure of percent at or above proficient and it uses SGPs, a normative growth measure, which compares students to their peers absent of any relationship to standard.  In addition to the normative measure, the Washington Growth Model includes a growth-to-standard measure, called adequate growth.  The concept of “adequate growth” establishes if a student is on track to meet proficiency over a multi-year timeline.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Both Anthony and Greta have a [CLICK] proficiency goal of Level 3: Proficient.  </a:t>
            </a:r>
            <a:r>
              <a:rPr lang="en-US" baseline="0" dirty="0" smtClean="0"/>
              <a:t>In this case, the </a:t>
            </a:r>
            <a:r>
              <a:rPr lang="en-US" baseline="0" dirty="0" smtClean="0"/>
              <a:t>target year is four </a:t>
            </a:r>
            <a:r>
              <a:rPr lang="en-US" baseline="0" dirty="0" smtClean="0"/>
              <a:t>years [4 CLICKS] from </a:t>
            </a:r>
            <a:r>
              <a:rPr lang="en-US" baseline="0" dirty="0" smtClean="0"/>
              <a:t>3</a:t>
            </a:r>
            <a:r>
              <a:rPr lang="en-US" baseline="30000" dirty="0" smtClean="0"/>
              <a:t>rd</a:t>
            </a:r>
            <a:r>
              <a:rPr lang="en-US" baseline="0" dirty="0" smtClean="0"/>
              <a:t> </a:t>
            </a:r>
            <a:r>
              <a:rPr lang="en-US" baseline="0" dirty="0" smtClean="0"/>
              <a:t>grade [CLICK].  </a:t>
            </a:r>
            <a:r>
              <a:rPr lang="en-US" baseline="0" dirty="0" smtClean="0"/>
              <a:t>Anthony’s growth target or [CLICK] adequate growth percentile is 82. </a:t>
            </a:r>
            <a:r>
              <a:rPr lang="en-US" baseline="0" dirty="0" smtClean="0"/>
              <a:t>T</a:t>
            </a:r>
            <a:r>
              <a:rPr lang="en-US" altLang="en-US" dirty="0" smtClean="0"/>
              <a:t>his growth target percentile can be viewed as an indicator of how difficult reaching proficiency is likely to be. Anthony’s percentile of 82, means that fewer than two-thirds of the students with Anthony’s score history have reached standard by grade 7.</a:t>
            </a:r>
            <a:r>
              <a:rPr lang="en-US" altLang="en-US" baseline="0" dirty="0" smtClean="0"/>
              <a:t>  </a:t>
            </a:r>
            <a:r>
              <a:rPr lang="en-US" baseline="0" dirty="0" smtClean="0"/>
              <a:t>Therefore</a:t>
            </a:r>
            <a:r>
              <a:rPr lang="en-US" baseline="0" dirty="0" smtClean="0"/>
              <a:t>, we can evaluate his SGP, [CLICK] his observed growth, by comparing it to the estimated growth required to reach proficiency. His SGP is 75, so, in this case, he’s not meeting that </a:t>
            </a:r>
            <a:r>
              <a:rPr lang="en-US" baseline="0" dirty="0" smtClean="0"/>
              <a:t>target or not making adequate growth. </a:t>
            </a:r>
            <a:endParaRPr lang="en-US" baseline="0" dirty="0" smtClean="0"/>
          </a:p>
          <a:p>
            <a:endParaRPr lang="en-US" baseline="0" dirty="0" smtClean="0"/>
          </a:p>
          <a:p>
            <a:r>
              <a:rPr lang="en-US" baseline="0" dirty="0" smtClean="0"/>
              <a:t>Greta </a:t>
            </a:r>
            <a:r>
              <a:rPr lang="en-US" baseline="0" dirty="0" smtClean="0"/>
              <a:t>has an adequate growth target of 43, her SGP last year was 56, so she is exceeding her target, and we can say she is making adequate growth.  </a:t>
            </a:r>
            <a:endParaRPr lang="en-US" baseline="0" dirty="0" smtClean="0"/>
          </a:p>
          <a:p>
            <a:endParaRPr lang="en-US" baseline="0" dirty="0" smtClean="0"/>
          </a:p>
          <a:p>
            <a:r>
              <a:rPr lang="en-US" baseline="0" dirty="0" smtClean="0"/>
              <a:t>Both the adequate growth percentile and a student’s SGP are calculated in Year 1 or this case in 4</a:t>
            </a:r>
            <a:r>
              <a:rPr lang="en-US" baseline="30000" dirty="0" smtClean="0"/>
              <a:t>th</a:t>
            </a:r>
            <a:r>
              <a:rPr lang="en-US" baseline="0" dirty="0" smtClean="0"/>
              <a:t> grade, looking back one year.  </a:t>
            </a:r>
            <a:endParaRPr lang="en-US" baseline="0" dirty="0" smtClean="0"/>
          </a:p>
          <a:p>
            <a:endParaRPr lang="en-US" baseline="0" dirty="0" smtClean="0"/>
          </a:p>
          <a:p>
            <a:endParaRPr lang="en-US" baseline="0"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8</a:t>
            </a:fld>
            <a:endParaRPr lang="en-US"/>
          </a:p>
        </p:txBody>
      </p:sp>
    </p:spTree>
    <p:extLst>
      <p:ext uri="{BB962C8B-B14F-4D97-AF65-F5344CB8AC3E}">
        <p14:creationId xmlns:p14="http://schemas.microsoft.com/office/powerpoint/2010/main" val="718048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a couple of categories we can use to describe if a student is on track to reaching their proficiency goal. </a:t>
            </a:r>
          </a:p>
          <a:p>
            <a:endParaRPr lang="en-US" baseline="0" dirty="0" smtClean="0"/>
          </a:p>
          <a:p>
            <a:pPr marL="228600" indent="-228600">
              <a:buAutoNum type="arabicPeriod"/>
            </a:pPr>
            <a:r>
              <a:rPr lang="en-US" baseline="0" dirty="0" smtClean="0"/>
              <a:t>For students that score at level 1 and level 2, those that are not yet </a:t>
            </a:r>
            <a:r>
              <a:rPr lang="en-US" baseline="0" dirty="0" smtClean="0"/>
              <a:t>Proficient in the prior year – they would be in the first category:  </a:t>
            </a:r>
            <a:r>
              <a:rPr lang="en-US" baseline="0" dirty="0" smtClean="0"/>
              <a:t>if their SGP exceeds their Adequate target, they are considered Catching Up</a:t>
            </a:r>
          </a:p>
          <a:p>
            <a:pPr marL="228600" indent="-228600">
              <a:buAutoNum type="arabicPeriod"/>
            </a:pPr>
            <a:r>
              <a:rPr lang="en-US" baseline="0" dirty="0" smtClean="0"/>
              <a:t>For students that are already at or above proficiency </a:t>
            </a:r>
            <a:r>
              <a:rPr lang="en-US" baseline="0" dirty="0" smtClean="0"/>
              <a:t>in the prior year (scoring </a:t>
            </a:r>
            <a:r>
              <a:rPr lang="en-US" baseline="0" dirty="0" smtClean="0"/>
              <a:t>the Level 3 or 4 ranges), if their SGP exceeds their adequate growth target, they are considered to be Keeping </a:t>
            </a:r>
            <a:r>
              <a:rPr lang="en-US" baseline="0" dirty="0" smtClean="0"/>
              <a:t>Up.  All students with an SGP, receive an SGP target that represents the difficulty of reaching or staying proficient.  This is Catching-Up/Keeping-Up.  </a:t>
            </a:r>
          </a:p>
          <a:p>
            <a:pPr marL="0" indent="0">
              <a:buNone/>
            </a:pPr>
            <a:r>
              <a:rPr lang="en-US" baseline="0" dirty="0" smtClean="0"/>
              <a:t>[CLICK]</a:t>
            </a:r>
            <a:endParaRPr lang="en-US" baseline="0" dirty="0" smtClean="0"/>
          </a:p>
          <a:p>
            <a:pPr marL="228600" indent="-228600">
              <a:buAutoNum type="arabicPeriod"/>
            </a:pPr>
            <a:r>
              <a:rPr lang="en-US" baseline="0" dirty="0" smtClean="0"/>
              <a:t>For the latter group of students, we also calculate what it would take to get them to Advanced </a:t>
            </a:r>
            <a:r>
              <a:rPr lang="en-US" baseline="0" dirty="0" smtClean="0"/>
              <a:t>(Moving-Up) or </a:t>
            </a:r>
            <a:r>
              <a:rPr lang="en-US" baseline="0" dirty="0" smtClean="0"/>
              <a:t>to remain at Level 4 </a:t>
            </a:r>
            <a:r>
              <a:rPr lang="en-US" baseline="0" dirty="0" smtClean="0"/>
              <a:t>(Staying-Up) if </a:t>
            </a:r>
            <a:r>
              <a:rPr lang="en-US" baseline="0" dirty="0" smtClean="0"/>
              <a:t>they are already there, this the </a:t>
            </a:r>
            <a:r>
              <a:rPr lang="en-US" baseline="0" dirty="0" err="1" smtClean="0"/>
              <a:t>MoveUpStayUp</a:t>
            </a:r>
            <a:r>
              <a:rPr lang="en-US" baseline="0" dirty="0" smtClean="0"/>
              <a:t> adequate target or adequate growth percentile.  For students that are proficient, we can compare their SGP to their </a:t>
            </a:r>
            <a:r>
              <a:rPr lang="en-US" baseline="0" dirty="0" err="1" smtClean="0"/>
              <a:t>MoveUpStayUp</a:t>
            </a:r>
            <a:r>
              <a:rPr lang="en-US" baseline="0" dirty="0" smtClean="0"/>
              <a:t> target and if it is greater, we could say they are on track to reach Advanced.  And for Advanced students, if their </a:t>
            </a:r>
            <a:r>
              <a:rPr lang="en-US" baseline="0" dirty="0" err="1" smtClean="0"/>
              <a:t>MoveUpStayUp</a:t>
            </a:r>
            <a:r>
              <a:rPr lang="en-US" baseline="0" dirty="0" smtClean="0"/>
              <a:t> target is greater than their SGP then we could say they are on track to remain Advanced. </a:t>
            </a:r>
            <a:endParaRPr lang="en-US" baseline="0" dirty="0" smtClean="0"/>
          </a:p>
          <a:p>
            <a:endParaRPr lang="en-US" dirty="0" smtClean="0"/>
          </a:p>
          <a:p>
            <a:r>
              <a:rPr lang="en-US" dirty="0" smtClean="0"/>
              <a:t>No High School Targets</a:t>
            </a:r>
          </a:p>
          <a:p>
            <a:pPr lvl="1"/>
            <a:r>
              <a:rPr lang="en-US" dirty="0" smtClean="0"/>
              <a:t>Targets are not calculated for math end of course assessments or HSPE Reading, because they are terminal</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6528A1A6-4B8A-43CF-BE14-764482BFEC3A}" type="slidenum">
              <a:rPr lang="en-US" smtClean="0"/>
              <a:t>9</a:t>
            </a:fld>
            <a:endParaRPr lang="en-US"/>
          </a:p>
        </p:txBody>
      </p:sp>
    </p:spTree>
    <p:extLst>
      <p:ext uri="{BB962C8B-B14F-4D97-AF65-F5344CB8AC3E}">
        <p14:creationId xmlns:p14="http://schemas.microsoft.com/office/powerpoint/2010/main" val="596618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Adequate Growth Percentiles can be summarized in</a:t>
            </a:r>
            <a:r>
              <a:rPr lang="en-US" baseline="0" dirty="0" smtClean="0"/>
              <a:t> a few different ways to create school-level measures.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Could include only adequate targets that will get students to proficient, for all students – or all students’ catch-up/keep-up status.  Or could require</a:t>
            </a:r>
            <a:r>
              <a:rPr lang="en-US" b="0" baseline="0" dirty="0" smtClean="0"/>
              <a:t> different targets for students that are already proficient or advanced. </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6528A1A6-4B8A-43CF-BE14-764482BFEC3A}" type="slidenum">
              <a:rPr lang="en-US" smtClean="0"/>
              <a:t>10</a:t>
            </a:fld>
            <a:endParaRPr lang="en-US"/>
          </a:p>
        </p:txBody>
      </p:sp>
    </p:spTree>
    <p:extLst>
      <p:ext uri="{BB962C8B-B14F-4D97-AF65-F5344CB8AC3E}">
        <p14:creationId xmlns:p14="http://schemas.microsoft.com/office/powerpoint/2010/main" val="1032553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991165-DF4F-40B8-810F-77DAD5D2BC27}"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31-1658-4C12-99F9-92D586754C0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49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91165-DF4F-40B8-810F-77DAD5D2BC27}"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31-1658-4C12-99F9-92D586754C04}" type="slidenum">
              <a:rPr lang="en-US" smtClean="0"/>
              <a:pPr/>
              <a:t>‹#›</a:t>
            </a:fld>
            <a:endParaRPr lang="en-US"/>
          </a:p>
        </p:txBody>
      </p:sp>
    </p:spTree>
    <p:extLst>
      <p:ext uri="{BB962C8B-B14F-4D97-AF65-F5344CB8AC3E}">
        <p14:creationId xmlns:p14="http://schemas.microsoft.com/office/powerpoint/2010/main" val="80966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991165-DF4F-40B8-810F-77DAD5D2BC27}"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31-1658-4C12-99F9-92D586754C04}" type="slidenum">
              <a:rPr lang="en-US" smtClean="0"/>
              <a:pPr/>
              <a:t>‹#›</a:t>
            </a:fld>
            <a:endParaRPr lang="en-US"/>
          </a:p>
        </p:txBody>
      </p:sp>
    </p:spTree>
    <p:extLst>
      <p:ext uri="{BB962C8B-B14F-4D97-AF65-F5344CB8AC3E}">
        <p14:creationId xmlns:p14="http://schemas.microsoft.com/office/powerpoint/2010/main" val="226697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91165-DF4F-40B8-810F-77DAD5D2BC27}"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31-1658-4C12-99F9-92D586754C04}" type="slidenum">
              <a:rPr lang="en-US" smtClean="0"/>
              <a:pPr/>
              <a:t>‹#›</a:t>
            </a:fld>
            <a:endParaRPr lang="en-US"/>
          </a:p>
        </p:txBody>
      </p:sp>
    </p:spTree>
    <p:extLst>
      <p:ext uri="{BB962C8B-B14F-4D97-AF65-F5344CB8AC3E}">
        <p14:creationId xmlns:p14="http://schemas.microsoft.com/office/powerpoint/2010/main" val="289017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91165-DF4F-40B8-810F-77DAD5D2BC27}"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31-1658-4C12-99F9-92D586754C0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582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991165-DF4F-40B8-810F-77DAD5D2BC27}"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E631-1658-4C12-99F9-92D586754C04}" type="slidenum">
              <a:rPr lang="en-US" smtClean="0"/>
              <a:pPr/>
              <a:t>‹#›</a:t>
            </a:fld>
            <a:endParaRPr lang="en-US"/>
          </a:p>
        </p:txBody>
      </p:sp>
    </p:spTree>
    <p:extLst>
      <p:ext uri="{BB962C8B-B14F-4D97-AF65-F5344CB8AC3E}">
        <p14:creationId xmlns:p14="http://schemas.microsoft.com/office/powerpoint/2010/main" val="400711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991165-DF4F-40B8-810F-77DAD5D2BC27}" type="datetimeFigureOut">
              <a:rPr lang="en-US" smtClean="0"/>
              <a:pPr/>
              <a:t>6/19/2014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BE631-1658-4C12-99F9-92D586754C0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28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91165-DF4F-40B8-810F-77DAD5D2BC27}" type="datetimeFigureOut">
              <a:rPr lang="en-US" smtClean="0"/>
              <a:pPr/>
              <a:t>6/19/2014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BE631-1658-4C12-99F9-92D586754C04}" type="slidenum">
              <a:rPr lang="en-US" smtClean="0"/>
              <a:pPr/>
              <a:t>‹#›</a:t>
            </a:fld>
            <a:endParaRPr lang="en-US"/>
          </a:p>
        </p:txBody>
      </p:sp>
    </p:spTree>
    <p:extLst>
      <p:ext uri="{BB962C8B-B14F-4D97-AF65-F5344CB8AC3E}">
        <p14:creationId xmlns:p14="http://schemas.microsoft.com/office/powerpoint/2010/main" val="383883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91165-DF4F-40B8-810F-77DAD5D2BC27}" type="datetimeFigureOut">
              <a:rPr lang="en-US" smtClean="0"/>
              <a:pPr/>
              <a:t>6/19/2014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BE631-1658-4C12-99F9-92D586754C04}" type="slidenum">
              <a:rPr lang="en-US" smtClean="0"/>
              <a:pPr/>
              <a:t>‹#›</a:t>
            </a:fld>
            <a:endParaRPr lang="en-US"/>
          </a:p>
        </p:txBody>
      </p:sp>
    </p:spTree>
    <p:extLst>
      <p:ext uri="{BB962C8B-B14F-4D97-AF65-F5344CB8AC3E}">
        <p14:creationId xmlns:p14="http://schemas.microsoft.com/office/powerpoint/2010/main" val="225412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91165-DF4F-40B8-810F-77DAD5D2BC27}"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E631-1658-4C12-99F9-92D586754C0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60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91165-DF4F-40B8-810F-77DAD5D2BC27}"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E631-1658-4C12-99F9-92D586754C04}" type="slidenum">
              <a:rPr lang="en-US" smtClean="0"/>
              <a:pPr/>
              <a:t>‹#›</a:t>
            </a:fld>
            <a:endParaRPr lang="en-US"/>
          </a:p>
        </p:txBody>
      </p:sp>
    </p:spTree>
    <p:extLst>
      <p:ext uri="{BB962C8B-B14F-4D97-AF65-F5344CB8AC3E}">
        <p14:creationId xmlns:p14="http://schemas.microsoft.com/office/powerpoint/2010/main" val="104498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1991165-DF4F-40B8-810F-77DAD5D2BC27}" type="datetimeFigureOut">
              <a:rPr lang="en-US" smtClean="0"/>
              <a:pPr/>
              <a:t>6/19/2014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46BE631-1658-4C12-99F9-92D586754C04}" type="slidenum">
              <a:rPr lang="en-US" smtClean="0"/>
              <a:pPr/>
              <a:t>‹#›</a:t>
            </a:fld>
            <a:endParaRPr lang="en-US"/>
          </a:p>
        </p:txBody>
      </p:sp>
    </p:spTree>
    <p:extLst>
      <p:ext uri="{BB962C8B-B14F-4D97-AF65-F5344CB8AC3E}">
        <p14:creationId xmlns:p14="http://schemas.microsoft.com/office/powerpoint/2010/main" val="1305972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deb.came@k12.wa.us" TargetMode="External"/><Relationship Id="rId2" Type="http://schemas.openxmlformats.org/officeDocument/2006/relationships/hyperlink" Target="mailto:krissy.johnson@k12.wa.us"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657600"/>
            <a:ext cx="7848600" cy="2895600"/>
          </a:xfrm>
        </p:spPr>
        <p:txBody>
          <a:bodyPr>
            <a:normAutofit/>
          </a:bodyPr>
          <a:lstStyle/>
          <a:p>
            <a:pPr algn="ctr">
              <a:defRPr/>
            </a:pPr>
            <a:r>
              <a:rPr lang="en-US" sz="2200" dirty="0">
                <a:solidFill>
                  <a:srgbClr val="D2533C">
                    <a:lumMod val="60000"/>
                    <a:lumOff val="40000"/>
                  </a:srgbClr>
                </a:solidFill>
              </a:rPr>
              <a:t>Achievement &amp; </a:t>
            </a:r>
            <a:r>
              <a:rPr lang="en-US" sz="2200" dirty="0" smtClean="0">
                <a:solidFill>
                  <a:srgbClr val="D2533C">
                    <a:lumMod val="60000"/>
                    <a:lumOff val="40000"/>
                  </a:srgbClr>
                </a:solidFill>
              </a:rPr>
              <a:t>Accountability Workgroup </a:t>
            </a:r>
            <a:r>
              <a:rPr lang="en-US" sz="2200" dirty="0">
                <a:solidFill>
                  <a:srgbClr val="D2533C">
                    <a:lumMod val="60000"/>
                    <a:lumOff val="40000"/>
                  </a:srgbClr>
                </a:solidFill>
              </a:rPr>
              <a:t>Meeting </a:t>
            </a:r>
          </a:p>
          <a:p>
            <a:pPr algn="ctr">
              <a:defRPr/>
            </a:pPr>
            <a:r>
              <a:rPr lang="en-US" sz="2200" dirty="0">
                <a:solidFill>
                  <a:srgbClr val="D2533C">
                    <a:lumMod val="60000"/>
                    <a:lumOff val="40000"/>
                  </a:srgbClr>
                </a:solidFill>
              </a:rPr>
              <a:t>June 20, </a:t>
            </a:r>
            <a:r>
              <a:rPr lang="en-US" sz="2200" dirty="0" smtClean="0">
                <a:solidFill>
                  <a:srgbClr val="D2533C">
                    <a:lumMod val="60000"/>
                    <a:lumOff val="40000"/>
                  </a:srgbClr>
                </a:solidFill>
              </a:rPr>
              <a:t>2014</a:t>
            </a:r>
          </a:p>
          <a:p>
            <a:pPr algn="ctr">
              <a:defRPr/>
            </a:pPr>
            <a:endParaRPr lang="en-US" sz="2000" dirty="0">
              <a:solidFill>
                <a:srgbClr val="D2533C">
                  <a:lumMod val="60000"/>
                  <a:lumOff val="40000"/>
                </a:srgbClr>
              </a:solidFill>
            </a:endParaRPr>
          </a:p>
          <a:p>
            <a:pPr algn="ctr"/>
            <a:r>
              <a:rPr lang="en-US" sz="2000" b="1" dirty="0">
                <a:latin typeface="Calibri" panose="020F0502020204030204" pitchFamily="34" charset="0"/>
              </a:rPr>
              <a:t>Krissy Johnson, MPA, Data Analyst</a:t>
            </a:r>
          </a:p>
          <a:p>
            <a:pPr algn="ctr"/>
            <a:r>
              <a:rPr lang="en-US" sz="2000" b="1" dirty="0" smtClean="0">
                <a:latin typeface="Calibri" panose="020F0502020204030204" pitchFamily="34" charset="0"/>
              </a:rPr>
              <a:t>Deb Came, PhD, Director of Student Information</a:t>
            </a:r>
          </a:p>
          <a:p>
            <a:pPr algn="ctr"/>
            <a:r>
              <a:rPr lang="en-US" sz="2000" b="1" dirty="0" smtClean="0">
                <a:latin typeface="Calibri" panose="020F0502020204030204" pitchFamily="34" charset="0"/>
              </a:rPr>
              <a:t>Damian Betebenner, PhD, Senior Associate, Center for Assessment</a:t>
            </a:r>
          </a:p>
          <a:p>
            <a:endParaRPr lang="en-US" sz="2000" b="1" dirty="0" smtClean="0">
              <a:latin typeface="Calibri" panose="020F0502020204030204" pitchFamily="34" charset="0"/>
            </a:endParaRPr>
          </a:p>
        </p:txBody>
      </p:sp>
      <p:sp>
        <p:nvSpPr>
          <p:cNvPr id="7" name="Title 1"/>
          <p:cNvSpPr txBox="1">
            <a:spLocks/>
          </p:cNvSpPr>
          <p:nvPr/>
        </p:nvSpPr>
        <p:spPr>
          <a:xfrm>
            <a:off x="914400" y="2057400"/>
            <a:ext cx="7315200" cy="1219200"/>
          </a:xfrm>
          <a:prstGeom prst="rect">
            <a:avLst/>
          </a:prstGeom>
        </p:spPr>
        <p:txBody>
          <a:bodyPr vert="horz" lIns="91440" tIns="45720" rIns="91440" bIns="45720" rtlCol="0" anchor="ctr">
            <a:noAutofit/>
          </a:bodyPr>
          <a:lstStyle>
            <a:lvl1pPr algn="l" rtl="0" eaLnBrk="0" fontAlgn="base" hangingPunct="0">
              <a:spcBef>
                <a:spcPct val="0"/>
              </a:spcBef>
              <a:spcAft>
                <a:spcPct val="0"/>
              </a:spcAft>
              <a:defRPr sz="3800" kern="1200" cap="all">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800">
                <a:solidFill>
                  <a:schemeClr val="tx2"/>
                </a:solidFill>
                <a:latin typeface="Franklin Gothic Demi" pitchFamily="34" charset="0"/>
                <a:ea typeface="ＭＳ Ｐゴシック" charset="0"/>
                <a:cs typeface="ＭＳ Ｐゴシック" charset="0"/>
              </a:defRPr>
            </a:lvl2pPr>
            <a:lvl3pPr algn="l" rtl="0" eaLnBrk="0" fontAlgn="base" hangingPunct="0">
              <a:spcBef>
                <a:spcPct val="0"/>
              </a:spcBef>
              <a:spcAft>
                <a:spcPct val="0"/>
              </a:spcAft>
              <a:defRPr sz="3800">
                <a:solidFill>
                  <a:schemeClr val="tx2"/>
                </a:solidFill>
                <a:latin typeface="Franklin Gothic Demi" pitchFamily="34" charset="0"/>
                <a:ea typeface="ＭＳ Ｐゴシック" charset="0"/>
                <a:cs typeface="ＭＳ Ｐゴシック" charset="0"/>
              </a:defRPr>
            </a:lvl3pPr>
            <a:lvl4pPr algn="l" rtl="0" eaLnBrk="0" fontAlgn="base" hangingPunct="0">
              <a:spcBef>
                <a:spcPct val="0"/>
              </a:spcBef>
              <a:spcAft>
                <a:spcPct val="0"/>
              </a:spcAft>
              <a:defRPr sz="3800">
                <a:solidFill>
                  <a:schemeClr val="tx2"/>
                </a:solidFill>
                <a:latin typeface="Franklin Gothic Demi" pitchFamily="34" charset="0"/>
                <a:ea typeface="ＭＳ Ｐゴシック" charset="0"/>
                <a:cs typeface="ＭＳ Ｐゴシック" charset="0"/>
              </a:defRPr>
            </a:lvl4pPr>
            <a:lvl5pPr algn="l" rtl="0" eaLnBrk="0" fontAlgn="base" hangingPunct="0">
              <a:spcBef>
                <a:spcPct val="0"/>
              </a:spcBef>
              <a:spcAft>
                <a:spcPct val="0"/>
              </a:spcAft>
              <a:defRPr sz="3800">
                <a:solidFill>
                  <a:schemeClr val="tx2"/>
                </a:solidFill>
                <a:latin typeface="Franklin Gothic Demi" pitchFamily="34" charset="0"/>
                <a:ea typeface="ＭＳ Ｐゴシック" charset="0"/>
                <a:cs typeface="ＭＳ Ｐゴシック" charset="0"/>
              </a:defRPr>
            </a:lvl5pPr>
            <a:lvl6pPr marL="457200" algn="l" rtl="0" fontAlgn="base">
              <a:spcBef>
                <a:spcPct val="0"/>
              </a:spcBef>
              <a:spcAft>
                <a:spcPct val="0"/>
              </a:spcAft>
              <a:defRPr sz="3800">
                <a:solidFill>
                  <a:schemeClr val="tx2"/>
                </a:solidFill>
                <a:latin typeface="Franklin Gothic Demi" pitchFamily="34" charset="0"/>
              </a:defRPr>
            </a:lvl6pPr>
            <a:lvl7pPr marL="914400" algn="l" rtl="0" fontAlgn="base">
              <a:spcBef>
                <a:spcPct val="0"/>
              </a:spcBef>
              <a:spcAft>
                <a:spcPct val="0"/>
              </a:spcAft>
              <a:defRPr sz="3800">
                <a:solidFill>
                  <a:schemeClr val="tx2"/>
                </a:solidFill>
                <a:latin typeface="Franklin Gothic Demi" pitchFamily="34" charset="0"/>
              </a:defRPr>
            </a:lvl7pPr>
            <a:lvl8pPr marL="1371600" algn="l" rtl="0" fontAlgn="base">
              <a:spcBef>
                <a:spcPct val="0"/>
              </a:spcBef>
              <a:spcAft>
                <a:spcPct val="0"/>
              </a:spcAft>
              <a:defRPr sz="3800">
                <a:solidFill>
                  <a:schemeClr val="tx2"/>
                </a:solidFill>
                <a:latin typeface="Franklin Gothic Demi" pitchFamily="34" charset="0"/>
              </a:defRPr>
            </a:lvl8pPr>
            <a:lvl9pPr marL="1828800" algn="l" rtl="0" fontAlgn="base">
              <a:spcBef>
                <a:spcPct val="0"/>
              </a:spcBef>
              <a:spcAft>
                <a:spcPct val="0"/>
              </a:spcAft>
              <a:defRPr sz="3800">
                <a:solidFill>
                  <a:schemeClr val="tx2"/>
                </a:solidFill>
                <a:latin typeface="Franklin Gothic Demi" pitchFamily="34" charset="0"/>
              </a:defRPr>
            </a:lvl9pPr>
          </a:lstStyle>
          <a:p>
            <a:pPr algn="ctr" eaLnBrk="1" fontAlgn="auto" hangingPunct="1">
              <a:spcAft>
                <a:spcPts val="0"/>
              </a:spcAft>
              <a:defRPr/>
            </a:pPr>
            <a:r>
              <a:rPr lang="en-US" sz="3600" dirty="0" smtClean="0">
                <a:solidFill>
                  <a:srgbClr val="D2533C"/>
                </a:solidFill>
              </a:rPr>
              <a:t>adequate Growth percentiles </a:t>
            </a:r>
          </a:p>
          <a:p>
            <a:pPr algn="ctr" eaLnBrk="1" fontAlgn="auto" hangingPunct="1">
              <a:spcAft>
                <a:spcPts val="0"/>
              </a:spcAft>
              <a:defRPr/>
            </a:pPr>
            <a:r>
              <a:rPr lang="en-US" sz="3600" dirty="0" smtClean="0">
                <a:solidFill>
                  <a:srgbClr val="D2533C"/>
                </a:solidFill>
              </a:rPr>
              <a:t>in the achievement index  </a:t>
            </a:r>
            <a:r>
              <a:rPr lang="en-US" sz="3600" b="1" dirty="0">
                <a:solidFill>
                  <a:srgbClr val="D2533C"/>
                </a:solidFill>
                <a:latin typeface="Segoe Print" panose="02000600000000000000" pitchFamily="2" charset="0"/>
              </a:rPr>
              <a:t/>
            </a:r>
            <a:br>
              <a:rPr lang="en-US" sz="3600" b="1" dirty="0">
                <a:solidFill>
                  <a:srgbClr val="D2533C"/>
                </a:solidFill>
                <a:latin typeface="Segoe Print" panose="02000600000000000000" pitchFamily="2" charset="0"/>
              </a:rPr>
            </a:br>
            <a:endParaRPr lang="en-US" sz="3600" b="1" dirty="0" smtClean="0">
              <a:solidFill>
                <a:srgbClr val="D2533C"/>
              </a:solidFill>
              <a:latin typeface="Segoe Print" panose="02000600000000000000" pitchFamily="2" charset="0"/>
            </a:endParaRPr>
          </a:p>
          <a:p>
            <a:pPr algn="ctr" eaLnBrk="1" fontAlgn="auto" hangingPunct="1">
              <a:spcAft>
                <a:spcPts val="0"/>
              </a:spcAft>
              <a:defRPr/>
            </a:pPr>
            <a:endParaRPr lang="en-US" sz="2000" b="1" dirty="0" smtClean="0">
              <a:solidFill>
                <a:srgbClr val="D2533C">
                  <a:lumMod val="60000"/>
                  <a:lumOff val="40000"/>
                </a:srgbClr>
              </a:solidFill>
              <a:latin typeface="Segoe Print" panose="02000600000000000000" pitchFamily="2" charset="0"/>
            </a:endParaRPr>
          </a:p>
        </p:txBody>
      </p:sp>
      <p:pic>
        <p:nvPicPr>
          <p:cNvPr id="8" name="Picture 2" descr="C:\Users\Krissy\Downloads\OSPI logo for printi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643321"/>
            <a:ext cx="990603" cy="990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282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School-Level Measures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Median </a:t>
            </a:r>
            <a:r>
              <a:rPr lang="en-US" dirty="0" smtClean="0"/>
              <a:t>Adequate Growth </a:t>
            </a:r>
            <a:r>
              <a:rPr lang="en-US" dirty="0" smtClean="0"/>
              <a:t>Percentile</a:t>
            </a:r>
          </a:p>
          <a:p>
            <a:endParaRPr lang="en-US" dirty="0" smtClean="0"/>
          </a:p>
          <a:p>
            <a:r>
              <a:rPr lang="en-US" dirty="0"/>
              <a:t> % </a:t>
            </a:r>
            <a:r>
              <a:rPr lang="en-US" dirty="0" smtClean="0"/>
              <a:t>Catching-Up/Keeping-Up and/or </a:t>
            </a:r>
            <a:r>
              <a:rPr lang="en-US" dirty="0"/>
              <a:t>% Moving-Up/Staying-Up</a:t>
            </a:r>
          </a:p>
          <a:p>
            <a:endParaRPr lang="en-US" dirty="0" smtClean="0"/>
          </a:p>
          <a:p>
            <a:pPr lvl="1"/>
            <a:r>
              <a:rPr lang="en-US" dirty="0" smtClean="0"/>
              <a:t>Consider what the appropriate target should be for higher achieving students</a:t>
            </a:r>
            <a:endParaRPr lang="en-US" dirty="0" smtClean="0"/>
          </a:p>
        </p:txBody>
      </p:sp>
    </p:spTree>
    <p:extLst>
      <p:ext uri="{BB962C8B-B14F-4D97-AF65-F5344CB8AC3E}">
        <p14:creationId xmlns:p14="http://schemas.microsoft.com/office/powerpoint/2010/main" val="1227764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9716" y="2349410"/>
            <a:ext cx="4542663" cy="4390417"/>
          </a:xfrm>
          <a:prstGeom prst="rect">
            <a:avLst/>
          </a:prstGeom>
        </p:spPr>
      </p:pic>
      <p:sp>
        <p:nvSpPr>
          <p:cNvPr id="2" name="Title 1"/>
          <p:cNvSpPr>
            <a:spLocks noGrp="1"/>
          </p:cNvSpPr>
          <p:nvPr>
            <p:ph type="title"/>
          </p:nvPr>
        </p:nvSpPr>
        <p:spPr/>
        <p:txBody>
          <a:bodyPr/>
          <a:lstStyle/>
          <a:p>
            <a:r>
              <a:rPr lang="en-US" dirty="0" smtClean="0"/>
              <a:t>Timeline Changes the Trajectory</a:t>
            </a:r>
            <a:endParaRPr lang="en-US" dirty="0"/>
          </a:p>
        </p:txBody>
      </p:sp>
      <p:pic>
        <p:nvPicPr>
          <p:cNvPr id="5" name="Picture 2" descr="R:\Individual Folders\Krissy.Johnson\SGP\Communication\Images\girl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75" y="2794323"/>
            <a:ext cx="420681" cy="10416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Individual Folders\Krissy.Johnson\SGP\Communication\Images\boys2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5626065"/>
            <a:ext cx="454687" cy="103652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4800" y="1524000"/>
            <a:ext cx="1223412" cy="369332"/>
          </a:xfrm>
          <a:prstGeom prst="rect">
            <a:avLst/>
          </a:prstGeom>
          <a:noFill/>
        </p:spPr>
        <p:txBody>
          <a:bodyPr wrap="none" rtlCol="0">
            <a:spAutoFit/>
          </a:bodyPr>
          <a:lstStyle/>
          <a:p>
            <a:r>
              <a:rPr lang="en-US" dirty="0" smtClean="0"/>
              <a:t>3rd Grade</a:t>
            </a:r>
            <a:endParaRPr lang="en-US" dirty="0"/>
          </a:p>
        </p:txBody>
      </p:sp>
      <p:cxnSp>
        <p:nvCxnSpPr>
          <p:cNvPr id="8" name="Straight Arrow Connector 7"/>
          <p:cNvCxnSpPr/>
          <p:nvPr/>
        </p:nvCxnSpPr>
        <p:spPr>
          <a:xfrm flipV="1">
            <a:off x="910094" y="2349410"/>
            <a:ext cx="5719306" cy="914630"/>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64371" y="1524000"/>
            <a:ext cx="1210588" cy="369332"/>
          </a:xfrm>
          <a:prstGeom prst="rect">
            <a:avLst/>
          </a:prstGeom>
          <a:noFill/>
        </p:spPr>
        <p:txBody>
          <a:bodyPr wrap="none" rtlCol="0">
            <a:spAutoFit/>
          </a:bodyPr>
          <a:lstStyle/>
          <a:p>
            <a:r>
              <a:rPr lang="en-US" dirty="0"/>
              <a:t>4</a:t>
            </a:r>
            <a:r>
              <a:rPr lang="en-US" dirty="0" smtClean="0"/>
              <a:t>th Grade</a:t>
            </a:r>
            <a:endParaRPr lang="en-US" dirty="0"/>
          </a:p>
        </p:txBody>
      </p:sp>
      <p:sp>
        <p:nvSpPr>
          <p:cNvPr id="11" name="TextBox 10"/>
          <p:cNvSpPr txBox="1"/>
          <p:nvPr/>
        </p:nvSpPr>
        <p:spPr>
          <a:xfrm>
            <a:off x="3211118" y="1524000"/>
            <a:ext cx="1210588" cy="369332"/>
          </a:xfrm>
          <a:prstGeom prst="rect">
            <a:avLst/>
          </a:prstGeom>
          <a:noFill/>
        </p:spPr>
        <p:txBody>
          <a:bodyPr wrap="none" rtlCol="0">
            <a:spAutoFit/>
          </a:bodyPr>
          <a:lstStyle/>
          <a:p>
            <a:r>
              <a:rPr lang="en-US" dirty="0" smtClean="0"/>
              <a:t>5th Grade</a:t>
            </a:r>
            <a:endParaRPr lang="en-US" dirty="0"/>
          </a:p>
        </p:txBody>
      </p:sp>
      <p:sp>
        <p:nvSpPr>
          <p:cNvPr id="12" name="TextBox 11"/>
          <p:cNvSpPr txBox="1"/>
          <p:nvPr/>
        </p:nvSpPr>
        <p:spPr>
          <a:xfrm>
            <a:off x="4657865" y="1524000"/>
            <a:ext cx="1210588" cy="369332"/>
          </a:xfrm>
          <a:prstGeom prst="rect">
            <a:avLst/>
          </a:prstGeom>
          <a:noFill/>
        </p:spPr>
        <p:txBody>
          <a:bodyPr wrap="none" rtlCol="0">
            <a:spAutoFit/>
          </a:bodyPr>
          <a:lstStyle/>
          <a:p>
            <a:r>
              <a:rPr lang="en-US" dirty="0" smtClean="0"/>
              <a:t>6th Grade</a:t>
            </a:r>
            <a:endParaRPr lang="en-US" dirty="0"/>
          </a:p>
        </p:txBody>
      </p:sp>
      <p:sp>
        <p:nvSpPr>
          <p:cNvPr id="14" name="TextBox 13"/>
          <p:cNvSpPr txBox="1"/>
          <p:nvPr/>
        </p:nvSpPr>
        <p:spPr>
          <a:xfrm>
            <a:off x="690658" y="2514600"/>
            <a:ext cx="1940420" cy="369332"/>
          </a:xfrm>
          <a:prstGeom prst="rect">
            <a:avLst/>
          </a:prstGeom>
          <a:noFill/>
        </p:spPr>
        <p:txBody>
          <a:bodyPr wrap="square" rtlCol="0">
            <a:spAutoFit/>
          </a:bodyPr>
          <a:lstStyle/>
          <a:p>
            <a:pPr algn="ctr"/>
            <a:r>
              <a:rPr lang="en-US" dirty="0" smtClean="0"/>
              <a:t>AGP = </a:t>
            </a:r>
            <a:r>
              <a:rPr lang="en-US" dirty="0" smtClean="0"/>
              <a:t>45</a:t>
            </a:r>
            <a:endParaRPr lang="en-US" dirty="0"/>
          </a:p>
        </p:txBody>
      </p:sp>
      <p:cxnSp>
        <p:nvCxnSpPr>
          <p:cNvPr id="15" name="Straight Arrow Connector 14"/>
          <p:cNvCxnSpPr/>
          <p:nvPr/>
        </p:nvCxnSpPr>
        <p:spPr>
          <a:xfrm flipV="1">
            <a:off x="847452" y="2349410"/>
            <a:ext cx="5781948" cy="3635214"/>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10246" y="4544618"/>
            <a:ext cx="1940420" cy="369332"/>
          </a:xfrm>
          <a:prstGeom prst="rect">
            <a:avLst/>
          </a:prstGeom>
          <a:noFill/>
        </p:spPr>
        <p:txBody>
          <a:bodyPr wrap="square" rtlCol="0">
            <a:spAutoFit/>
          </a:bodyPr>
          <a:lstStyle/>
          <a:p>
            <a:pPr algn="ctr"/>
            <a:r>
              <a:rPr lang="en-US" dirty="0" smtClean="0"/>
              <a:t>AGP = </a:t>
            </a:r>
            <a:r>
              <a:rPr lang="en-US" dirty="0" smtClean="0"/>
              <a:t>82</a:t>
            </a:r>
            <a:endParaRPr lang="en-US" dirty="0"/>
          </a:p>
        </p:txBody>
      </p:sp>
      <p:sp>
        <p:nvSpPr>
          <p:cNvPr id="23" name="TextBox 22"/>
          <p:cNvSpPr txBox="1"/>
          <p:nvPr/>
        </p:nvSpPr>
        <p:spPr>
          <a:xfrm>
            <a:off x="6104612" y="1524000"/>
            <a:ext cx="1210588" cy="369332"/>
          </a:xfrm>
          <a:prstGeom prst="rect">
            <a:avLst/>
          </a:prstGeom>
          <a:noFill/>
        </p:spPr>
        <p:txBody>
          <a:bodyPr wrap="none" rtlCol="0">
            <a:spAutoFit/>
          </a:bodyPr>
          <a:lstStyle/>
          <a:p>
            <a:r>
              <a:rPr lang="en-US" dirty="0" smtClean="0"/>
              <a:t>7th Grade</a:t>
            </a:r>
            <a:endParaRPr lang="en-US" dirty="0"/>
          </a:p>
        </p:txBody>
      </p:sp>
      <p:cxnSp>
        <p:nvCxnSpPr>
          <p:cNvPr id="24" name="Straight Arrow Connector 23"/>
          <p:cNvCxnSpPr/>
          <p:nvPr/>
        </p:nvCxnSpPr>
        <p:spPr>
          <a:xfrm flipV="1">
            <a:off x="853864" y="2349410"/>
            <a:ext cx="4409295" cy="3654265"/>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916506" y="2349410"/>
            <a:ext cx="4346653" cy="908804"/>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67276" y="2514600"/>
            <a:ext cx="1187184" cy="369332"/>
          </a:xfrm>
          <a:prstGeom prst="rect">
            <a:avLst/>
          </a:prstGeom>
          <a:noFill/>
        </p:spPr>
        <p:txBody>
          <a:bodyPr wrap="none" rtlCol="0">
            <a:spAutoFit/>
          </a:bodyPr>
          <a:lstStyle/>
          <a:p>
            <a:r>
              <a:rPr lang="en-US" dirty="0" smtClean="0"/>
              <a:t>AGP = 56</a:t>
            </a:r>
            <a:endParaRPr lang="en-US" dirty="0"/>
          </a:p>
        </p:txBody>
      </p:sp>
      <p:sp>
        <p:nvSpPr>
          <p:cNvPr id="19" name="TextBox 18"/>
          <p:cNvSpPr txBox="1"/>
          <p:nvPr/>
        </p:nvSpPr>
        <p:spPr>
          <a:xfrm>
            <a:off x="990600" y="4528066"/>
            <a:ext cx="1187184" cy="369332"/>
          </a:xfrm>
          <a:prstGeom prst="rect">
            <a:avLst/>
          </a:prstGeom>
          <a:noFill/>
        </p:spPr>
        <p:txBody>
          <a:bodyPr wrap="none" rtlCol="0">
            <a:spAutoFit/>
          </a:bodyPr>
          <a:lstStyle/>
          <a:p>
            <a:r>
              <a:rPr lang="en-US" dirty="0" smtClean="0"/>
              <a:t>AGP = 90</a:t>
            </a:r>
            <a:endParaRPr lang="en-US" dirty="0"/>
          </a:p>
        </p:txBody>
      </p:sp>
    </p:spTree>
    <p:extLst>
      <p:ext uri="{BB962C8B-B14F-4D97-AF65-F5344CB8AC3E}">
        <p14:creationId xmlns:p14="http://schemas.microsoft.com/office/powerpoint/2010/main" val="215408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4.44444E-6 -7.40741E-7 C -0.02031 -0.00139 -0.05035 0.0007 -0.07083 -0.00833 C -0.08819 -0.00671 -0.10556 -0.00278 -0.12292 -0.00278 C -0.12847 -0.00278 -0.13403 -0.0044 -0.13958 -0.00555 C -0.14375 -0.00625 -0.15208 -0.00833 -0.15208 -0.00833 " pathEditMode="relative" ptsTypes="ffffA">
                                      <p:cBhvr>
                                        <p:cTn id="14" dur="2000" fill="hold"/>
                                        <p:tgtEl>
                                          <p:spTgt spid="18"/>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xit"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3"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066800"/>
            <a:ext cx="5883685" cy="5686495"/>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9716" y="2349410"/>
            <a:ext cx="4542663" cy="4390417"/>
          </a:xfrm>
          <a:prstGeom prst="rect">
            <a:avLst/>
          </a:prstGeom>
        </p:spPr>
      </p:pic>
      <p:sp>
        <p:nvSpPr>
          <p:cNvPr id="2" name="Title 1"/>
          <p:cNvSpPr>
            <a:spLocks noGrp="1"/>
          </p:cNvSpPr>
          <p:nvPr>
            <p:ph type="title"/>
          </p:nvPr>
        </p:nvSpPr>
        <p:spPr/>
        <p:txBody>
          <a:bodyPr>
            <a:normAutofit fontScale="90000"/>
          </a:bodyPr>
          <a:lstStyle/>
          <a:p>
            <a:r>
              <a:rPr lang="en-US" dirty="0"/>
              <a:t>Transition to </a:t>
            </a:r>
            <a:r>
              <a:rPr lang="en-US" dirty="0" smtClean="0"/>
              <a:t/>
            </a:r>
            <a:br>
              <a:rPr lang="en-US" dirty="0" smtClean="0"/>
            </a:br>
            <a:r>
              <a:rPr lang="en-US" dirty="0" smtClean="0"/>
              <a:t>Smarter Balanced </a:t>
            </a:r>
            <a:endParaRPr lang="en-US" dirty="0"/>
          </a:p>
        </p:txBody>
      </p:sp>
      <p:pic>
        <p:nvPicPr>
          <p:cNvPr id="5" name="Picture 2" descr="R:\Individual Folders\Krissy.Johnson\SGP\Communication\Images\girl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2575" y="2794323"/>
            <a:ext cx="420681" cy="10416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Individual Folders\Krissy.Johnson\SGP\Communication\Images\boys2a.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5626065"/>
            <a:ext cx="454687" cy="103652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flipV="1">
            <a:off x="910094" y="2349410"/>
            <a:ext cx="5719306" cy="914630"/>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847452" y="2349410"/>
            <a:ext cx="5781948" cy="3635214"/>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Isosceles Triangle 2"/>
          <p:cNvSpPr/>
          <p:nvPr/>
        </p:nvSpPr>
        <p:spPr>
          <a:xfrm>
            <a:off x="4411557" y="2349410"/>
            <a:ext cx="4678979" cy="4390418"/>
          </a:xfrm>
          <a:prstGeom prst="triangle">
            <a:avLst/>
          </a:prstGeom>
          <a:solidFill>
            <a:schemeClr val="bg1">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endCxn id="21" idx="0"/>
          </p:cNvCxnSpPr>
          <p:nvPr/>
        </p:nvCxnSpPr>
        <p:spPr>
          <a:xfrm flipV="1">
            <a:off x="950347" y="1066800"/>
            <a:ext cx="5801496" cy="2189289"/>
          </a:xfrm>
          <a:prstGeom prst="straightConnector1">
            <a:avLst/>
          </a:prstGeom>
          <a:ln w="508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21" idx="0"/>
          </p:cNvCxnSpPr>
          <p:nvPr/>
        </p:nvCxnSpPr>
        <p:spPr>
          <a:xfrm flipV="1">
            <a:off x="868680" y="1066800"/>
            <a:ext cx="5883163" cy="4917824"/>
          </a:xfrm>
          <a:prstGeom prst="straightConnector1">
            <a:avLst/>
          </a:prstGeom>
          <a:ln w="508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66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of Data</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r>
              <a:rPr lang="en-US" dirty="0" smtClean="0"/>
              <a:t>Adequate growth targets may not be available until 2015-16 or 2016-17</a:t>
            </a:r>
            <a:endParaRPr lang="en-US" dirty="0" smtClean="0"/>
          </a:p>
          <a:p>
            <a:endParaRPr lang="en-US" dirty="0"/>
          </a:p>
          <a:p>
            <a:r>
              <a:rPr lang="en-US" dirty="0" smtClean="0"/>
              <a:t>Smarter Balanced Field Testing affects the availability of SGPs</a:t>
            </a:r>
            <a:endParaRPr lang="en-US" dirty="0"/>
          </a:p>
        </p:txBody>
      </p:sp>
    </p:spTree>
    <p:extLst>
      <p:ext uri="{BB962C8B-B14F-4D97-AF65-F5344CB8AC3E}">
        <p14:creationId xmlns:p14="http://schemas.microsoft.com/office/powerpoint/2010/main" val="2837407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43432636"/>
              </p:ext>
            </p:extLst>
          </p:nvPr>
        </p:nvGraphicFramePr>
        <p:xfrm>
          <a:off x="893347" y="2210247"/>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18"/>
          <p:cNvGrpSpPr/>
          <p:nvPr/>
        </p:nvGrpSpPr>
        <p:grpSpPr>
          <a:xfrm>
            <a:off x="4293149" y="2366760"/>
            <a:ext cx="3403051" cy="880075"/>
            <a:chOff x="3964046" y="1917356"/>
            <a:chExt cx="3403051" cy="880075"/>
          </a:xfrm>
        </p:grpSpPr>
        <p:sp>
          <p:nvSpPr>
            <p:cNvPr id="15" name="U-Turn Arrow 14"/>
            <p:cNvSpPr/>
            <p:nvPr/>
          </p:nvSpPr>
          <p:spPr>
            <a:xfrm>
              <a:off x="3964046" y="2015522"/>
              <a:ext cx="3403051" cy="781909"/>
            </a:xfrm>
            <a:prstGeom prst="uturnArrow">
              <a:avLst>
                <a:gd name="adj1" fmla="val 25000"/>
                <a:gd name="adj2" fmla="val 25000"/>
                <a:gd name="adj3" fmla="val 25000"/>
                <a:gd name="adj4" fmla="val 43750"/>
                <a:gd name="adj5" fmla="val 99719"/>
              </a:avLst>
            </a:prstGeom>
            <a:solidFill>
              <a:schemeClr val="accent1">
                <a:lumMod val="75000"/>
                <a:alpha val="66000"/>
              </a:schemeClr>
            </a:solidFill>
            <a:ln>
              <a:solidFill>
                <a:schemeClr val="accent1">
                  <a:shade val="50000"/>
                </a:schemeClr>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flipH="1">
              <a:off x="5556833" y="1917356"/>
              <a:ext cx="1206843" cy="369332"/>
            </a:xfrm>
            <a:prstGeom prst="rect">
              <a:avLst/>
            </a:prstGeom>
            <a:noFill/>
          </p:spPr>
          <p:txBody>
            <a:bodyPr wrap="square" rtlCol="0">
              <a:spAutoFit/>
            </a:bodyPr>
            <a:lstStyle/>
            <a:p>
              <a:r>
                <a:rPr lang="en-US" dirty="0" smtClean="0"/>
                <a:t>SGP</a:t>
              </a:r>
              <a:endParaRPr lang="en-US" dirty="0"/>
            </a:p>
          </p:txBody>
        </p:sp>
      </p:grpSp>
      <p:sp>
        <p:nvSpPr>
          <p:cNvPr id="2" name="Title 1"/>
          <p:cNvSpPr>
            <a:spLocks noGrp="1"/>
          </p:cNvSpPr>
          <p:nvPr>
            <p:ph type="title"/>
          </p:nvPr>
        </p:nvSpPr>
        <p:spPr/>
        <p:txBody>
          <a:bodyPr>
            <a:normAutofit fontScale="90000"/>
          </a:bodyPr>
          <a:lstStyle/>
          <a:p>
            <a:r>
              <a:rPr lang="en-US" dirty="0" smtClean="0"/>
              <a:t>Student Growth Percentile (SGP)</a:t>
            </a:r>
            <a:br>
              <a:rPr lang="en-US" dirty="0" smtClean="0"/>
            </a:br>
            <a:r>
              <a:rPr lang="en-US" dirty="0" smtClean="0"/>
              <a:t>Transition to Smarter Balanced</a:t>
            </a:r>
            <a:endParaRPr lang="en-US" dirty="0"/>
          </a:p>
        </p:txBody>
      </p:sp>
      <p:grpSp>
        <p:nvGrpSpPr>
          <p:cNvPr id="5" name="Group 15"/>
          <p:cNvGrpSpPr/>
          <p:nvPr/>
        </p:nvGrpSpPr>
        <p:grpSpPr>
          <a:xfrm>
            <a:off x="2250576" y="2408011"/>
            <a:ext cx="1635624" cy="833605"/>
            <a:chOff x="1919003" y="2044027"/>
            <a:chExt cx="1635624" cy="833605"/>
          </a:xfrm>
        </p:grpSpPr>
        <p:sp>
          <p:nvSpPr>
            <p:cNvPr id="7" name="U-Turn Arrow 6"/>
            <p:cNvSpPr/>
            <p:nvPr/>
          </p:nvSpPr>
          <p:spPr>
            <a:xfrm>
              <a:off x="1919003" y="2144464"/>
              <a:ext cx="1441622" cy="733168"/>
            </a:xfrm>
            <a:prstGeom prst="uturnArrow">
              <a:avLst>
                <a:gd name="adj1" fmla="val 25000"/>
                <a:gd name="adj2" fmla="val 25000"/>
                <a:gd name="adj3" fmla="val 25000"/>
                <a:gd name="adj4" fmla="val 43750"/>
                <a:gd name="adj5" fmla="val 99719"/>
              </a:avLst>
            </a:prstGeom>
            <a:solidFill>
              <a:schemeClr val="accent1">
                <a:alpha val="66000"/>
              </a:schemeClr>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flipH="1">
              <a:off x="2347784" y="2044027"/>
              <a:ext cx="1206843" cy="369332"/>
            </a:xfrm>
            <a:prstGeom prst="rect">
              <a:avLst/>
            </a:prstGeom>
            <a:noFill/>
          </p:spPr>
          <p:txBody>
            <a:bodyPr wrap="square" rtlCol="0">
              <a:spAutoFit/>
            </a:bodyPr>
            <a:lstStyle/>
            <a:p>
              <a:r>
                <a:rPr lang="en-US" dirty="0" smtClean="0"/>
                <a:t>SGP</a:t>
              </a:r>
              <a:endParaRPr lang="en-US" dirty="0"/>
            </a:p>
          </p:txBody>
        </p:sp>
      </p:grpSp>
      <p:grpSp>
        <p:nvGrpSpPr>
          <p:cNvPr id="16" name="Group 19"/>
          <p:cNvGrpSpPr/>
          <p:nvPr/>
        </p:nvGrpSpPr>
        <p:grpSpPr>
          <a:xfrm>
            <a:off x="4221481" y="2371623"/>
            <a:ext cx="1664455" cy="875751"/>
            <a:chOff x="3892378" y="1974688"/>
            <a:chExt cx="1664455" cy="875751"/>
          </a:xfrm>
        </p:grpSpPr>
        <p:sp>
          <p:nvSpPr>
            <p:cNvPr id="11" name="U-Turn Arrow 10"/>
            <p:cNvSpPr/>
            <p:nvPr/>
          </p:nvSpPr>
          <p:spPr>
            <a:xfrm>
              <a:off x="3892378" y="2068530"/>
              <a:ext cx="1441622" cy="781909"/>
            </a:xfrm>
            <a:prstGeom prst="uturnArrow">
              <a:avLst>
                <a:gd name="adj1" fmla="val 25000"/>
                <a:gd name="adj2" fmla="val 25000"/>
                <a:gd name="adj3" fmla="val 25000"/>
                <a:gd name="adj4" fmla="val 43750"/>
                <a:gd name="adj5" fmla="val 99719"/>
              </a:avLst>
            </a:prstGeom>
            <a:solidFill>
              <a:schemeClr val="accent1">
                <a:alpha val="45000"/>
              </a:schemeClr>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flipH="1">
              <a:off x="4349990" y="1974688"/>
              <a:ext cx="1206843" cy="369332"/>
            </a:xfrm>
            <a:prstGeom prst="rect">
              <a:avLst/>
            </a:prstGeom>
            <a:noFill/>
          </p:spPr>
          <p:txBody>
            <a:bodyPr wrap="square" rtlCol="0">
              <a:spAutoFit/>
            </a:bodyPr>
            <a:lstStyle/>
            <a:p>
              <a:r>
                <a:rPr lang="en-US" dirty="0" smtClean="0"/>
                <a:t>SGP</a:t>
              </a:r>
              <a:endParaRPr lang="en-US" dirty="0"/>
            </a:p>
          </p:txBody>
        </p:sp>
      </p:grpSp>
      <p:sp>
        <p:nvSpPr>
          <p:cNvPr id="13" name="U-Turn Arrow 12"/>
          <p:cNvSpPr/>
          <p:nvPr/>
        </p:nvSpPr>
        <p:spPr>
          <a:xfrm rot="10800000">
            <a:off x="4136395" y="5166939"/>
            <a:ext cx="1441622" cy="781909"/>
          </a:xfrm>
          <a:prstGeom prst="uturnArrow">
            <a:avLst>
              <a:gd name="adj1" fmla="val 25000"/>
              <a:gd name="adj2" fmla="val 25000"/>
              <a:gd name="adj3" fmla="val 25000"/>
              <a:gd name="adj4" fmla="val 43750"/>
              <a:gd name="adj5" fmla="val 99719"/>
            </a:avLst>
          </a:prstGeom>
          <a:solidFill>
            <a:srgbClr val="C00000">
              <a:alpha val="66000"/>
            </a:srgb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7" name="Group 19"/>
          <p:cNvGrpSpPr/>
          <p:nvPr/>
        </p:nvGrpSpPr>
        <p:grpSpPr>
          <a:xfrm>
            <a:off x="6260551" y="2371623"/>
            <a:ext cx="1664455" cy="875751"/>
            <a:chOff x="3892378" y="1974688"/>
            <a:chExt cx="1664455" cy="875751"/>
          </a:xfrm>
        </p:grpSpPr>
        <p:sp>
          <p:nvSpPr>
            <p:cNvPr id="19" name="U-Turn Arrow 18"/>
            <p:cNvSpPr/>
            <p:nvPr/>
          </p:nvSpPr>
          <p:spPr>
            <a:xfrm>
              <a:off x="3892378" y="2068530"/>
              <a:ext cx="1441622" cy="781909"/>
            </a:xfrm>
            <a:prstGeom prst="uturnArrow">
              <a:avLst>
                <a:gd name="adj1" fmla="val 25000"/>
                <a:gd name="adj2" fmla="val 25000"/>
                <a:gd name="adj3" fmla="val 25000"/>
                <a:gd name="adj4" fmla="val 43750"/>
                <a:gd name="adj5" fmla="val 99719"/>
              </a:avLst>
            </a:prstGeom>
            <a:solidFill>
              <a:schemeClr val="accent1">
                <a:alpha val="45000"/>
              </a:schemeClr>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flipH="1">
              <a:off x="4349990" y="1974688"/>
              <a:ext cx="1206843" cy="369332"/>
            </a:xfrm>
            <a:prstGeom prst="rect">
              <a:avLst/>
            </a:prstGeom>
            <a:noFill/>
          </p:spPr>
          <p:txBody>
            <a:bodyPr wrap="square" rtlCol="0">
              <a:spAutoFit/>
            </a:bodyPr>
            <a:lstStyle/>
            <a:p>
              <a:r>
                <a:rPr lang="en-US" dirty="0" smtClean="0"/>
                <a:t>SGP</a:t>
              </a:r>
              <a:endParaRPr lang="en-US" dirty="0"/>
            </a:p>
          </p:txBody>
        </p:sp>
      </p:grpSp>
    </p:spTree>
    <p:extLst>
      <p:ext uri="{BB962C8B-B14F-4D97-AF65-F5344CB8AC3E}">
        <p14:creationId xmlns:p14="http://schemas.microsoft.com/office/powerpoint/2010/main" val="408342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02936" y="2495880"/>
            <a:ext cx="1705458" cy="460800"/>
            <a:chOff x="2836" y="1078242"/>
            <a:chExt cx="1705458" cy="460800"/>
          </a:xfrm>
        </p:grpSpPr>
        <p:sp>
          <p:nvSpPr>
            <p:cNvPr id="26" name="Rectangle 25"/>
            <p:cNvSpPr/>
            <p:nvPr/>
          </p:nvSpPr>
          <p:spPr>
            <a:xfrm>
              <a:off x="2836" y="1078242"/>
              <a:ext cx="1705458" cy="460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ectangle 26"/>
            <p:cNvSpPr/>
            <p:nvPr/>
          </p:nvSpPr>
          <p:spPr>
            <a:xfrm>
              <a:off x="2836" y="1078242"/>
              <a:ext cx="1705458" cy="460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2013-14</a:t>
              </a:r>
              <a:endParaRPr lang="en-US" sz="1600" kern="1200" dirty="0"/>
            </a:p>
          </p:txBody>
        </p:sp>
      </p:grpSp>
      <p:sp>
        <p:nvSpPr>
          <p:cNvPr id="24" name="Rectangle 23"/>
          <p:cNvSpPr/>
          <p:nvPr/>
        </p:nvSpPr>
        <p:spPr>
          <a:xfrm>
            <a:off x="802936" y="2964428"/>
            <a:ext cx="1705458" cy="198857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6" name="Group 5"/>
          <p:cNvGrpSpPr/>
          <p:nvPr/>
        </p:nvGrpSpPr>
        <p:grpSpPr>
          <a:xfrm>
            <a:off x="2747159" y="2495880"/>
            <a:ext cx="1705458" cy="460800"/>
            <a:chOff x="1947059" y="1078242"/>
            <a:chExt cx="1705458" cy="460800"/>
          </a:xfrm>
        </p:grpSpPr>
        <p:sp>
          <p:nvSpPr>
            <p:cNvPr id="22" name="Rectangle 21"/>
            <p:cNvSpPr/>
            <p:nvPr/>
          </p:nvSpPr>
          <p:spPr>
            <a:xfrm>
              <a:off x="1947059" y="1078242"/>
              <a:ext cx="1705458" cy="460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ectangle 22"/>
            <p:cNvSpPr/>
            <p:nvPr/>
          </p:nvSpPr>
          <p:spPr>
            <a:xfrm>
              <a:off x="1947059" y="1078242"/>
              <a:ext cx="1705458" cy="460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2014-15</a:t>
              </a:r>
              <a:endParaRPr lang="en-US" sz="1600" kern="1200" dirty="0"/>
            </a:p>
          </p:txBody>
        </p:sp>
      </p:grpSp>
      <p:grpSp>
        <p:nvGrpSpPr>
          <p:cNvPr id="8" name="Group 7"/>
          <p:cNvGrpSpPr/>
          <p:nvPr/>
        </p:nvGrpSpPr>
        <p:grpSpPr>
          <a:xfrm>
            <a:off x="4691382" y="2495880"/>
            <a:ext cx="1705458" cy="460800"/>
            <a:chOff x="3891282" y="1078242"/>
            <a:chExt cx="1705458" cy="460800"/>
          </a:xfrm>
        </p:grpSpPr>
        <p:sp>
          <p:nvSpPr>
            <p:cNvPr id="18" name="Rectangle 17"/>
            <p:cNvSpPr/>
            <p:nvPr/>
          </p:nvSpPr>
          <p:spPr>
            <a:xfrm>
              <a:off x="3891282" y="1078242"/>
              <a:ext cx="1705458" cy="460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18"/>
            <p:cNvSpPr/>
            <p:nvPr/>
          </p:nvSpPr>
          <p:spPr>
            <a:xfrm>
              <a:off x="3891282" y="1078242"/>
              <a:ext cx="1705458" cy="460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2015-16</a:t>
              </a:r>
              <a:endParaRPr lang="en-US" sz="1600" kern="1200" dirty="0"/>
            </a:p>
          </p:txBody>
        </p:sp>
      </p:grpSp>
      <p:sp>
        <p:nvSpPr>
          <p:cNvPr id="16" name="Rectangle 15"/>
          <p:cNvSpPr/>
          <p:nvPr/>
        </p:nvSpPr>
        <p:spPr>
          <a:xfrm>
            <a:off x="4691382" y="2956680"/>
            <a:ext cx="1705458" cy="199631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10" name="Group 9"/>
          <p:cNvGrpSpPr/>
          <p:nvPr/>
        </p:nvGrpSpPr>
        <p:grpSpPr>
          <a:xfrm>
            <a:off x="6635605" y="2495880"/>
            <a:ext cx="1705458" cy="460800"/>
            <a:chOff x="5835505" y="1078242"/>
            <a:chExt cx="1705458" cy="460800"/>
          </a:xfrm>
        </p:grpSpPr>
        <p:sp>
          <p:nvSpPr>
            <p:cNvPr id="14" name="Rectangle 13"/>
            <p:cNvSpPr/>
            <p:nvPr/>
          </p:nvSpPr>
          <p:spPr>
            <a:xfrm>
              <a:off x="5835505" y="1078242"/>
              <a:ext cx="1705458" cy="460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14"/>
            <p:cNvSpPr/>
            <p:nvPr/>
          </p:nvSpPr>
          <p:spPr>
            <a:xfrm>
              <a:off x="5835505" y="1078242"/>
              <a:ext cx="1705458" cy="460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2016-17</a:t>
              </a:r>
              <a:endParaRPr lang="en-US" sz="1600" kern="1200" dirty="0"/>
            </a:p>
          </p:txBody>
        </p:sp>
      </p:grpSp>
      <p:sp>
        <p:nvSpPr>
          <p:cNvPr id="28" name="Rectangle 27"/>
          <p:cNvSpPr/>
          <p:nvPr/>
        </p:nvSpPr>
        <p:spPr>
          <a:xfrm>
            <a:off x="802935" y="2956680"/>
            <a:ext cx="1944223" cy="14054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2/3 of state: </a:t>
            </a:r>
            <a:r>
              <a:rPr lang="en-US" sz="1600" kern="1200" dirty="0" smtClean="0"/>
              <a:t>MSP/HSPE/EOC</a:t>
            </a:r>
          </a:p>
          <a:p>
            <a:pPr marL="171450" lvl="1" indent="-171450" algn="l" defTabSz="711200">
              <a:lnSpc>
                <a:spcPct val="90000"/>
              </a:lnSpc>
              <a:spcBef>
                <a:spcPct val="0"/>
              </a:spcBef>
              <a:spcAft>
                <a:spcPct val="15000"/>
              </a:spcAft>
              <a:buChar char="••"/>
            </a:pPr>
            <a:endParaRPr lang="en-US" sz="1400" dirty="0" smtClean="0"/>
          </a:p>
          <a:p>
            <a:pPr marL="171450" lvl="1" indent="-171450" defTabSz="711200">
              <a:lnSpc>
                <a:spcPct val="90000"/>
              </a:lnSpc>
              <a:spcBef>
                <a:spcPct val="0"/>
              </a:spcBef>
              <a:spcAft>
                <a:spcPct val="15000"/>
              </a:spcAft>
              <a:buFontTx/>
              <a:buChar char="••"/>
            </a:pPr>
            <a:r>
              <a:rPr lang="en-US" sz="1600" dirty="0"/>
              <a:t>1/3 of state: SBAC Field </a:t>
            </a:r>
            <a:r>
              <a:rPr lang="en-US" sz="1600" dirty="0" smtClean="0"/>
              <a:t>Test (no growth)</a:t>
            </a:r>
            <a:endParaRPr lang="en-US" sz="1600" dirty="0"/>
          </a:p>
          <a:p>
            <a:pPr marL="171450" lvl="1" indent="-171450" algn="l" defTabSz="711200">
              <a:lnSpc>
                <a:spcPct val="90000"/>
              </a:lnSpc>
              <a:spcBef>
                <a:spcPct val="0"/>
              </a:spcBef>
              <a:spcAft>
                <a:spcPct val="15000"/>
              </a:spcAft>
              <a:buChar char="••"/>
            </a:pPr>
            <a:endParaRPr lang="en-US" sz="1600" kern="1200" dirty="0"/>
          </a:p>
        </p:txBody>
      </p:sp>
      <p:grpSp>
        <p:nvGrpSpPr>
          <p:cNvPr id="29" name="Group 28"/>
          <p:cNvGrpSpPr/>
          <p:nvPr/>
        </p:nvGrpSpPr>
        <p:grpSpPr>
          <a:xfrm>
            <a:off x="2747159" y="2956679"/>
            <a:ext cx="1705458" cy="1996319"/>
            <a:chOff x="5835505" y="1539042"/>
            <a:chExt cx="1705458" cy="1405440"/>
          </a:xfrm>
        </p:grpSpPr>
        <p:sp>
          <p:nvSpPr>
            <p:cNvPr id="30" name="Rectangle 29"/>
            <p:cNvSpPr/>
            <p:nvPr/>
          </p:nvSpPr>
          <p:spPr>
            <a:xfrm>
              <a:off x="5835505" y="1539042"/>
              <a:ext cx="1705458" cy="140544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1" name="Rectangle 30"/>
            <p:cNvSpPr/>
            <p:nvPr/>
          </p:nvSpPr>
          <p:spPr>
            <a:xfrm>
              <a:off x="5835505" y="1539042"/>
              <a:ext cx="1705458" cy="14054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Entire state: SBAC fully operational</a:t>
              </a:r>
            </a:p>
            <a:p>
              <a:pPr marL="171450" lvl="1" indent="-171450" algn="l" defTabSz="711200">
                <a:lnSpc>
                  <a:spcPct val="90000"/>
                </a:lnSpc>
                <a:spcBef>
                  <a:spcPct val="0"/>
                </a:spcBef>
                <a:spcAft>
                  <a:spcPct val="15000"/>
                </a:spcAft>
                <a:buChar char="••"/>
              </a:pPr>
              <a:endParaRPr lang="en-US" sz="1600" kern="1200" dirty="0" smtClean="0"/>
            </a:p>
            <a:p>
              <a:pPr marL="171450" lvl="1" indent="-171450" algn="l" defTabSz="711200">
                <a:lnSpc>
                  <a:spcPct val="90000"/>
                </a:lnSpc>
                <a:spcBef>
                  <a:spcPct val="0"/>
                </a:spcBef>
                <a:spcAft>
                  <a:spcPct val="15000"/>
                </a:spcAft>
                <a:buChar char="••"/>
              </a:pPr>
              <a:r>
                <a:rPr lang="en-US" sz="1600" dirty="0" smtClean="0"/>
                <a:t>1</a:t>
              </a:r>
              <a:r>
                <a:rPr lang="en-US" sz="1600" baseline="30000" dirty="0" smtClean="0"/>
                <a:t>st</a:t>
              </a:r>
              <a:r>
                <a:rPr lang="en-US" sz="1600" dirty="0" smtClean="0"/>
                <a:t> Year of </a:t>
              </a:r>
              <a:r>
                <a:rPr lang="en-US" sz="1600" dirty="0" smtClean="0"/>
                <a:t>SBAC </a:t>
              </a:r>
              <a:r>
                <a:rPr lang="en-US" sz="1600" dirty="0" smtClean="0"/>
                <a:t>SGPs </a:t>
              </a:r>
              <a:endParaRPr lang="en-US" sz="1600" kern="1200" dirty="0"/>
            </a:p>
          </p:txBody>
        </p:sp>
      </p:grpSp>
      <p:sp>
        <p:nvSpPr>
          <p:cNvPr id="32" name="Rectangle 31"/>
          <p:cNvSpPr/>
          <p:nvPr/>
        </p:nvSpPr>
        <p:spPr>
          <a:xfrm>
            <a:off x="6635605" y="2956680"/>
            <a:ext cx="1705458" cy="140544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3" name="Rectangle 32"/>
          <p:cNvSpPr/>
          <p:nvPr/>
        </p:nvSpPr>
        <p:spPr>
          <a:xfrm>
            <a:off x="4691382" y="2956680"/>
            <a:ext cx="1705458" cy="199631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dirty="0" smtClean="0"/>
              <a:t>2nd Year of </a:t>
            </a:r>
            <a:r>
              <a:rPr lang="en-US" sz="1600" dirty="0" smtClean="0"/>
              <a:t>SBAC </a:t>
            </a:r>
            <a:r>
              <a:rPr lang="en-US" sz="1600" dirty="0" smtClean="0"/>
              <a:t>SGPs </a:t>
            </a:r>
          </a:p>
          <a:p>
            <a:pPr marL="171450" lvl="1" indent="-171450" algn="l" defTabSz="711200">
              <a:lnSpc>
                <a:spcPct val="90000"/>
              </a:lnSpc>
              <a:spcBef>
                <a:spcPct val="0"/>
              </a:spcBef>
              <a:spcAft>
                <a:spcPct val="15000"/>
              </a:spcAft>
              <a:buChar char="••"/>
            </a:pPr>
            <a:endParaRPr lang="en-US" sz="1600" dirty="0" smtClean="0"/>
          </a:p>
          <a:p>
            <a:pPr marL="171450" lvl="1" indent="-171450" algn="l" defTabSz="711200">
              <a:lnSpc>
                <a:spcPct val="90000"/>
              </a:lnSpc>
              <a:spcBef>
                <a:spcPct val="0"/>
              </a:spcBef>
              <a:spcAft>
                <a:spcPct val="15000"/>
              </a:spcAft>
              <a:buChar char="••"/>
            </a:pPr>
            <a:r>
              <a:rPr lang="en-US" sz="1600" dirty="0" smtClean="0"/>
              <a:t>1</a:t>
            </a:r>
            <a:r>
              <a:rPr lang="en-US" sz="1600" baseline="30000" dirty="0" smtClean="0"/>
              <a:t>st</a:t>
            </a:r>
            <a:r>
              <a:rPr lang="en-US" sz="1600" dirty="0" smtClean="0"/>
              <a:t> Year of SBAC Adequate Growth Targets</a:t>
            </a:r>
            <a:endParaRPr lang="en-US" sz="1600" kern="1200" dirty="0"/>
          </a:p>
        </p:txBody>
      </p:sp>
      <p:sp>
        <p:nvSpPr>
          <p:cNvPr id="34" name="Rectangle 33"/>
          <p:cNvSpPr/>
          <p:nvPr/>
        </p:nvSpPr>
        <p:spPr>
          <a:xfrm>
            <a:off x="6635605" y="2964428"/>
            <a:ext cx="1705458" cy="1988569"/>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5" name="Rectangle 34"/>
          <p:cNvSpPr/>
          <p:nvPr/>
        </p:nvSpPr>
        <p:spPr>
          <a:xfrm>
            <a:off x="6635605" y="2973847"/>
            <a:ext cx="1705458" cy="199631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dirty="0" smtClean="0"/>
              <a:t>3</a:t>
            </a:r>
            <a:r>
              <a:rPr lang="en-US" sz="1600" baseline="30000" dirty="0" smtClean="0"/>
              <a:t>rd</a:t>
            </a:r>
            <a:r>
              <a:rPr lang="en-US" sz="1600" dirty="0" smtClean="0"/>
              <a:t> Year of </a:t>
            </a:r>
            <a:r>
              <a:rPr lang="en-US" sz="1600" dirty="0" smtClean="0"/>
              <a:t>SBAC SGPs</a:t>
            </a:r>
          </a:p>
          <a:p>
            <a:pPr marL="171450" lvl="1" indent="-171450" algn="l" defTabSz="711200">
              <a:lnSpc>
                <a:spcPct val="90000"/>
              </a:lnSpc>
              <a:spcBef>
                <a:spcPct val="0"/>
              </a:spcBef>
              <a:spcAft>
                <a:spcPct val="15000"/>
              </a:spcAft>
              <a:buChar char="••"/>
            </a:pPr>
            <a:endParaRPr lang="en-US" sz="1600" dirty="0" smtClean="0"/>
          </a:p>
          <a:p>
            <a:pPr marL="171450" lvl="1" indent="-171450" algn="l" defTabSz="711200">
              <a:lnSpc>
                <a:spcPct val="90000"/>
              </a:lnSpc>
              <a:spcBef>
                <a:spcPct val="0"/>
              </a:spcBef>
              <a:spcAft>
                <a:spcPct val="15000"/>
              </a:spcAft>
              <a:buChar char="••"/>
            </a:pPr>
            <a:r>
              <a:rPr lang="en-US" sz="1600" dirty="0" smtClean="0"/>
              <a:t>2</a:t>
            </a:r>
            <a:r>
              <a:rPr lang="en-US" sz="1600" baseline="30000" dirty="0" smtClean="0"/>
              <a:t>nd</a:t>
            </a:r>
            <a:r>
              <a:rPr lang="en-US" sz="1600" dirty="0" smtClean="0"/>
              <a:t> </a:t>
            </a:r>
            <a:r>
              <a:rPr lang="en-US" sz="1600" dirty="0" smtClean="0"/>
              <a:t>Year of Adequate </a:t>
            </a:r>
            <a:r>
              <a:rPr lang="en-US" sz="1600" dirty="0" smtClean="0"/>
              <a:t>Growth Targets</a:t>
            </a:r>
          </a:p>
          <a:p>
            <a:pPr marL="0" lvl="1" algn="l" defTabSz="711200">
              <a:lnSpc>
                <a:spcPct val="90000"/>
              </a:lnSpc>
              <a:spcBef>
                <a:spcPct val="0"/>
              </a:spcBef>
              <a:spcAft>
                <a:spcPct val="15000"/>
              </a:spcAft>
            </a:pPr>
            <a:endParaRPr lang="en-US" sz="1600" dirty="0" smtClean="0"/>
          </a:p>
          <a:p>
            <a:pPr marL="171450" lvl="1" indent="-171450" algn="l" defTabSz="711200">
              <a:lnSpc>
                <a:spcPct val="90000"/>
              </a:lnSpc>
              <a:spcBef>
                <a:spcPct val="0"/>
              </a:spcBef>
              <a:spcAft>
                <a:spcPct val="15000"/>
              </a:spcAft>
              <a:buChar char="••"/>
            </a:pPr>
            <a:endParaRPr lang="en-US" sz="1600" kern="1200" dirty="0"/>
          </a:p>
        </p:txBody>
      </p:sp>
      <p:sp>
        <p:nvSpPr>
          <p:cNvPr id="25" name="Title 1"/>
          <p:cNvSpPr txBox="1">
            <a:spLocks/>
          </p:cNvSpPr>
          <p:nvPr/>
        </p:nvSpPr>
        <p:spPr>
          <a:xfrm>
            <a:off x="457200" y="533400"/>
            <a:ext cx="8229600" cy="990600"/>
          </a:xfrm>
          <a:prstGeom prst="rect">
            <a:avLst/>
          </a:prstGeom>
        </p:spPr>
        <p:txBody>
          <a:bodyPr>
            <a:normAutofit fontScale="82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Possible Availability of Adequate Growth Percentiles</a:t>
            </a:r>
            <a:endParaRPr lang="en-US" dirty="0"/>
          </a:p>
        </p:txBody>
      </p:sp>
    </p:spTree>
    <p:extLst>
      <p:ext uri="{BB962C8B-B14F-4D97-AF65-F5344CB8AC3E}">
        <p14:creationId xmlns:p14="http://schemas.microsoft.com/office/powerpoint/2010/main" val="1526751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722313" y="1752600"/>
            <a:ext cx="7772400" cy="2667000"/>
          </a:xfrm>
        </p:spPr>
        <p:txBody>
          <a:bodyPr>
            <a:normAutofit/>
          </a:bodyPr>
          <a:lstStyle/>
          <a:p>
            <a:pPr algn="ctr"/>
            <a:r>
              <a:rPr lang="en-US" dirty="0" smtClean="0">
                <a:solidFill>
                  <a:schemeClr val="bg2"/>
                </a:solidFill>
                <a:latin typeface="+mn-lt"/>
              </a:rPr>
              <a:t>the transition to smarter </a:t>
            </a:r>
            <a:r>
              <a:rPr lang="en-US" dirty="0" smtClean="0">
                <a:solidFill>
                  <a:schemeClr val="bg2"/>
                </a:solidFill>
                <a:latin typeface="+mn-lt"/>
              </a:rPr>
              <a:t>balanced</a:t>
            </a:r>
            <a:endParaRPr lang="en-US" dirty="0">
              <a:solidFill>
                <a:schemeClr val="bg2"/>
              </a:solidFill>
              <a:latin typeface="+mn-lt"/>
            </a:endParaRPr>
          </a:p>
        </p:txBody>
      </p:sp>
      <p:sp>
        <p:nvSpPr>
          <p:cNvPr id="7" name="Text Placeholder 6"/>
          <p:cNvSpPr>
            <a:spLocks noGrp="1"/>
          </p:cNvSpPr>
          <p:nvPr>
            <p:ph type="body" idx="1"/>
          </p:nvPr>
        </p:nvSpPr>
        <p:spPr>
          <a:xfrm>
            <a:off x="722313" y="5181600"/>
            <a:ext cx="7772400" cy="945451"/>
          </a:xfrm>
        </p:spPr>
        <p:txBody>
          <a:bodyPr/>
          <a:lstStyle/>
          <a:p>
            <a:pPr algn="ctr"/>
            <a:r>
              <a:rPr lang="en-US" b="1" dirty="0" smtClean="0">
                <a:solidFill>
                  <a:schemeClr val="tx2">
                    <a:lumMod val="25000"/>
                  </a:schemeClr>
                </a:solidFill>
              </a:rPr>
              <a:t>How are other state’s handling the growth?</a:t>
            </a:r>
          </a:p>
          <a:p>
            <a:pPr algn="ctr"/>
            <a:r>
              <a:rPr lang="en-US" b="1" dirty="0" smtClean="0">
                <a:solidFill>
                  <a:schemeClr val="tx2">
                    <a:lumMod val="25000"/>
                  </a:schemeClr>
                </a:solidFill>
              </a:rPr>
              <a:t>A discussion with Damian</a:t>
            </a:r>
            <a:endParaRPr lang="en-US" b="1" dirty="0">
              <a:solidFill>
                <a:schemeClr val="tx2">
                  <a:lumMod val="25000"/>
                </a:schemeClr>
              </a:solidFill>
            </a:endParaRPr>
          </a:p>
        </p:txBody>
      </p:sp>
    </p:spTree>
    <p:extLst>
      <p:ext uri="{BB962C8B-B14F-4D97-AF65-F5344CB8AC3E}">
        <p14:creationId xmlns:p14="http://schemas.microsoft.com/office/powerpoint/2010/main" val="778821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a:t>
            </a:r>
            <a:endParaRPr lang="en-US" dirty="0"/>
          </a:p>
        </p:txBody>
      </p:sp>
      <p:sp>
        <p:nvSpPr>
          <p:cNvPr id="4" name="Subtitle 3"/>
          <p:cNvSpPr>
            <a:spLocks noGrp="1"/>
          </p:cNvSpPr>
          <p:nvPr>
            <p:ph type="subTitle" idx="1"/>
          </p:nvPr>
        </p:nvSpPr>
        <p:spPr>
          <a:xfrm>
            <a:off x="685800" y="3505200"/>
            <a:ext cx="7924800" cy="1752600"/>
          </a:xfrm>
        </p:spPr>
        <p:txBody>
          <a:bodyPr>
            <a:normAutofit/>
          </a:bodyPr>
          <a:lstStyle/>
          <a:p>
            <a:endParaRPr lang="en-US" dirty="0" smtClean="0"/>
          </a:p>
          <a:p>
            <a:r>
              <a:rPr lang="en-US" dirty="0" smtClean="0"/>
              <a:t>Krissy Johnson, </a:t>
            </a:r>
            <a:r>
              <a:rPr lang="en-US" dirty="0" smtClean="0">
                <a:hlinkClick r:id="rId2"/>
              </a:rPr>
              <a:t>krissy.johnson@k12.wa.us</a:t>
            </a:r>
            <a:endParaRPr lang="en-US" dirty="0" smtClean="0"/>
          </a:p>
          <a:p>
            <a:r>
              <a:rPr lang="en-US" dirty="0" smtClean="0"/>
              <a:t>Deb Came, </a:t>
            </a:r>
            <a:r>
              <a:rPr lang="en-US" dirty="0" smtClean="0">
                <a:hlinkClick r:id="rId3"/>
              </a:rPr>
              <a:t>deb.came@k12.wa.us</a:t>
            </a:r>
            <a:endParaRPr lang="en-US" dirty="0" smtClean="0"/>
          </a:p>
          <a:p>
            <a:endParaRPr lang="en-US" dirty="0"/>
          </a:p>
        </p:txBody>
      </p:sp>
    </p:spTree>
    <p:extLst>
      <p:ext uri="{BB962C8B-B14F-4D97-AF65-F5344CB8AC3E}">
        <p14:creationId xmlns:p14="http://schemas.microsoft.com/office/powerpoint/2010/main" val="3102791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Slides</a:t>
            </a:r>
            <a:endParaRPr lang="en-US" dirty="0"/>
          </a:p>
        </p:txBody>
      </p:sp>
    </p:spTree>
    <p:extLst>
      <p:ext uri="{BB962C8B-B14F-4D97-AF65-F5344CB8AC3E}">
        <p14:creationId xmlns:p14="http://schemas.microsoft.com/office/powerpoint/2010/main" val="4050103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1905000"/>
            <a:ext cx="5593379" cy="4781233"/>
          </a:xfrm>
          <a:prstGeom prst="rect">
            <a:avLst/>
          </a:prstGeom>
        </p:spPr>
      </p:pic>
      <p:pic>
        <p:nvPicPr>
          <p:cNvPr id="2050" name="Picture 2" descr="R:\Individual Folders\Krissy.Johnson\SGP\Communication\Images\girl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5183" y="2794323"/>
            <a:ext cx="420681" cy="104160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Why Growth?</a:t>
            </a:r>
            <a:endParaRPr lang="en-US" dirty="0"/>
          </a:p>
        </p:txBody>
      </p:sp>
      <p:cxnSp>
        <p:nvCxnSpPr>
          <p:cNvPr id="8" name="Straight Arrow Connector 7"/>
          <p:cNvCxnSpPr/>
          <p:nvPr/>
        </p:nvCxnSpPr>
        <p:spPr>
          <a:xfrm flipV="1">
            <a:off x="4800600" y="1752602"/>
            <a:ext cx="832592" cy="1295398"/>
          </a:xfrm>
          <a:prstGeom prst="straightConnector1">
            <a:avLst/>
          </a:prstGeom>
          <a:ln w="508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2" descr="R:\Individual Folders\Krissy.Johnson\SGP\Communication\Images\boys2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4258" y="5626065"/>
            <a:ext cx="454687" cy="1036520"/>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Arrow Connector 17"/>
          <p:cNvCxnSpPr/>
          <p:nvPr/>
        </p:nvCxnSpPr>
        <p:spPr>
          <a:xfrm flipV="1">
            <a:off x="3276600" y="1752601"/>
            <a:ext cx="2667000" cy="4391725"/>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67000" y="2794323"/>
            <a:ext cx="1524000" cy="94488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91892" y="5598567"/>
            <a:ext cx="1524000" cy="944880"/>
          </a:xfrm>
          <a:prstGeom prst="rect">
            <a:avLst/>
          </a:prstGeom>
        </p:spPr>
      </p:pic>
    </p:spTree>
    <p:extLst>
      <p:ext uri="{BB962C8B-B14F-4D97-AF65-F5344CB8AC3E}">
        <p14:creationId xmlns:p14="http://schemas.microsoft.com/office/powerpoint/2010/main" val="403780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p:txBody>
          <a:bodyPr>
            <a:normAutofit/>
          </a:bodyPr>
          <a:lstStyle/>
          <a:p>
            <a:r>
              <a:rPr lang="en-US" dirty="0" smtClean="0"/>
              <a:t>Review of Student Growth </a:t>
            </a:r>
            <a:r>
              <a:rPr lang="en-US" dirty="0" smtClean="0"/>
              <a:t>Percentiles</a:t>
            </a:r>
            <a:endParaRPr lang="en-US" dirty="0" smtClean="0"/>
          </a:p>
          <a:p>
            <a:endParaRPr lang="en-US" dirty="0" smtClean="0"/>
          </a:p>
          <a:p>
            <a:r>
              <a:rPr lang="en-US" dirty="0" smtClean="0"/>
              <a:t>What is adequate growth</a:t>
            </a:r>
            <a:r>
              <a:rPr lang="en-US" dirty="0" smtClean="0"/>
              <a:t>?</a:t>
            </a:r>
          </a:p>
          <a:p>
            <a:pPr lvl="1"/>
            <a:r>
              <a:rPr lang="en-US" dirty="0" smtClean="0"/>
              <a:t>Catching-Up/Keeping-Up &amp; Moving-Up/Staying-Up</a:t>
            </a:r>
            <a:endParaRPr lang="en-US" dirty="0" smtClean="0"/>
          </a:p>
          <a:p>
            <a:endParaRPr lang="en-US" dirty="0" smtClean="0"/>
          </a:p>
          <a:p>
            <a:r>
              <a:rPr lang="en-US" dirty="0" smtClean="0"/>
              <a:t>Time horizon of adequate growth targets </a:t>
            </a:r>
          </a:p>
          <a:p>
            <a:endParaRPr lang="en-US" dirty="0" smtClean="0"/>
          </a:p>
          <a:p>
            <a:r>
              <a:rPr lang="en-US" dirty="0"/>
              <a:t>Transition to Smarter </a:t>
            </a:r>
            <a:r>
              <a:rPr lang="en-US" dirty="0" smtClean="0"/>
              <a:t>Balanced</a:t>
            </a:r>
          </a:p>
          <a:p>
            <a:pPr lvl="1"/>
            <a:r>
              <a:rPr lang="en-US" dirty="0" smtClean="0"/>
              <a:t>New </a:t>
            </a:r>
            <a:r>
              <a:rPr lang="en-US" dirty="0" smtClean="0"/>
              <a:t>standards, new destination</a:t>
            </a:r>
          </a:p>
          <a:p>
            <a:endParaRPr lang="en-US" dirty="0" smtClean="0"/>
          </a:p>
          <a:p>
            <a:pPr lvl="1"/>
            <a:endParaRPr lang="en-US" dirty="0" smtClean="0"/>
          </a:p>
        </p:txBody>
      </p:sp>
    </p:spTree>
    <p:extLst>
      <p:ext uri="{BB962C8B-B14F-4D97-AF65-F5344CB8AC3E}">
        <p14:creationId xmlns:p14="http://schemas.microsoft.com/office/powerpoint/2010/main" val="3953480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09601" y="1704936"/>
            <a:ext cx="6629400" cy="2591802"/>
            <a:chOff x="1524000" y="1296402"/>
            <a:chExt cx="6629400" cy="2591802"/>
          </a:xfrm>
        </p:grpSpPr>
        <p:sp>
          <p:nvSpPr>
            <p:cNvPr id="7" name="Rectangle 6"/>
            <p:cNvSpPr/>
            <p:nvPr/>
          </p:nvSpPr>
          <p:spPr>
            <a:xfrm>
              <a:off x="1524000" y="1296402"/>
              <a:ext cx="1600200" cy="685800"/>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1982202"/>
              <a:ext cx="1600200" cy="533400"/>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524000" y="2487066"/>
              <a:ext cx="1600200" cy="561936"/>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524000" y="3049002"/>
              <a:ext cx="1600200" cy="838200"/>
            </a:xfrm>
            <a:prstGeom prst="rect">
              <a:avLst/>
            </a:prstGeom>
            <a:solidFill>
              <a:srgbClr val="B0B0B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24200" y="1296402"/>
              <a:ext cx="5029200" cy="685800"/>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24200" y="1982202"/>
              <a:ext cx="5029200" cy="533400"/>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24200" y="2487066"/>
              <a:ext cx="5029200" cy="562938"/>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24200" y="3050004"/>
              <a:ext cx="5029200" cy="838200"/>
            </a:xfrm>
            <a:prstGeom prst="rect">
              <a:avLst/>
            </a:prstGeom>
            <a:solidFill>
              <a:srgbClr val="B0B0B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609601" y="1892946"/>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L4: Advanced</a:t>
            </a:r>
            <a:endParaRPr lang="en-US" sz="1400" dirty="0">
              <a:latin typeface="Arial Unicode MS" pitchFamily="34" charset="-128"/>
              <a:ea typeface="Arial Unicode MS" pitchFamily="34" charset="-128"/>
              <a:cs typeface="Arial Unicode MS" pitchFamily="34" charset="-128"/>
            </a:endParaRPr>
          </a:p>
        </p:txBody>
      </p:sp>
      <p:sp>
        <p:nvSpPr>
          <p:cNvPr id="10" name="TextBox 9"/>
          <p:cNvSpPr txBox="1"/>
          <p:nvPr/>
        </p:nvSpPr>
        <p:spPr>
          <a:xfrm>
            <a:off x="609601" y="2503547"/>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L3: Proficient</a:t>
            </a:r>
            <a:endParaRPr lang="en-US" sz="1400" dirty="0">
              <a:latin typeface="Arial Unicode MS" pitchFamily="34" charset="-128"/>
              <a:ea typeface="Arial Unicode MS" pitchFamily="34" charset="-128"/>
              <a:cs typeface="Arial Unicode MS" pitchFamily="34" charset="-128"/>
            </a:endParaRPr>
          </a:p>
        </p:txBody>
      </p:sp>
      <p:sp>
        <p:nvSpPr>
          <p:cNvPr id="12" name="TextBox 11"/>
          <p:cNvSpPr txBox="1"/>
          <p:nvPr/>
        </p:nvSpPr>
        <p:spPr>
          <a:xfrm>
            <a:off x="609601" y="3036947"/>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L2: Basic</a:t>
            </a:r>
            <a:endParaRPr lang="en-US" sz="1400" dirty="0">
              <a:latin typeface="Arial Unicode MS" pitchFamily="34" charset="-128"/>
              <a:ea typeface="Arial Unicode MS" pitchFamily="34" charset="-128"/>
              <a:cs typeface="Arial Unicode MS" pitchFamily="34" charset="-128"/>
            </a:endParaRPr>
          </a:p>
        </p:txBody>
      </p:sp>
      <p:sp>
        <p:nvSpPr>
          <p:cNvPr id="14" name="TextBox 13"/>
          <p:cNvSpPr txBox="1"/>
          <p:nvPr/>
        </p:nvSpPr>
        <p:spPr>
          <a:xfrm>
            <a:off x="609601" y="3722747"/>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L1: Below Basic</a:t>
            </a:r>
            <a:endParaRPr lang="en-US" sz="1400" dirty="0">
              <a:latin typeface="Arial Unicode MS" pitchFamily="34" charset="-128"/>
              <a:ea typeface="Arial Unicode MS" pitchFamily="34" charset="-128"/>
              <a:cs typeface="Arial Unicode MS" pitchFamily="34" charset="-128"/>
            </a:endParaRPr>
          </a:p>
        </p:txBody>
      </p:sp>
      <p:sp>
        <p:nvSpPr>
          <p:cNvPr id="24" name="TextBox 23"/>
          <p:cNvSpPr txBox="1"/>
          <p:nvPr/>
        </p:nvSpPr>
        <p:spPr>
          <a:xfrm>
            <a:off x="4837113" y="4310122"/>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5</a:t>
            </a:r>
          </a:p>
          <a:p>
            <a:pPr algn="ctr"/>
            <a:r>
              <a:rPr lang="en-US" sz="1200" dirty="0" smtClean="0">
                <a:latin typeface="Arial Unicode MS" pitchFamily="34" charset="-128"/>
                <a:ea typeface="Arial Unicode MS" pitchFamily="34" charset="-128"/>
                <a:cs typeface="Arial Unicode MS" pitchFamily="34" charset="-128"/>
              </a:rPr>
              <a:t>2012-13</a:t>
            </a:r>
            <a:endParaRPr lang="en-US" sz="1200" dirty="0">
              <a:latin typeface="Arial Unicode MS" pitchFamily="34" charset="-128"/>
              <a:ea typeface="Arial Unicode MS" pitchFamily="34" charset="-128"/>
              <a:cs typeface="Arial Unicode MS" pitchFamily="34" charset="-128"/>
            </a:endParaRPr>
          </a:p>
        </p:txBody>
      </p:sp>
      <p:sp>
        <p:nvSpPr>
          <p:cNvPr id="25" name="TextBox 24"/>
          <p:cNvSpPr txBox="1"/>
          <p:nvPr/>
        </p:nvSpPr>
        <p:spPr>
          <a:xfrm>
            <a:off x="6132513" y="4310122"/>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6</a:t>
            </a:r>
          </a:p>
          <a:p>
            <a:pPr algn="ctr"/>
            <a:r>
              <a:rPr lang="en-US" sz="1200" dirty="0" smtClean="0">
                <a:latin typeface="Arial Unicode MS" pitchFamily="34" charset="-128"/>
                <a:ea typeface="Arial Unicode MS" pitchFamily="34" charset="-128"/>
                <a:cs typeface="Arial Unicode MS" pitchFamily="34" charset="-128"/>
              </a:rPr>
              <a:t>2013-14</a:t>
            </a:r>
            <a:endParaRPr lang="en-US" sz="1200" dirty="0">
              <a:latin typeface="Arial Unicode MS" pitchFamily="34" charset="-128"/>
              <a:ea typeface="Arial Unicode MS" pitchFamily="34" charset="-128"/>
              <a:cs typeface="Arial Unicode MS" pitchFamily="34" charset="-128"/>
            </a:endParaRPr>
          </a:p>
        </p:txBody>
      </p:sp>
      <p:grpSp>
        <p:nvGrpSpPr>
          <p:cNvPr id="22" name="Group 21"/>
          <p:cNvGrpSpPr/>
          <p:nvPr/>
        </p:nvGrpSpPr>
        <p:grpSpPr>
          <a:xfrm>
            <a:off x="609600" y="4294734"/>
            <a:ext cx="6629401" cy="1572666"/>
            <a:chOff x="1246430" y="4294734"/>
            <a:chExt cx="6629401" cy="1572666"/>
          </a:xfrm>
        </p:grpSpPr>
        <p:sp>
          <p:nvSpPr>
            <p:cNvPr id="28" name="Rectangle 27"/>
            <p:cNvSpPr/>
            <p:nvPr/>
          </p:nvSpPr>
          <p:spPr>
            <a:xfrm>
              <a:off x="1247577" y="4294734"/>
              <a:ext cx="6628254" cy="52422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47577" y="4818956"/>
              <a:ext cx="6628254" cy="52422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246430" y="4850234"/>
              <a:ext cx="1600201" cy="461665"/>
            </a:xfrm>
            <a:prstGeom prst="rect">
              <a:avLst/>
            </a:prstGeom>
            <a:noFill/>
          </p:spPr>
          <p:txBody>
            <a:bodyPr wrap="square" rtlCol="0">
              <a:spAutoFit/>
            </a:bodyPr>
            <a:lstStyle/>
            <a:p>
              <a:pPr algn="r"/>
              <a:r>
                <a:rPr lang="en-US" sz="1200" dirty="0" smtClean="0">
                  <a:latin typeface="Arial Unicode MS" pitchFamily="34" charset="-128"/>
                  <a:ea typeface="Arial Unicode MS" pitchFamily="34" charset="-128"/>
                  <a:cs typeface="Arial Unicode MS" pitchFamily="34" charset="-128"/>
                </a:rPr>
                <a:t>Scale Score</a:t>
              </a:r>
            </a:p>
            <a:p>
              <a:pPr algn="r"/>
              <a:r>
                <a:rPr lang="en-US" sz="1200" dirty="0" smtClean="0">
                  <a:latin typeface="Arial Unicode MS" pitchFamily="34" charset="-128"/>
                  <a:ea typeface="Arial Unicode MS" pitchFamily="34" charset="-128"/>
                  <a:cs typeface="Arial Unicode MS" pitchFamily="34" charset="-128"/>
                </a:rPr>
                <a:t>Achievement Level</a:t>
              </a:r>
              <a:endParaRPr lang="en-US" sz="1200" dirty="0">
                <a:latin typeface="Arial Unicode MS" pitchFamily="34" charset="-128"/>
                <a:ea typeface="Arial Unicode MS" pitchFamily="34" charset="-128"/>
                <a:cs typeface="Arial Unicode MS" pitchFamily="34" charset="-128"/>
              </a:endParaRPr>
            </a:p>
          </p:txBody>
        </p:sp>
        <p:sp>
          <p:nvSpPr>
            <p:cNvPr id="34" name="Rectangle 33"/>
            <p:cNvSpPr/>
            <p:nvPr/>
          </p:nvSpPr>
          <p:spPr>
            <a:xfrm>
              <a:off x="1247577" y="5343178"/>
              <a:ext cx="6628254" cy="52422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247577" y="5374456"/>
              <a:ext cx="1600201" cy="461665"/>
            </a:xfrm>
            <a:prstGeom prst="rect">
              <a:avLst/>
            </a:prstGeom>
            <a:noFill/>
          </p:spPr>
          <p:txBody>
            <a:bodyPr wrap="square" rtlCol="0">
              <a:spAutoFit/>
            </a:bodyPr>
            <a:lstStyle/>
            <a:p>
              <a:pPr algn="r"/>
              <a:r>
                <a:rPr lang="en-US" sz="1200" dirty="0" smtClean="0">
                  <a:latin typeface="Arial Unicode MS" pitchFamily="34" charset="-128"/>
                  <a:ea typeface="Arial Unicode MS" pitchFamily="34" charset="-128"/>
                  <a:cs typeface="Arial Unicode MS" pitchFamily="34" charset="-128"/>
                </a:rPr>
                <a:t>Growth Percentile</a:t>
              </a:r>
            </a:p>
            <a:p>
              <a:pPr algn="r"/>
              <a:r>
                <a:rPr lang="en-US" sz="1200" dirty="0" smtClean="0">
                  <a:latin typeface="Arial Unicode MS" pitchFamily="34" charset="-128"/>
                  <a:ea typeface="Arial Unicode MS" pitchFamily="34" charset="-128"/>
                  <a:cs typeface="Arial Unicode MS" pitchFamily="34" charset="-128"/>
                </a:rPr>
                <a:t>Growth Level</a:t>
              </a:r>
              <a:endParaRPr lang="en-US" sz="1200" dirty="0">
                <a:latin typeface="Arial Unicode MS" pitchFamily="34" charset="-128"/>
                <a:ea typeface="Arial Unicode MS" pitchFamily="34" charset="-128"/>
                <a:cs typeface="Arial Unicode MS" pitchFamily="34" charset="-128"/>
              </a:endParaRPr>
            </a:p>
          </p:txBody>
        </p:sp>
      </p:grpSp>
      <p:grpSp>
        <p:nvGrpSpPr>
          <p:cNvPr id="39" name="Group 38"/>
          <p:cNvGrpSpPr/>
          <p:nvPr/>
        </p:nvGrpSpPr>
        <p:grpSpPr>
          <a:xfrm>
            <a:off x="2214441" y="3505200"/>
            <a:ext cx="1295400" cy="1807200"/>
            <a:chOff x="2851271" y="3505200"/>
            <a:chExt cx="1295400" cy="1807200"/>
          </a:xfrm>
        </p:grpSpPr>
        <p:grpSp>
          <p:nvGrpSpPr>
            <p:cNvPr id="38" name="Group 37"/>
            <p:cNvGrpSpPr/>
            <p:nvPr/>
          </p:nvGrpSpPr>
          <p:grpSpPr>
            <a:xfrm>
              <a:off x="2851271" y="4311124"/>
              <a:ext cx="1295400" cy="1001276"/>
              <a:chOff x="2851271" y="4311124"/>
              <a:chExt cx="1295400" cy="1001276"/>
            </a:xfrm>
          </p:grpSpPr>
          <p:sp>
            <p:nvSpPr>
              <p:cNvPr id="21" name="TextBox 20"/>
              <p:cNvSpPr txBox="1"/>
              <p:nvPr/>
            </p:nvSpPr>
            <p:spPr>
              <a:xfrm>
                <a:off x="2959343" y="4311124"/>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3</a:t>
                </a:r>
              </a:p>
              <a:p>
                <a:pPr algn="ctr"/>
                <a:r>
                  <a:rPr lang="en-US" sz="1200" dirty="0" smtClean="0">
                    <a:latin typeface="Arial Unicode MS" pitchFamily="34" charset="-128"/>
                    <a:ea typeface="Arial Unicode MS" pitchFamily="34" charset="-128"/>
                    <a:cs typeface="Arial Unicode MS" pitchFamily="34" charset="-128"/>
                  </a:rPr>
                  <a:t>2011-12</a:t>
                </a:r>
                <a:endParaRPr lang="en-US" sz="1200" dirty="0">
                  <a:latin typeface="Arial Unicode MS" pitchFamily="34" charset="-128"/>
                  <a:ea typeface="Arial Unicode MS" pitchFamily="34" charset="-128"/>
                  <a:cs typeface="Arial Unicode MS" pitchFamily="34" charset="-128"/>
                </a:endParaRPr>
              </a:p>
            </p:txBody>
          </p:sp>
          <p:sp>
            <p:nvSpPr>
              <p:cNvPr id="36" name="TextBox 35"/>
              <p:cNvSpPr txBox="1"/>
              <p:nvPr/>
            </p:nvSpPr>
            <p:spPr>
              <a:xfrm>
                <a:off x="2851271" y="4850735"/>
                <a:ext cx="1295400" cy="461665"/>
              </a:xfrm>
              <a:prstGeom prst="rect">
                <a:avLst/>
              </a:prstGeom>
              <a:noFill/>
            </p:spPr>
            <p:txBody>
              <a:bodyPr wrap="square" rtlCol="0">
                <a:spAutoFit/>
              </a:bodyPr>
              <a:lstStyle/>
              <a:p>
                <a:pPr algn="ctr"/>
                <a:r>
                  <a:rPr lang="en-US" sz="1200" b="1" dirty="0" smtClean="0">
                    <a:latin typeface="Arial Unicode MS" pitchFamily="34" charset="-128"/>
                    <a:ea typeface="Arial Unicode MS" pitchFamily="34" charset="-128"/>
                    <a:cs typeface="Arial Unicode MS" pitchFamily="34" charset="-128"/>
                  </a:rPr>
                  <a:t>357</a:t>
                </a:r>
              </a:p>
              <a:p>
                <a:pPr algn="ctr"/>
                <a:r>
                  <a:rPr lang="en-US" sz="1200" dirty="0" smtClean="0">
                    <a:latin typeface="Arial Unicode MS" pitchFamily="34" charset="-128"/>
                    <a:ea typeface="Arial Unicode MS" pitchFamily="34" charset="-128"/>
                    <a:cs typeface="Arial Unicode MS" pitchFamily="34" charset="-128"/>
                  </a:rPr>
                  <a:t>L1: Below Basic</a:t>
                </a:r>
                <a:endParaRPr lang="en-US" sz="1200" dirty="0">
                  <a:latin typeface="Arial Unicode MS" pitchFamily="34" charset="-128"/>
                  <a:ea typeface="Arial Unicode MS" pitchFamily="34" charset="-128"/>
                  <a:cs typeface="Arial Unicode MS" pitchFamily="34" charset="-128"/>
                </a:endParaRPr>
              </a:p>
            </p:txBody>
          </p:sp>
        </p:grpSp>
        <p:sp>
          <p:nvSpPr>
            <p:cNvPr id="31" name="Oval 30"/>
            <p:cNvSpPr/>
            <p:nvPr/>
          </p:nvSpPr>
          <p:spPr>
            <a:xfrm>
              <a:off x="3413760" y="3505200"/>
              <a:ext cx="91440" cy="9144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3541713" y="3337560"/>
            <a:ext cx="1079257" cy="1974339"/>
            <a:chOff x="4178543" y="3337560"/>
            <a:chExt cx="1079257" cy="1974339"/>
          </a:xfrm>
        </p:grpSpPr>
        <p:sp>
          <p:nvSpPr>
            <p:cNvPr id="23" name="TextBox 22"/>
            <p:cNvSpPr txBox="1"/>
            <p:nvPr/>
          </p:nvSpPr>
          <p:spPr>
            <a:xfrm>
              <a:off x="4178543" y="4310122"/>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4</a:t>
              </a:r>
            </a:p>
            <a:p>
              <a:pPr algn="ctr"/>
              <a:r>
                <a:rPr lang="en-US" sz="1200" dirty="0" smtClean="0">
                  <a:latin typeface="Arial Unicode MS" pitchFamily="34" charset="-128"/>
                  <a:ea typeface="Arial Unicode MS" pitchFamily="34" charset="-128"/>
                  <a:cs typeface="Arial Unicode MS" pitchFamily="34" charset="-128"/>
                </a:rPr>
                <a:t>2012-13</a:t>
              </a:r>
              <a:endParaRPr lang="en-US" sz="1200" dirty="0">
                <a:latin typeface="Arial Unicode MS" pitchFamily="34" charset="-128"/>
                <a:ea typeface="Arial Unicode MS" pitchFamily="34" charset="-128"/>
                <a:cs typeface="Arial Unicode MS" pitchFamily="34" charset="-128"/>
              </a:endParaRPr>
            </a:p>
          </p:txBody>
        </p:sp>
        <p:sp>
          <p:nvSpPr>
            <p:cNvPr id="32" name="Oval 31"/>
            <p:cNvSpPr/>
            <p:nvPr/>
          </p:nvSpPr>
          <p:spPr>
            <a:xfrm>
              <a:off x="4648200" y="3337560"/>
              <a:ext cx="91440" cy="9144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299071" y="4850234"/>
              <a:ext cx="838200" cy="461665"/>
            </a:xfrm>
            <a:prstGeom prst="rect">
              <a:avLst/>
            </a:prstGeom>
            <a:noFill/>
          </p:spPr>
          <p:txBody>
            <a:bodyPr wrap="square" rtlCol="0">
              <a:spAutoFit/>
            </a:bodyPr>
            <a:lstStyle/>
            <a:p>
              <a:pPr algn="ctr"/>
              <a:r>
                <a:rPr lang="en-US" sz="1200" b="1" dirty="0" smtClean="0">
                  <a:latin typeface="Arial Unicode MS" pitchFamily="34" charset="-128"/>
                  <a:ea typeface="Arial Unicode MS" pitchFamily="34" charset="-128"/>
                  <a:cs typeface="Arial Unicode MS" pitchFamily="34" charset="-128"/>
                </a:rPr>
                <a:t>385</a:t>
              </a:r>
            </a:p>
            <a:p>
              <a:pPr algn="ctr"/>
              <a:r>
                <a:rPr lang="en-US" sz="1200" dirty="0" smtClean="0">
                  <a:latin typeface="Arial Unicode MS" pitchFamily="34" charset="-128"/>
                  <a:ea typeface="Arial Unicode MS" pitchFamily="34" charset="-128"/>
                  <a:cs typeface="Arial Unicode MS" pitchFamily="34" charset="-128"/>
                </a:rPr>
                <a:t>L2: Basic</a:t>
              </a:r>
              <a:endParaRPr lang="en-US" sz="1200" dirty="0">
                <a:latin typeface="Arial Unicode MS" pitchFamily="34" charset="-128"/>
                <a:ea typeface="Arial Unicode MS" pitchFamily="34" charset="-128"/>
                <a:cs typeface="Arial Unicode MS" pitchFamily="34" charset="-128"/>
              </a:endParaRPr>
            </a:p>
          </p:txBody>
        </p:sp>
      </p:grpSp>
      <p:sp>
        <p:nvSpPr>
          <p:cNvPr id="8" name="TextBox 7"/>
          <p:cNvSpPr txBox="1"/>
          <p:nvPr/>
        </p:nvSpPr>
        <p:spPr>
          <a:xfrm>
            <a:off x="3094076" y="5405735"/>
            <a:ext cx="826770" cy="461665"/>
          </a:xfrm>
          <a:prstGeom prst="rect">
            <a:avLst/>
          </a:prstGeom>
          <a:noFill/>
        </p:spPr>
        <p:txBody>
          <a:bodyPr wrap="square" rtlCol="0">
            <a:spAutoFit/>
          </a:bodyPr>
          <a:lstStyle/>
          <a:p>
            <a:pPr algn="ctr"/>
            <a:r>
              <a:rPr lang="en-US" sz="1200" b="1" dirty="0" smtClean="0">
                <a:latin typeface="Arial Unicode MS" pitchFamily="34" charset="-128"/>
                <a:ea typeface="Arial Unicode MS" pitchFamily="34" charset="-128"/>
                <a:cs typeface="Arial Unicode MS" pitchFamily="34" charset="-128"/>
              </a:rPr>
              <a:t>75</a:t>
            </a:r>
          </a:p>
          <a:p>
            <a:pPr algn="ctr"/>
            <a:r>
              <a:rPr lang="en-US" sz="1200" dirty="0" smtClean="0">
                <a:latin typeface="Arial Unicode MS" pitchFamily="34" charset="-128"/>
                <a:ea typeface="Arial Unicode MS" pitchFamily="34" charset="-128"/>
                <a:cs typeface="Arial Unicode MS" pitchFamily="34" charset="-128"/>
              </a:rPr>
              <a:t>High</a:t>
            </a:r>
            <a:endParaRPr lang="en-US" sz="1200" dirty="0">
              <a:latin typeface="Arial Unicode MS" pitchFamily="34" charset="-128"/>
              <a:ea typeface="Arial Unicode MS" pitchFamily="34" charset="-128"/>
              <a:cs typeface="Arial Unicode MS" pitchFamily="34" charset="-128"/>
            </a:endParaRPr>
          </a:p>
        </p:txBody>
      </p:sp>
      <p:grpSp>
        <p:nvGrpSpPr>
          <p:cNvPr id="55" name="Group 54"/>
          <p:cNvGrpSpPr/>
          <p:nvPr/>
        </p:nvGrpSpPr>
        <p:grpSpPr>
          <a:xfrm>
            <a:off x="2514600" y="1752600"/>
            <a:ext cx="1828800" cy="1078469"/>
            <a:chOff x="2487370" y="1752600"/>
            <a:chExt cx="1828800" cy="1078469"/>
          </a:xfrm>
        </p:grpSpPr>
        <p:sp>
          <p:nvSpPr>
            <p:cNvPr id="42" name="Left Brace 41"/>
            <p:cNvSpPr/>
            <p:nvPr/>
          </p:nvSpPr>
          <p:spPr>
            <a:xfrm rot="5400000">
              <a:off x="3167333" y="1987031"/>
              <a:ext cx="392668" cy="1295407"/>
            </a:xfrm>
            <a:prstGeom prst="leftBrace">
              <a:avLst/>
            </a:prstGeom>
            <a:ln w="25400">
              <a:solidFill>
                <a:srgbClr val="305C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extBox 1"/>
            <p:cNvSpPr txBox="1"/>
            <p:nvPr/>
          </p:nvSpPr>
          <p:spPr>
            <a:xfrm>
              <a:off x="2487370" y="1752600"/>
              <a:ext cx="1828800" cy="584775"/>
            </a:xfrm>
            <a:prstGeom prst="rect">
              <a:avLst/>
            </a:prstGeom>
            <a:noFill/>
          </p:spPr>
          <p:txBody>
            <a:bodyPr wrap="square" rtlCol="0">
              <a:spAutoFit/>
            </a:bodyPr>
            <a:lstStyle/>
            <a:p>
              <a:pPr algn="ctr"/>
              <a:r>
                <a:rPr lang="en-US" sz="1600" dirty="0" smtClean="0">
                  <a:latin typeface="Arial Unicode MS" pitchFamily="34" charset="-128"/>
                  <a:ea typeface="Arial Unicode MS" pitchFamily="34" charset="-128"/>
                  <a:cs typeface="Arial Unicode MS" pitchFamily="34" charset="-128"/>
                </a:rPr>
                <a:t>1 Year of Growth</a:t>
              </a:r>
            </a:p>
            <a:p>
              <a:pPr algn="ctr"/>
              <a:r>
                <a:rPr lang="en-US" sz="1600" dirty="0" smtClean="0">
                  <a:latin typeface="Arial Unicode MS" pitchFamily="34" charset="-128"/>
                  <a:ea typeface="Arial Unicode MS" pitchFamily="34" charset="-128"/>
                  <a:cs typeface="Arial Unicode MS" pitchFamily="34" charset="-128"/>
                </a:rPr>
                <a:t>SGP = 75</a:t>
              </a:r>
              <a:endParaRPr lang="en-US" sz="1600" dirty="0">
                <a:latin typeface="Arial Unicode MS" pitchFamily="34" charset="-128"/>
                <a:ea typeface="Arial Unicode MS" pitchFamily="34" charset="-128"/>
                <a:cs typeface="Arial Unicode MS" pitchFamily="34" charset="-128"/>
              </a:endParaRPr>
            </a:p>
          </p:txBody>
        </p:sp>
      </p:grpSp>
      <p:sp>
        <p:nvSpPr>
          <p:cNvPr id="27" name="Rectangle 26"/>
          <p:cNvSpPr/>
          <p:nvPr/>
        </p:nvSpPr>
        <p:spPr>
          <a:xfrm>
            <a:off x="4876800" y="4315903"/>
            <a:ext cx="914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214941" y="4327743"/>
            <a:ext cx="914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2743201" y="1752600"/>
            <a:ext cx="3852742" cy="1058726"/>
            <a:chOff x="2743201" y="1752600"/>
            <a:chExt cx="3852742" cy="1058726"/>
          </a:xfrm>
        </p:grpSpPr>
        <p:sp>
          <p:nvSpPr>
            <p:cNvPr id="58" name="Left Brace 57"/>
            <p:cNvSpPr/>
            <p:nvPr/>
          </p:nvSpPr>
          <p:spPr>
            <a:xfrm rot="5400000">
              <a:off x="4483109" y="698493"/>
              <a:ext cx="372925" cy="3852742"/>
            </a:xfrm>
            <a:prstGeom prst="leftBrace">
              <a:avLst/>
            </a:prstGeom>
            <a:ln w="25400">
              <a:solidFill>
                <a:srgbClr val="305C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a:off x="3810000" y="1752600"/>
              <a:ext cx="1828800" cy="584775"/>
            </a:xfrm>
            <a:prstGeom prst="rect">
              <a:avLst/>
            </a:prstGeom>
            <a:noFill/>
          </p:spPr>
          <p:txBody>
            <a:bodyPr wrap="square" rtlCol="0">
              <a:spAutoFit/>
            </a:bodyPr>
            <a:lstStyle/>
            <a:p>
              <a:pPr algn="ctr"/>
              <a:r>
                <a:rPr lang="en-US" sz="1600" dirty="0">
                  <a:latin typeface="Arial Unicode MS" pitchFamily="34" charset="-128"/>
                  <a:ea typeface="Arial Unicode MS" pitchFamily="34" charset="-128"/>
                  <a:cs typeface="Arial Unicode MS" pitchFamily="34" charset="-128"/>
                </a:rPr>
                <a:t>3</a:t>
              </a:r>
              <a:r>
                <a:rPr lang="en-US" sz="1600" dirty="0" smtClean="0">
                  <a:latin typeface="Arial Unicode MS" pitchFamily="34" charset="-128"/>
                  <a:ea typeface="Arial Unicode MS" pitchFamily="34" charset="-128"/>
                  <a:cs typeface="Arial Unicode MS" pitchFamily="34" charset="-128"/>
                </a:rPr>
                <a:t> Years of Growth</a:t>
              </a:r>
            </a:p>
            <a:p>
              <a:pPr algn="ctr"/>
              <a:r>
                <a:rPr lang="en-US" sz="1600" dirty="0">
                  <a:latin typeface="Arial Unicode MS" pitchFamily="34" charset="-128"/>
                  <a:ea typeface="Arial Unicode MS" pitchFamily="34" charset="-128"/>
                  <a:cs typeface="Arial Unicode MS" pitchFamily="34" charset="-128"/>
                </a:rPr>
                <a:t>A</a:t>
              </a:r>
              <a:r>
                <a:rPr lang="en-US" sz="1600" dirty="0" smtClean="0">
                  <a:latin typeface="Arial Unicode MS" pitchFamily="34" charset="-128"/>
                  <a:ea typeface="Arial Unicode MS" pitchFamily="34" charset="-128"/>
                  <a:cs typeface="Arial Unicode MS" pitchFamily="34" charset="-128"/>
                </a:rPr>
                <a:t>GP = 82</a:t>
              </a:r>
              <a:endParaRPr lang="en-US" sz="1600" dirty="0">
                <a:latin typeface="Arial Unicode MS" pitchFamily="34" charset="-128"/>
                <a:ea typeface="Arial Unicode MS" pitchFamily="34" charset="-128"/>
                <a:cs typeface="Arial Unicode MS" pitchFamily="34" charset="-128"/>
              </a:endParaRPr>
            </a:p>
          </p:txBody>
        </p:sp>
      </p:grpSp>
      <p:sp>
        <p:nvSpPr>
          <p:cNvPr id="56" name="Right Arrow 55"/>
          <p:cNvSpPr/>
          <p:nvPr/>
        </p:nvSpPr>
        <p:spPr>
          <a:xfrm rot="21180000">
            <a:off x="2874235" y="3397596"/>
            <a:ext cx="1112581" cy="164287"/>
          </a:xfrm>
          <a:prstGeom prst="rightArrow">
            <a:avLst>
              <a:gd name="adj1" fmla="val 50000"/>
              <a:gd name="adj2" fmla="val 137430"/>
            </a:avLst>
          </a:prstGeom>
          <a:solidFill>
            <a:srgbClr val="2B6E28"/>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a:stCxn id="31" idx="7"/>
          </p:cNvCxnSpPr>
          <p:nvPr/>
        </p:nvCxnSpPr>
        <p:spPr>
          <a:xfrm flipV="1">
            <a:off x="2854979" y="2895601"/>
            <a:ext cx="3740964" cy="622990"/>
          </a:xfrm>
          <a:prstGeom prst="straightConnector1">
            <a:avLst/>
          </a:prstGeom>
          <a:ln w="31750">
            <a:solidFill>
              <a:srgbClr val="1350CB"/>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7225640" y="1706941"/>
            <a:ext cx="1765959" cy="4160459"/>
            <a:chOff x="7009480" y="1706941"/>
            <a:chExt cx="1765959" cy="4160459"/>
          </a:xfrm>
        </p:grpSpPr>
        <p:sp>
          <p:nvSpPr>
            <p:cNvPr id="62" name="Rectangle 61"/>
            <p:cNvSpPr/>
            <p:nvPr/>
          </p:nvSpPr>
          <p:spPr>
            <a:xfrm>
              <a:off x="7022839" y="1706941"/>
              <a:ext cx="1752600" cy="2608962"/>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9039" y="2467536"/>
              <a:ext cx="1600199" cy="1602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4" name="TextBox 63"/>
            <p:cNvSpPr txBox="1"/>
            <p:nvPr/>
          </p:nvSpPr>
          <p:spPr>
            <a:xfrm>
              <a:off x="7022839" y="1833396"/>
              <a:ext cx="1676399" cy="369332"/>
            </a:xfrm>
            <a:prstGeom prst="rect">
              <a:avLst/>
            </a:prstGeom>
            <a:noFill/>
          </p:spPr>
          <p:txBody>
            <a:bodyPr wrap="square" rtlCol="0">
              <a:spAutoFit/>
            </a:bodyPr>
            <a:lstStyle/>
            <a:p>
              <a:pPr algn="ctr"/>
              <a:r>
                <a:rPr lang="en-US" dirty="0" smtClean="0">
                  <a:latin typeface="Arial Unicode MS" pitchFamily="34" charset="-128"/>
                  <a:ea typeface="Arial Unicode MS" pitchFamily="34" charset="-128"/>
                  <a:cs typeface="Arial Unicode MS" pitchFamily="34" charset="-128"/>
                </a:rPr>
                <a:t>Reading</a:t>
              </a:r>
              <a:endParaRPr lang="en-US" dirty="0">
                <a:latin typeface="Arial Unicode MS" pitchFamily="34" charset="-128"/>
                <a:ea typeface="Arial Unicode MS" pitchFamily="34" charset="-128"/>
                <a:cs typeface="Arial Unicode MS" pitchFamily="34" charset="-128"/>
              </a:endParaRPr>
            </a:p>
          </p:txBody>
        </p:sp>
        <p:sp>
          <p:nvSpPr>
            <p:cNvPr id="65" name="Rectangle 64"/>
            <p:cNvSpPr/>
            <p:nvPr/>
          </p:nvSpPr>
          <p:spPr>
            <a:xfrm>
              <a:off x="7022839" y="4296739"/>
              <a:ext cx="1752600" cy="1570661"/>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7099035" y="4912792"/>
              <a:ext cx="1600199" cy="338554"/>
            </a:xfrm>
            <a:prstGeom prst="rect">
              <a:avLst/>
            </a:prstGeom>
            <a:noFill/>
          </p:spPr>
          <p:txBody>
            <a:bodyPr wrap="square" rtlCol="0">
              <a:spAutoFit/>
            </a:bodyPr>
            <a:lstStyle/>
            <a:p>
              <a:pPr algn="ctr"/>
              <a:r>
                <a:rPr lang="en-US" sz="1600" dirty="0" smtClean="0">
                  <a:latin typeface="Arial Unicode MS" pitchFamily="34" charset="-128"/>
                  <a:ea typeface="Arial Unicode MS" pitchFamily="34" charset="-128"/>
                  <a:cs typeface="Arial Unicode MS" pitchFamily="34" charset="-128"/>
                </a:rPr>
                <a:t>Achievement</a:t>
              </a:r>
            </a:p>
          </p:txBody>
        </p:sp>
        <p:sp>
          <p:nvSpPr>
            <p:cNvPr id="67" name="TextBox 66"/>
            <p:cNvSpPr txBox="1"/>
            <p:nvPr/>
          </p:nvSpPr>
          <p:spPr>
            <a:xfrm>
              <a:off x="7060935" y="5438017"/>
              <a:ext cx="1600201" cy="338554"/>
            </a:xfrm>
            <a:prstGeom prst="rect">
              <a:avLst/>
            </a:prstGeom>
            <a:noFill/>
          </p:spPr>
          <p:txBody>
            <a:bodyPr wrap="square" rtlCol="0">
              <a:spAutoFit/>
            </a:bodyPr>
            <a:lstStyle/>
            <a:p>
              <a:pPr algn="ctr"/>
              <a:r>
                <a:rPr lang="en-US" sz="1600" dirty="0" smtClean="0">
                  <a:latin typeface="Arial Unicode MS" pitchFamily="34" charset="-128"/>
                  <a:ea typeface="Arial Unicode MS" pitchFamily="34" charset="-128"/>
                  <a:cs typeface="Arial Unicode MS" pitchFamily="34" charset="-128"/>
                </a:rPr>
                <a:t>Growth</a:t>
              </a:r>
              <a:endParaRPr lang="en-US" sz="1600" dirty="0">
                <a:latin typeface="Arial Unicode MS" pitchFamily="34" charset="-128"/>
                <a:ea typeface="Arial Unicode MS" pitchFamily="34" charset="-128"/>
                <a:cs typeface="Arial Unicode MS" pitchFamily="34" charset="-128"/>
              </a:endParaRPr>
            </a:p>
          </p:txBody>
        </p:sp>
        <p:cxnSp>
          <p:nvCxnSpPr>
            <p:cNvPr id="68" name="Straight Connector 67"/>
            <p:cNvCxnSpPr/>
            <p:nvPr/>
          </p:nvCxnSpPr>
          <p:spPr>
            <a:xfrm>
              <a:off x="7022835" y="5345183"/>
              <a:ext cx="1752600"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009480" y="4820961"/>
              <a:ext cx="1752600"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0" name="Title 3"/>
          <p:cNvSpPr txBox="1">
            <a:spLocks/>
          </p:cNvSpPr>
          <p:nvPr/>
        </p:nvSpPr>
        <p:spPr>
          <a:xfrm>
            <a:off x="533400" y="457200"/>
            <a:ext cx="8041440" cy="10668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Adequate Growth Percentiles</a:t>
            </a:r>
            <a:endParaRPr lang="en-US" dirty="0"/>
          </a:p>
        </p:txBody>
      </p:sp>
    </p:spTree>
    <p:extLst>
      <p:ext uri="{BB962C8B-B14F-4D97-AF65-F5344CB8AC3E}">
        <p14:creationId xmlns:p14="http://schemas.microsoft.com/office/powerpoint/2010/main" val="80612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5"/>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09601" y="1704936"/>
            <a:ext cx="6629400" cy="2591802"/>
            <a:chOff x="1524000" y="1296402"/>
            <a:chExt cx="6629400" cy="2591802"/>
          </a:xfrm>
        </p:grpSpPr>
        <p:sp>
          <p:nvSpPr>
            <p:cNvPr id="7" name="Rectangle 6"/>
            <p:cNvSpPr/>
            <p:nvPr/>
          </p:nvSpPr>
          <p:spPr>
            <a:xfrm>
              <a:off x="1524000" y="1296402"/>
              <a:ext cx="1600200" cy="685800"/>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1982202"/>
              <a:ext cx="1600200" cy="533400"/>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524000" y="2487066"/>
              <a:ext cx="1600200" cy="561936"/>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524000" y="3049002"/>
              <a:ext cx="1600200" cy="838200"/>
            </a:xfrm>
            <a:prstGeom prst="rect">
              <a:avLst/>
            </a:prstGeom>
            <a:solidFill>
              <a:srgbClr val="B0B0B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24200" y="1296402"/>
              <a:ext cx="5029200" cy="685800"/>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24200" y="1982202"/>
              <a:ext cx="5029200" cy="533400"/>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24200" y="2487066"/>
              <a:ext cx="5029200" cy="562938"/>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124200" y="3050004"/>
              <a:ext cx="5029200" cy="838200"/>
            </a:xfrm>
            <a:prstGeom prst="rect">
              <a:avLst/>
            </a:prstGeom>
            <a:solidFill>
              <a:srgbClr val="B0B0B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609601" y="1892946"/>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L4: Advanced</a:t>
            </a:r>
            <a:endParaRPr lang="en-US" sz="1400" dirty="0">
              <a:latin typeface="Arial Unicode MS" pitchFamily="34" charset="-128"/>
              <a:ea typeface="Arial Unicode MS" pitchFamily="34" charset="-128"/>
              <a:cs typeface="Arial Unicode MS" pitchFamily="34" charset="-128"/>
            </a:endParaRPr>
          </a:p>
        </p:txBody>
      </p:sp>
      <p:sp>
        <p:nvSpPr>
          <p:cNvPr id="10" name="TextBox 9"/>
          <p:cNvSpPr txBox="1"/>
          <p:nvPr/>
        </p:nvSpPr>
        <p:spPr>
          <a:xfrm>
            <a:off x="609601" y="2503547"/>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L3: Proficient</a:t>
            </a:r>
            <a:endParaRPr lang="en-US" sz="1400" dirty="0">
              <a:latin typeface="Arial Unicode MS" pitchFamily="34" charset="-128"/>
              <a:ea typeface="Arial Unicode MS" pitchFamily="34" charset="-128"/>
              <a:cs typeface="Arial Unicode MS" pitchFamily="34" charset="-128"/>
            </a:endParaRPr>
          </a:p>
        </p:txBody>
      </p:sp>
      <p:sp>
        <p:nvSpPr>
          <p:cNvPr id="12" name="TextBox 11"/>
          <p:cNvSpPr txBox="1"/>
          <p:nvPr/>
        </p:nvSpPr>
        <p:spPr>
          <a:xfrm>
            <a:off x="609601" y="3036947"/>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L2: Basic</a:t>
            </a:r>
            <a:endParaRPr lang="en-US" sz="1400" dirty="0">
              <a:latin typeface="Arial Unicode MS" pitchFamily="34" charset="-128"/>
              <a:ea typeface="Arial Unicode MS" pitchFamily="34" charset="-128"/>
              <a:cs typeface="Arial Unicode MS" pitchFamily="34" charset="-128"/>
            </a:endParaRPr>
          </a:p>
        </p:txBody>
      </p:sp>
      <p:sp>
        <p:nvSpPr>
          <p:cNvPr id="14" name="TextBox 13"/>
          <p:cNvSpPr txBox="1"/>
          <p:nvPr/>
        </p:nvSpPr>
        <p:spPr>
          <a:xfrm>
            <a:off x="609601" y="3722747"/>
            <a:ext cx="1600200" cy="307777"/>
          </a:xfrm>
          <a:prstGeom prst="rect">
            <a:avLst/>
          </a:prstGeom>
          <a:noFill/>
        </p:spPr>
        <p:txBody>
          <a:bodyPr wrap="square" rtlCol="0">
            <a:spAutoFit/>
          </a:bodyPr>
          <a:lstStyle/>
          <a:p>
            <a:pPr algn="r"/>
            <a:r>
              <a:rPr lang="en-US" sz="1400" dirty="0" smtClean="0">
                <a:latin typeface="Arial Unicode MS" pitchFamily="34" charset="-128"/>
                <a:ea typeface="Arial Unicode MS" pitchFamily="34" charset="-128"/>
                <a:cs typeface="Arial Unicode MS" pitchFamily="34" charset="-128"/>
              </a:rPr>
              <a:t>L1: Below Basic</a:t>
            </a:r>
            <a:endParaRPr lang="en-US" sz="1400" dirty="0">
              <a:latin typeface="Arial Unicode MS" pitchFamily="34" charset="-128"/>
              <a:ea typeface="Arial Unicode MS" pitchFamily="34" charset="-128"/>
              <a:cs typeface="Arial Unicode MS" pitchFamily="34" charset="-128"/>
            </a:endParaRPr>
          </a:p>
        </p:txBody>
      </p:sp>
      <p:sp>
        <p:nvSpPr>
          <p:cNvPr id="24" name="TextBox 23"/>
          <p:cNvSpPr txBox="1"/>
          <p:nvPr/>
        </p:nvSpPr>
        <p:spPr>
          <a:xfrm>
            <a:off x="4837113" y="4310122"/>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5</a:t>
            </a:r>
          </a:p>
          <a:p>
            <a:pPr algn="ctr"/>
            <a:r>
              <a:rPr lang="en-US" sz="1200" dirty="0" smtClean="0">
                <a:latin typeface="Arial Unicode MS" pitchFamily="34" charset="-128"/>
                <a:ea typeface="Arial Unicode MS" pitchFamily="34" charset="-128"/>
                <a:cs typeface="Arial Unicode MS" pitchFamily="34" charset="-128"/>
              </a:rPr>
              <a:t>2012-13</a:t>
            </a:r>
            <a:endParaRPr lang="en-US" sz="1200" dirty="0">
              <a:latin typeface="Arial Unicode MS" pitchFamily="34" charset="-128"/>
              <a:ea typeface="Arial Unicode MS" pitchFamily="34" charset="-128"/>
              <a:cs typeface="Arial Unicode MS" pitchFamily="34" charset="-128"/>
            </a:endParaRPr>
          </a:p>
        </p:txBody>
      </p:sp>
      <p:sp>
        <p:nvSpPr>
          <p:cNvPr id="25" name="TextBox 24"/>
          <p:cNvSpPr txBox="1"/>
          <p:nvPr/>
        </p:nvSpPr>
        <p:spPr>
          <a:xfrm>
            <a:off x="6132513" y="4310122"/>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6</a:t>
            </a:r>
          </a:p>
          <a:p>
            <a:pPr algn="ctr"/>
            <a:r>
              <a:rPr lang="en-US" sz="1200" dirty="0" smtClean="0">
                <a:latin typeface="Arial Unicode MS" pitchFamily="34" charset="-128"/>
                <a:ea typeface="Arial Unicode MS" pitchFamily="34" charset="-128"/>
                <a:cs typeface="Arial Unicode MS" pitchFamily="34" charset="-128"/>
              </a:rPr>
              <a:t>2013-14</a:t>
            </a:r>
            <a:endParaRPr lang="en-US" sz="1200" dirty="0">
              <a:latin typeface="Arial Unicode MS" pitchFamily="34" charset="-128"/>
              <a:ea typeface="Arial Unicode MS" pitchFamily="34" charset="-128"/>
              <a:cs typeface="Arial Unicode MS" pitchFamily="34" charset="-128"/>
            </a:endParaRPr>
          </a:p>
        </p:txBody>
      </p:sp>
      <p:grpSp>
        <p:nvGrpSpPr>
          <p:cNvPr id="22" name="Group 21"/>
          <p:cNvGrpSpPr/>
          <p:nvPr/>
        </p:nvGrpSpPr>
        <p:grpSpPr>
          <a:xfrm>
            <a:off x="609600" y="4294734"/>
            <a:ext cx="6629401" cy="1572666"/>
            <a:chOff x="1246430" y="4294734"/>
            <a:chExt cx="6629401" cy="1572666"/>
          </a:xfrm>
        </p:grpSpPr>
        <p:sp>
          <p:nvSpPr>
            <p:cNvPr id="28" name="Rectangle 27"/>
            <p:cNvSpPr/>
            <p:nvPr/>
          </p:nvSpPr>
          <p:spPr>
            <a:xfrm>
              <a:off x="1247577" y="4294734"/>
              <a:ext cx="6628254" cy="52422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47577" y="4818956"/>
              <a:ext cx="6628254" cy="52422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246430" y="4850234"/>
              <a:ext cx="1600201" cy="461665"/>
            </a:xfrm>
            <a:prstGeom prst="rect">
              <a:avLst/>
            </a:prstGeom>
            <a:noFill/>
          </p:spPr>
          <p:txBody>
            <a:bodyPr wrap="square" rtlCol="0">
              <a:spAutoFit/>
            </a:bodyPr>
            <a:lstStyle/>
            <a:p>
              <a:pPr algn="r"/>
              <a:r>
                <a:rPr lang="en-US" sz="1200" dirty="0" smtClean="0">
                  <a:latin typeface="Arial Unicode MS" pitchFamily="34" charset="-128"/>
                  <a:ea typeface="Arial Unicode MS" pitchFamily="34" charset="-128"/>
                  <a:cs typeface="Arial Unicode MS" pitchFamily="34" charset="-128"/>
                </a:rPr>
                <a:t>Scale Score</a:t>
              </a:r>
            </a:p>
            <a:p>
              <a:pPr algn="r"/>
              <a:r>
                <a:rPr lang="en-US" sz="1200" dirty="0" smtClean="0">
                  <a:latin typeface="Arial Unicode MS" pitchFamily="34" charset="-128"/>
                  <a:ea typeface="Arial Unicode MS" pitchFamily="34" charset="-128"/>
                  <a:cs typeface="Arial Unicode MS" pitchFamily="34" charset="-128"/>
                </a:rPr>
                <a:t>Achievement Level</a:t>
              </a:r>
              <a:endParaRPr lang="en-US" sz="1200" dirty="0">
                <a:latin typeface="Arial Unicode MS" pitchFamily="34" charset="-128"/>
                <a:ea typeface="Arial Unicode MS" pitchFamily="34" charset="-128"/>
                <a:cs typeface="Arial Unicode MS" pitchFamily="34" charset="-128"/>
              </a:endParaRPr>
            </a:p>
          </p:txBody>
        </p:sp>
        <p:sp>
          <p:nvSpPr>
            <p:cNvPr id="34" name="Rectangle 33"/>
            <p:cNvSpPr/>
            <p:nvPr/>
          </p:nvSpPr>
          <p:spPr>
            <a:xfrm>
              <a:off x="1247577" y="5343178"/>
              <a:ext cx="6628254" cy="52422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247577" y="5374456"/>
              <a:ext cx="1600201" cy="461665"/>
            </a:xfrm>
            <a:prstGeom prst="rect">
              <a:avLst/>
            </a:prstGeom>
            <a:noFill/>
          </p:spPr>
          <p:txBody>
            <a:bodyPr wrap="square" rtlCol="0">
              <a:spAutoFit/>
            </a:bodyPr>
            <a:lstStyle/>
            <a:p>
              <a:pPr algn="r"/>
              <a:r>
                <a:rPr lang="en-US" sz="1200" dirty="0" smtClean="0">
                  <a:latin typeface="Arial Unicode MS" pitchFamily="34" charset="-128"/>
                  <a:ea typeface="Arial Unicode MS" pitchFamily="34" charset="-128"/>
                  <a:cs typeface="Arial Unicode MS" pitchFamily="34" charset="-128"/>
                </a:rPr>
                <a:t>Growth Percentile</a:t>
              </a:r>
            </a:p>
            <a:p>
              <a:pPr algn="r"/>
              <a:r>
                <a:rPr lang="en-US" sz="1200" dirty="0" smtClean="0">
                  <a:latin typeface="Arial Unicode MS" pitchFamily="34" charset="-128"/>
                  <a:ea typeface="Arial Unicode MS" pitchFamily="34" charset="-128"/>
                  <a:cs typeface="Arial Unicode MS" pitchFamily="34" charset="-128"/>
                </a:rPr>
                <a:t>Growth Level</a:t>
              </a:r>
              <a:endParaRPr lang="en-US" sz="1200" dirty="0">
                <a:latin typeface="Arial Unicode MS" pitchFamily="34" charset="-128"/>
                <a:ea typeface="Arial Unicode MS" pitchFamily="34" charset="-128"/>
                <a:cs typeface="Arial Unicode MS" pitchFamily="34" charset="-128"/>
              </a:endParaRPr>
            </a:p>
          </p:txBody>
        </p:sp>
      </p:grpSp>
      <p:grpSp>
        <p:nvGrpSpPr>
          <p:cNvPr id="39" name="Group 38"/>
          <p:cNvGrpSpPr/>
          <p:nvPr/>
        </p:nvGrpSpPr>
        <p:grpSpPr>
          <a:xfrm>
            <a:off x="2214441" y="3505200"/>
            <a:ext cx="1295400" cy="1807200"/>
            <a:chOff x="2851271" y="3505200"/>
            <a:chExt cx="1295400" cy="1807200"/>
          </a:xfrm>
        </p:grpSpPr>
        <p:grpSp>
          <p:nvGrpSpPr>
            <p:cNvPr id="38" name="Group 37"/>
            <p:cNvGrpSpPr/>
            <p:nvPr/>
          </p:nvGrpSpPr>
          <p:grpSpPr>
            <a:xfrm>
              <a:off x="2851271" y="4311124"/>
              <a:ext cx="1295400" cy="1001276"/>
              <a:chOff x="2851271" y="4311124"/>
              <a:chExt cx="1295400" cy="1001276"/>
            </a:xfrm>
          </p:grpSpPr>
          <p:sp>
            <p:nvSpPr>
              <p:cNvPr id="21" name="TextBox 20"/>
              <p:cNvSpPr txBox="1"/>
              <p:nvPr/>
            </p:nvSpPr>
            <p:spPr>
              <a:xfrm>
                <a:off x="2959343" y="4311124"/>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3</a:t>
                </a:r>
              </a:p>
              <a:p>
                <a:pPr algn="ctr"/>
                <a:r>
                  <a:rPr lang="en-US" sz="1200" dirty="0" smtClean="0">
                    <a:latin typeface="Arial Unicode MS" pitchFamily="34" charset="-128"/>
                    <a:ea typeface="Arial Unicode MS" pitchFamily="34" charset="-128"/>
                    <a:cs typeface="Arial Unicode MS" pitchFamily="34" charset="-128"/>
                  </a:rPr>
                  <a:t>2011-12</a:t>
                </a:r>
                <a:endParaRPr lang="en-US" sz="1200" dirty="0">
                  <a:latin typeface="Arial Unicode MS" pitchFamily="34" charset="-128"/>
                  <a:ea typeface="Arial Unicode MS" pitchFamily="34" charset="-128"/>
                  <a:cs typeface="Arial Unicode MS" pitchFamily="34" charset="-128"/>
                </a:endParaRPr>
              </a:p>
            </p:txBody>
          </p:sp>
          <p:sp>
            <p:nvSpPr>
              <p:cNvPr id="36" name="TextBox 35"/>
              <p:cNvSpPr txBox="1"/>
              <p:nvPr/>
            </p:nvSpPr>
            <p:spPr>
              <a:xfrm>
                <a:off x="2851271" y="4850735"/>
                <a:ext cx="1295400" cy="461665"/>
              </a:xfrm>
              <a:prstGeom prst="rect">
                <a:avLst/>
              </a:prstGeom>
              <a:noFill/>
            </p:spPr>
            <p:txBody>
              <a:bodyPr wrap="square" rtlCol="0">
                <a:spAutoFit/>
              </a:bodyPr>
              <a:lstStyle/>
              <a:p>
                <a:pPr algn="ctr"/>
                <a:r>
                  <a:rPr lang="en-US" sz="1200" b="1" dirty="0" smtClean="0">
                    <a:latin typeface="Arial Unicode MS" pitchFamily="34" charset="-128"/>
                    <a:ea typeface="Arial Unicode MS" pitchFamily="34" charset="-128"/>
                    <a:cs typeface="Arial Unicode MS" pitchFamily="34" charset="-128"/>
                  </a:rPr>
                  <a:t>357</a:t>
                </a:r>
              </a:p>
              <a:p>
                <a:pPr algn="ctr"/>
                <a:r>
                  <a:rPr lang="en-US" sz="1200" dirty="0" smtClean="0">
                    <a:latin typeface="Arial Unicode MS" pitchFamily="34" charset="-128"/>
                    <a:ea typeface="Arial Unicode MS" pitchFamily="34" charset="-128"/>
                    <a:cs typeface="Arial Unicode MS" pitchFamily="34" charset="-128"/>
                  </a:rPr>
                  <a:t>L1: Below Basic</a:t>
                </a:r>
                <a:endParaRPr lang="en-US" sz="1200" dirty="0">
                  <a:latin typeface="Arial Unicode MS" pitchFamily="34" charset="-128"/>
                  <a:ea typeface="Arial Unicode MS" pitchFamily="34" charset="-128"/>
                  <a:cs typeface="Arial Unicode MS" pitchFamily="34" charset="-128"/>
                </a:endParaRPr>
              </a:p>
            </p:txBody>
          </p:sp>
        </p:grpSp>
        <p:sp>
          <p:nvSpPr>
            <p:cNvPr id="31" name="Oval 30"/>
            <p:cNvSpPr/>
            <p:nvPr/>
          </p:nvSpPr>
          <p:spPr>
            <a:xfrm>
              <a:off x="3413760" y="3505200"/>
              <a:ext cx="91440" cy="9144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3541713" y="3337560"/>
            <a:ext cx="1079257" cy="1974339"/>
            <a:chOff x="4178543" y="3337560"/>
            <a:chExt cx="1079257" cy="1974339"/>
          </a:xfrm>
        </p:grpSpPr>
        <p:sp>
          <p:nvSpPr>
            <p:cNvPr id="23" name="TextBox 22"/>
            <p:cNvSpPr txBox="1"/>
            <p:nvPr/>
          </p:nvSpPr>
          <p:spPr>
            <a:xfrm>
              <a:off x="4178543" y="4310122"/>
              <a:ext cx="1079257" cy="492443"/>
            </a:xfrm>
            <a:prstGeom prst="rect">
              <a:avLst/>
            </a:prstGeom>
            <a:noFill/>
          </p:spPr>
          <p:txBody>
            <a:bodyPr wrap="square" rtlCol="0">
              <a:spAutoFit/>
            </a:bodyPr>
            <a:lstStyle/>
            <a:p>
              <a:pPr algn="ctr"/>
              <a:r>
                <a:rPr lang="en-US" sz="1400" dirty="0" smtClean="0">
                  <a:latin typeface="Arial Unicode MS" pitchFamily="34" charset="-128"/>
                  <a:ea typeface="Arial Unicode MS" pitchFamily="34" charset="-128"/>
                  <a:cs typeface="Arial Unicode MS" pitchFamily="34" charset="-128"/>
                </a:rPr>
                <a:t>Grade 4</a:t>
              </a:r>
            </a:p>
            <a:p>
              <a:pPr algn="ctr"/>
              <a:r>
                <a:rPr lang="en-US" sz="1200" dirty="0" smtClean="0">
                  <a:latin typeface="Arial Unicode MS" pitchFamily="34" charset="-128"/>
                  <a:ea typeface="Arial Unicode MS" pitchFamily="34" charset="-128"/>
                  <a:cs typeface="Arial Unicode MS" pitchFamily="34" charset="-128"/>
                </a:rPr>
                <a:t>2012-13</a:t>
              </a:r>
              <a:endParaRPr lang="en-US" sz="1200" dirty="0">
                <a:latin typeface="Arial Unicode MS" pitchFamily="34" charset="-128"/>
                <a:ea typeface="Arial Unicode MS" pitchFamily="34" charset="-128"/>
                <a:cs typeface="Arial Unicode MS" pitchFamily="34" charset="-128"/>
              </a:endParaRPr>
            </a:p>
          </p:txBody>
        </p:sp>
        <p:sp>
          <p:nvSpPr>
            <p:cNvPr id="32" name="Oval 31"/>
            <p:cNvSpPr/>
            <p:nvPr/>
          </p:nvSpPr>
          <p:spPr>
            <a:xfrm>
              <a:off x="4648200" y="3337560"/>
              <a:ext cx="91440" cy="9144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299071" y="4850234"/>
              <a:ext cx="838200" cy="461665"/>
            </a:xfrm>
            <a:prstGeom prst="rect">
              <a:avLst/>
            </a:prstGeom>
            <a:noFill/>
          </p:spPr>
          <p:txBody>
            <a:bodyPr wrap="square" rtlCol="0">
              <a:spAutoFit/>
            </a:bodyPr>
            <a:lstStyle/>
            <a:p>
              <a:pPr algn="ctr"/>
              <a:r>
                <a:rPr lang="en-US" sz="1200" b="1" dirty="0" smtClean="0">
                  <a:latin typeface="Arial Unicode MS" pitchFamily="34" charset="-128"/>
                  <a:ea typeface="Arial Unicode MS" pitchFamily="34" charset="-128"/>
                  <a:cs typeface="Arial Unicode MS" pitchFamily="34" charset="-128"/>
                </a:rPr>
                <a:t>385</a:t>
              </a:r>
            </a:p>
            <a:p>
              <a:pPr algn="ctr"/>
              <a:r>
                <a:rPr lang="en-US" sz="1200" dirty="0" smtClean="0">
                  <a:latin typeface="Arial Unicode MS" pitchFamily="34" charset="-128"/>
                  <a:ea typeface="Arial Unicode MS" pitchFamily="34" charset="-128"/>
                  <a:cs typeface="Arial Unicode MS" pitchFamily="34" charset="-128"/>
                </a:rPr>
                <a:t>L2: Basic</a:t>
              </a:r>
              <a:endParaRPr lang="en-US" sz="1200" dirty="0">
                <a:latin typeface="Arial Unicode MS" pitchFamily="34" charset="-128"/>
                <a:ea typeface="Arial Unicode MS" pitchFamily="34" charset="-128"/>
                <a:cs typeface="Arial Unicode MS" pitchFamily="34" charset="-128"/>
              </a:endParaRPr>
            </a:p>
          </p:txBody>
        </p:sp>
      </p:grpSp>
      <p:sp>
        <p:nvSpPr>
          <p:cNvPr id="8" name="TextBox 7"/>
          <p:cNvSpPr txBox="1"/>
          <p:nvPr/>
        </p:nvSpPr>
        <p:spPr>
          <a:xfrm>
            <a:off x="3094076" y="5405735"/>
            <a:ext cx="826770" cy="461665"/>
          </a:xfrm>
          <a:prstGeom prst="rect">
            <a:avLst/>
          </a:prstGeom>
          <a:noFill/>
        </p:spPr>
        <p:txBody>
          <a:bodyPr wrap="square" rtlCol="0">
            <a:spAutoFit/>
          </a:bodyPr>
          <a:lstStyle/>
          <a:p>
            <a:pPr algn="ctr"/>
            <a:r>
              <a:rPr lang="en-US" sz="1200" b="1" dirty="0" smtClean="0">
                <a:latin typeface="Arial Unicode MS" pitchFamily="34" charset="-128"/>
                <a:ea typeface="Arial Unicode MS" pitchFamily="34" charset="-128"/>
                <a:cs typeface="Arial Unicode MS" pitchFamily="34" charset="-128"/>
              </a:rPr>
              <a:t>75</a:t>
            </a:r>
          </a:p>
          <a:p>
            <a:pPr algn="ctr"/>
            <a:r>
              <a:rPr lang="en-US" sz="1200" dirty="0" smtClean="0">
                <a:latin typeface="Arial Unicode MS" pitchFamily="34" charset="-128"/>
                <a:ea typeface="Arial Unicode MS" pitchFamily="34" charset="-128"/>
                <a:cs typeface="Arial Unicode MS" pitchFamily="34" charset="-128"/>
              </a:rPr>
              <a:t>High</a:t>
            </a:r>
            <a:endParaRPr lang="en-US" sz="1200" dirty="0">
              <a:latin typeface="Arial Unicode MS" pitchFamily="34" charset="-128"/>
              <a:ea typeface="Arial Unicode MS" pitchFamily="34" charset="-128"/>
              <a:cs typeface="Arial Unicode MS" pitchFamily="34" charset="-128"/>
            </a:endParaRPr>
          </a:p>
        </p:txBody>
      </p:sp>
      <p:grpSp>
        <p:nvGrpSpPr>
          <p:cNvPr id="55" name="Group 54"/>
          <p:cNvGrpSpPr/>
          <p:nvPr/>
        </p:nvGrpSpPr>
        <p:grpSpPr>
          <a:xfrm>
            <a:off x="2514600" y="1752600"/>
            <a:ext cx="1828800" cy="1078469"/>
            <a:chOff x="2487370" y="1752600"/>
            <a:chExt cx="1828800" cy="1078469"/>
          </a:xfrm>
        </p:grpSpPr>
        <p:sp>
          <p:nvSpPr>
            <p:cNvPr id="42" name="Left Brace 41"/>
            <p:cNvSpPr/>
            <p:nvPr/>
          </p:nvSpPr>
          <p:spPr>
            <a:xfrm rot="5400000">
              <a:off x="3167333" y="1987031"/>
              <a:ext cx="392668" cy="1295407"/>
            </a:xfrm>
            <a:prstGeom prst="leftBrace">
              <a:avLst/>
            </a:prstGeom>
            <a:ln w="25400">
              <a:solidFill>
                <a:srgbClr val="305C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extBox 1"/>
            <p:cNvSpPr txBox="1"/>
            <p:nvPr/>
          </p:nvSpPr>
          <p:spPr>
            <a:xfrm>
              <a:off x="2487370" y="1752600"/>
              <a:ext cx="1828800" cy="584775"/>
            </a:xfrm>
            <a:prstGeom prst="rect">
              <a:avLst/>
            </a:prstGeom>
            <a:noFill/>
          </p:spPr>
          <p:txBody>
            <a:bodyPr wrap="square" rtlCol="0">
              <a:spAutoFit/>
            </a:bodyPr>
            <a:lstStyle/>
            <a:p>
              <a:pPr algn="ctr"/>
              <a:r>
                <a:rPr lang="en-US" sz="1600" dirty="0" smtClean="0">
                  <a:latin typeface="Arial Unicode MS" pitchFamily="34" charset="-128"/>
                  <a:ea typeface="Arial Unicode MS" pitchFamily="34" charset="-128"/>
                  <a:cs typeface="Arial Unicode MS" pitchFamily="34" charset="-128"/>
                </a:rPr>
                <a:t>1 Year of Growth</a:t>
              </a:r>
            </a:p>
            <a:p>
              <a:pPr algn="ctr"/>
              <a:r>
                <a:rPr lang="en-US" sz="1600" dirty="0" smtClean="0">
                  <a:latin typeface="Arial Unicode MS" pitchFamily="34" charset="-128"/>
                  <a:ea typeface="Arial Unicode MS" pitchFamily="34" charset="-128"/>
                  <a:cs typeface="Arial Unicode MS" pitchFamily="34" charset="-128"/>
                </a:rPr>
                <a:t>SGP = 75</a:t>
              </a:r>
              <a:endParaRPr lang="en-US" sz="1600" dirty="0">
                <a:latin typeface="Arial Unicode MS" pitchFamily="34" charset="-128"/>
                <a:ea typeface="Arial Unicode MS" pitchFamily="34" charset="-128"/>
                <a:cs typeface="Arial Unicode MS" pitchFamily="34" charset="-128"/>
              </a:endParaRPr>
            </a:p>
          </p:txBody>
        </p:sp>
      </p:grpSp>
      <p:sp>
        <p:nvSpPr>
          <p:cNvPr id="27" name="Rectangle 26"/>
          <p:cNvSpPr/>
          <p:nvPr/>
        </p:nvSpPr>
        <p:spPr>
          <a:xfrm>
            <a:off x="4876800" y="4315903"/>
            <a:ext cx="914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214941" y="4327743"/>
            <a:ext cx="914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2743201" y="1752600"/>
            <a:ext cx="3852742" cy="1058726"/>
            <a:chOff x="2743201" y="1752600"/>
            <a:chExt cx="3852742" cy="1058726"/>
          </a:xfrm>
        </p:grpSpPr>
        <p:sp>
          <p:nvSpPr>
            <p:cNvPr id="58" name="Left Brace 57"/>
            <p:cNvSpPr/>
            <p:nvPr/>
          </p:nvSpPr>
          <p:spPr>
            <a:xfrm rot="5400000">
              <a:off x="4483109" y="698493"/>
              <a:ext cx="372925" cy="3852742"/>
            </a:xfrm>
            <a:prstGeom prst="leftBrace">
              <a:avLst/>
            </a:prstGeom>
            <a:ln w="25400">
              <a:solidFill>
                <a:srgbClr val="305C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a:off x="3810000" y="1752600"/>
              <a:ext cx="1828800" cy="584775"/>
            </a:xfrm>
            <a:prstGeom prst="rect">
              <a:avLst/>
            </a:prstGeom>
            <a:noFill/>
          </p:spPr>
          <p:txBody>
            <a:bodyPr wrap="square" rtlCol="0">
              <a:spAutoFit/>
            </a:bodyPr>
            <a:lstStyle/>
            <a:p>
              <a:pPr algn="ctr"/>
              <a:r>
                <a:rPr lang="en-US" sz="1600" dirty="0">
                  <a:latin typeface="Arial Unicode MS" pitchFamily="34" charset="-128"/>
                  <a:ea typeface="Arial Unicode MS" pitchFamily="34" charset="-128"/>
                  <a:cs typeface="Arial Unicode MS" pitchFamily="34" charset="-128"/>
                </a:rPr>
                <a:t>3</a:t>
              </a:r>
              <a:r>
                <a:rPr lang="en-US" sz="1600" dirty="0" smtClean="0">
                  <a:latin typeface="Arial Unicode MS" pitchFamily="34" charset="-128"/>
                  <a:ea typeface="Arial Unicode MS" pitchFamily="34" charset="-128"/>
                  <a:cs typeface="Arial Unicode MS" pitchFamily="34" charset="-128"/>
                </a:rPr>
                <a:t> Years of Growth</a:t>
              </a:r>
            </a:p>
            <a:p>
              <a:pPr algn="ctr"/>
              <a:r>
                <a:rPr lang="en-US" sz="1600" dirty="0">
                  <a:latin typeface="Arial Unicode MS" pitchFamily="34" charset="-128"/>
                  <a:ea typeface="Arial Unicode MS" pitchFamily="34" charset="-128"/>
                  <a:cs typeface="Arial Unicode MS" pitchFamily="34" charset="-128"/>
                </a:rPr>
                <a:t>A</a:t>
              </a:r>
              <a:r>
                <a:rPr lang="en-US" sz="1600" dirty="0" smtClean="0">
                  <a:latin typeface="Arial Unicode MS" pitchFamily="34" charset="-128"/>
                  <a:ea typeface="Arial Unicode MS" pitchFamily="34" charset="-128"/>
                  <a:cs typeface="Arial Unicode MS" pitchFamily="34" charset="-128"/>
                </a:rPr>
                <a:t>GP = 82</a:t>
              </a:r>
              <a:endParaRPr lang="en-US" sz="1600" dirty="0">
                <a:latin typeface="Arial Unicode MS" pitchFamily="34" charset="-128"/>
                <a:ea typeface="Arial Unicode MS" pitchFamily="34" charset="-128"/>
                <a:cs typeface="Arial Unicode MS" pitchFamily="34" charset="-128"/>
              </a:endParaRPr>
            </a:p>
          </p:txBody>
        </p:sp>
      </p:grpSp>
      <p:sp>
        <p:nvSpPr>
          <p:cNvPr id="56" name="Right Arrow 55"/>
          <p:cNvSpPr/>
          <p:nvPr/>
        </p:nvSpPr>
        <p:spPr>
          <a:xfrm rot="21180000">
            <a:off x="2874235" y="3397596"/>
            <a:ext cx="1112581" cy="164287"/>
          </a:xfrm>
          <a:prstGeom prst="rightArrow">
            <a:avLst>
              <a:gd name="adj1" fmla="val 50000"/>
              <a:gd name="adj2" fmla="val 137430"/>
            </a:avLst>
          </a:prstGeom>
          <a:solidFill>
            <a:srgbClr val="2B6E28"/>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a:stCxn id="31" idx="7"/>
          </p:cNvCxnSpPr>
          <p:nvPr/>
        </p:nvCxnSpPr>
        <p:spPr>
          <a:xfrm flipV="1">
            <a:off x="2854979" y="2895601"/>
            <a:ext cx="3740964" cy="622990"/>
          </a:xfrm>
          <a:prstGeom prst="straightConnector1">
            <a:avLst/>
          </a:prstGeom>
          <a:ln w="31750">
            <a:solidFill>
              <a:srgbClr val="1350CB"/>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7225640" y="1706941"/>
            <a:ext cx="1765959" cy="4160459"/>
            <a:chOff x="7009480" y="1706941"/>
            <a:chExt cx="1765959" cy="4160459"/>
          </a:xfrm>
        </p:grpSpPr>
        <p:sp>
          <p:nvSpPr>
            <p:cNvPr id="62" name="Rectangle 61"/>
            <p:cNvSpPr/>
            <p:nvPr/>
          </p:nvSpPr>
          <p:spPr>
            <a:xfrm>
              <a:off x="7022839" y="1706941"/>
              <a:ext cx="1752600" cy="2608962"/>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9039" y="2467536"/>
              <a:ext cx="1600199" cy="1602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4" name="TextBox 63"/>
            <p:cNvSpPr txBox="1"/>
            <p:nvPr/>
          </p:nvSpPr>
          <p:spPr>
            <a:xfrm>
              <a:off x="7022839" y="1833396"/>
              <a:ext cx="1676399" cy="369332"/>
            </a:xfrm>
            <a:prstGeom prst="rect">
              <a:avLst/>
            </a:prstGeom>
            <a:noFill/>
          </p:spPr>
          <p:txBody>
            <a:bodyPr wrap="square" rtlCol="0">
              <a:spAutoFit/>
            </a:bodyPr>
            <a:lstStyle/>
            <a:p>
              <a:pPr algn="ctr"/>
              <a:r>
                <a:rPr lang="en-US" dirty="0" smtClean="0">
                  <a:latin typeface="Arial Unicode MS" pitchFamily="34" charset="-128"/>
                  <a:ea typeface="Arial Unicode MS" pitchFamily="34" charset="-128"/>
                  <a:cs typeface="Arial Unicode MS" pitchFamily="34" charset="-128"/>
                </a:rPr>
                <a:t>Reading</a:t>
              </a:r>
              <a:endParaRPr lang="en-US" dirty="0">
                <a:latin typeface="Arial Unicode MS" pitchFamily="34" charset="-128"/>
                <a:ea typeface="Arial Unicode MS" pitchFamily="34" charset="-128"/>
                <a:cs typeface="Arial Unicode MS" pitchFamily="34" charset="-128"/>
              </a:endParaRPr>
            </a:p>
          </p:txBody>
        </p:sp>
        <p:sp>
          <p:nvSpPr>
            <p:cNvPr id="65" name="Rectangle 64"/>
            <p:cNvSpPr/>
            <p:nvPr/>
          </p:nvSpPr>
          <p:spPr>
            <a:xfrm>
              <a:off x="7022839" y="4296739"/>
              <a:ext cx="1752600" cy="1570661"/>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7099035" y="4912792"/>
              <a:ext cx="1600199" cy="338554"/>
            </a:xfrm>
            <a:prstGeom prst="rect">
              <a:avLst/>
            </a:prstGeom>
            <a:noFill/>
          </p:spPr>
          <p:txBody>
            <a:bodyPr wrap="square" rtlCol="0">
              <a:spAutoFit/>
            </a:bodyPr>
            <a:lstStyle/>
            <a:p>
              <a:pPr algn="ctr"/>
              <a:r>
                <a:rPr lang="en-US" sz="1600" dirty="0" smtClean="0">
                  <a:latin typeface="Arial Unicode MS" pitchFamily="34" charset="-128"/>
                  <a:ea typeface="Arial Unicode MS" pitchFamily="34" charset="-128"/>
                  <a:cs typeface="Arial Unicode MS" pitchFamily="34" charset="-128"/>
                </a:rPr>
                <a:t>Achievement</a:t>
              </a:r>
            </a:p>
          </p:txBody>
        </p:sp>
        <p:sp>
          <p:nvSpPr>
            <p:cNvPr id="67" name="TextBox 66"/>
            <p:cNvSpPr txBox="1"/>
            <p:nvPr/>
          </p:nvSpPr>
          <p:spPr>
            <a:xfrm>
              <a:off x="7060935" y="5438017"/>
              <a:ext cx="1600201" cy="338554"/>
            </a:xfrm>
            <a:prstGeom prst="rect">
              <a:avLst/>
            </a:prstGeom>
            <a:noFill/>
          </p:spPr>
          <p:txBody>
            <a:bodyPr wrap="square" rtlCol="0">
              <a:spAutoFit/>
            </a:bodyPr>
            <a:lstStyle/>
            <a:p>
              <a:pPr algn="ctr"/>
              <a:r>
                <a:rPr lang="en-US" sz="1600" dirty="0" smtClean="0">
                  <a:latin typeface="Arial Unicode MS" pitchFamily="34" charset="-128"/>
                  <a:ea typeface="Arial Unicode MS" pitchFamily="34" charset="-128"/>
                  <a:cs typeface="Arial Unicode MS" pitchFamily="34" charset="-128"/>
                </a:rPr>
                <a:t>Growth</a:t>
              </a:r>
              <a:endParaRPr lang="en-US" sz="1600" dirty="0">
                <a:latin typeface="Arial Unicode MS" pitchFamily="34" charset="-128"/>
                <a:ea typeface="Arial Unicode MS" pitchFamily="34" charset="-128"/>
                <a:cs typeface="Arial Unicode MS" pitchFamily="34" charset="-128"/>
              </a:endParaRPr>
            </a:p>
          </p:txBody>
        </p:sp>
        <p:cxnSp>
          <p:nvCxnSpPr>
            <p:cNvPr id="68" name="Straight Connector 67"/>
            <p:cNvCxnSpPr/>
            <p:nvPr/>
          </p:nvCxnSpPr>
          <p:spPr>
            <a:xfrm>
              <a:off x="7022835" y="5345183"/>
              <a:ext cx="1752600"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009480" y="4820961"/>
              <a:ext cx="1752600"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0" name="Title 3"/>
          <p:cNvSpPr txBox="1">
            <a:spLocks/>
          </p:cNvSpPr>
          <p:nvPr/>
        </p:nvSpPr>
        <p:spPr>
          <a:xfrm>
            <a:off x="533400" y="457200"/>
            <a:ext cx="8041440" cy="10668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Adequate Growth Percentiles</a:t>
            </a:r>
            <a:endParaRPr lang="en-US" dirty="0"/>
          </a:p>
        </p:txBody>
      </p:sp>
    </p:spTree>
    <p:extLst>
      <p:ext uri="{BB962C8B-B14F-4D97-AF65-F5344CB8AC3E}">
        <p14:creationId xmlns:p14="http://schemas.microsoft.com/office/powerpoint/2010/main" val="240797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5"/>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457200"/>
            <a:ext cx="8041440" cy="1066800"/>
          </a:xfrm>
        </p:spPr>
        <p:txBody>
          <a:bodyPr>
            <a:normAutofit/>
          </a:bodyPr>
          <a:lstStyle/>
          <a:p>
            <a:r>
              <a:rPr lang="en-US" dirty="0"/>
              <a:t>SGP Review: Anthony</a:t>
            </a:r>
          </a:p>
        </p:txBody>
      </p:sp>
      <p:grpSp>
        <p:nvGrpSpPr>
          <p:cNvPr id="6" name="Group 5"/>
          <p:cNvGrpSpPr/>
          <p:nvPr/>
        </p:nvGrpSpPr>
        <p:grpSpPr>
          <a:xfrm>
            <a:off x="2199083" y="1828800"/>
            <a:ext cx="4648200" cy="4300953"/>
            <a:chOff x="1524000" y="1676400"/>
            <a:chExt cx="4648200" cy="4300953"/>
          </a:xfrm>
        </p:grpSpPr>
        <p:cxnSp>
          <p:nvCxnSpPr>
            <p:cNvPr id="7" name="Straight Connector 6"/>
            <p:cNvCxnSpPr/>
            <p:nvPr/>
          </p:nvCxnSpPr>
          <p:spPr>
            <a:xfrm>
              <a:off x="1524000" y="1676400"/>
              <a:ext cx="0" cy="3886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24000" y="5562600"/>
              <a:ext cx="4648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95500" y="5638799"/>
              <a:ext cx="1119187" cy="338554"/>
            </a:xfrm>
            <a:prstGeom prst="rect">
              <a:avLst/>
            </a:prstGeom>
            <a:noFill/>
          </p:spPr>
          <p:txBody>
            <a:bodyPr wrap="square" rtlCol="0">
              <a:spAutoFit/>
            </a:bodyPr>
            <a:lstStyle/>
            <a:p>
              <a:pPr algn="ctr"/>
              <a:r>
                <a:rPr lang="en-US" sz="1600" dirty="0" smtClean="0">
                  <a:latin typeface="Calibri" panose="020F0502020204030204" pitchFamily="34" charset="0"/>
                </a:rPr>
                <a:t>2011-12</a:t>
              </a:r>
              <a:endParaRPr lang="en-US" sz="1600" dirty="0">
                <a:latin typeface="Calibri" panose="020F0502020204030204" pitchFamily="34" charset="0"/>
              </a:endParaRPr>
            </a:p>
          </p:txBody>
        </p:sp>
        <p:sp>
          <p:nvSpPr>
            <p:cNvPr id="10" name="TextBox 9"/>
            <p:cNvSpPr txBox="1"/>
            <p:nvPr/>
          </p:nvSpPr>
          <p:spPr>
            <a:xfrm>
              <a:off x="3533775" y="5629273"/>
              <a:ext cx="1195387" cy="338554"/>
            </a:xfrm>
            <a:prstGeom prst="rect">
              <a:avLst/>
            </a:prstGeom>
            <a:noFill/>
          </p:spPr>
          <p:txBody>
            <a:bodyPr wrap="square" rtlCol="0">
              <a:spAutoFit/>
            </a:bodyPr>
            <a:lstStyle/>
            <a:p>
              <a:pPr algn="ctr"/>
              <a:r>
                <a:rPr lang="en-US" sz="1600" dirty="0" smtClean="0">
                  <a:latin typeface="Calibri" panose="020F0502020204030204" pitchFamily="34" charset="0"/>
                </a:rPr>
                <a:t>2012-13</a:t>
              </a:r>
              <a:endParaRPr lang="en-US" sz="1600" dirty="0">
                <a:latin typeface="Calibri" panose="020F0502020204030204" pitchFamily="34" charset="0"/>
              </a:endParaRPr>
            </a:p>
          </p:txBody>
        </p:sp>
        <p:grpSp>
          <p:nvGrpSpPr>
            <p:cNvPr id="11" name="Group 10"/>
            <p:cNvGrpSpPr/>
            <p:nvPr/>
          </p:nvGrpSpPr>
          <p:grpSpPr>
            <a:xfrm>
              <a:off x="2057400" y="1828800"/>
              <a:ext cx="2807494" cy="3278088"/>
              <a:chOff x="2374106" y="1828800"/>
              <a:chExt cx="2807494" cy="3278088"/>
            </a:xfrm>
          </p:grpSpPr>
          <p:sp>
            <p:nvSpPr>
              <p:cNvPr id="13" name="Flowchart: Connector 12"/>
              <p:cNvSpPr/>
              <p:nvPr/>
            </p:nvSpPr>
            <p:spPr>
              <a:xfrm>
                <a:off x="2895600" y="3524250"/>
                <a:ext cx="152400" cy="1524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4371975" y="190500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4371975" y="220218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4371975" y="249936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4371975" y="2796540"/>
                <a:ext cx="152400" cy="1524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4371975" y="309372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4371975" y="339090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4371975" y="368808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4371975" y="487680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4371975" y="428244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4371975" y="457962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4371975" y="3985260"/>
                <a:ext cx="152400" cy="152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17" idx="2"/>
                <a:endCxn id="13" idx="6"/>
              </p:cNvCxnSpPr>
              <p:nvPr/>
            </p:nvCxnSpPr>
            <p:spPr>
              <a:xfrm flipH="1">
                <a:off x="3048000" y="2872740"/>
                <a:ext cx="1323975" cy="727710"/>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74106" y="3446561"/>
                <a:ext cx="457200" cy="307777"/>
              </a:xfrm>
              <a:prstGeom prst="rect">
                <a:avLst/>
              </a:prstGeom>
              <a:noFill/>
            </p:spPr>
            <p:txBody>
              <a:bodyPr wrap="square" rtlCol="0">
                <a:spAutoFit/>
              </a:bodyPr>
              <a:lstStyle/>
              <a:p>
                <a:r>
                  <a:rPr lang="en-US" sz="1400" dirty="0" smtClean="0">
                    <a:latin typeface="Calibri" panose="020F0502020204030204" pitchFamily="34" charset="0"/>
                  </a:rPr>
                  <a:t>357</a:t>
                </a:r>
                <a:endParaRPr lang="en-US" sz="1400" dirty="0">
                  <a:latin typeface="Calibri" panose="020F0502020204030204" pitchFamily="34" charset="0"/>
                </a:endParaRPr>
              </a:p>
            </p:txBody>
          </p:sp>
          <p:cxnSp>
            <p:nvCxnSpPr>
              <p:cNvPr id="27" name="Straight Connector 26"/>
              <p:cNvCxnSpPr>
                <a:stCxn id="16" idx="3"/>
                <a:endCxn id="13" idx="6"/>
              </p:cNvCxnSpPr>
              <p:nvPr/>
            </p:nvCxnSpPr>
            <p:spPr>
              <a:xfrm flipH="1">
                <a:off x="3048000" y="2629442"/>
                <a:ext cx="1346293" cy="971008"/>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5" idx="3"/>
                <a:endCxn id="13" idx="6"/>
              </p:cNvCxnSpPr>
              <p:nvPr/>
            </p:nvCxnSpPr>
            <p:spPr>
              <a:xfrm flipH="1">
                <a:off x="3048000" y="2332262"/>
                <a:ext cx="1346293" cy="1268188"/>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4" idx="3"/>
                <a:endCxn id="13" idx="6"/>
              </p:cNvCxnSpPr>
              <p:nvPr/>
            </p:nvCxnSpPr>
            <p:spPr>
              <a:xfrm flipH="1">
                <a:off x="3048000" y="2035082"/>
                <a:ext cx="1346293" cy="1565368"/>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8" idx="2"/>
              </p:cNvCxnSpPr>
              <p:nvPr/>
            </p:nvCxnSpPr>
            <p:spPr>
              <a:xfrm flipH="1">
                <a:off x="3067051" y="3169920"/>
                <a:ext cx="1304924" cy="440471"/>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9" idx="2"/>
                <a:endCxn id="13" idx="6"/>
              </p:cNvCxnSpPr>
              <p:nvPr/>
            </p:nvCxnSpPr>
            <p:spPr>
              <a:xfrm flipH="1">
                <a:off x="3048000" y="3467100"/>
                <a:ext cx="1323975" cy="133350"/>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0" idx="2"/>
              </p:cNvCxnSpPr>
              <p:nvPr/>
            </p:nvCxnSpPr>
            <p:spPr>
              <a:xfrm flipH="1" flipV="1">
                <a:off x="3090863" y="3600450"/>
                <a:ext cx="1281112" cy="163830"/>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4" idx="2"/>
                <a:endCxn id="13" idx="6"/>
              </p:cNvCxnSpPr>
              <p:nvPr/>
            </p:nvCxnSpPr>
            <p:spPr>
              <a:xfrm flipH="1" flipV="1">
                <a:off x="3048000" y="3600450"/>
                <a:ext cx="1323975" cy="461010"/>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2" idx="2"/>
                <a:endCxn id="13" idx="6"/>
              </p:cNvCxnSpPr>
              <p:nvPr/>
            </p:nvCxnSpPr>
            <p:spPr>
              <a:xfrm flipH="1" flipV="1">
                <a:off x="3048000" y="3600450"/>
                <a:ext cx="1323975" cy="758190"/>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3" idx="2"/>
                <a:endCxn id="13" idx="6"/>
              </p:cNvCxnSpPr>
              <p:nvPr/>
            </p:nvCxnSpPr>
            <p:spPr>
              <a:xfrm flipH="1" flipV="1">
                <a:off x="3048000" y="3600450"/>
                <a:ext cx="1323975" cy="1055370"/>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1" idx="2"/>
                <a:endCxn id="13" idx="6"/>
              </p:cNvCxnSpPr>
              <p:nvPr/>
            </p:nvCxnSpPr>
            <p:spPr>
              <a:xfrm flipH="1" flipV="1">
                <a:off x="3048000" y="3600450"/>
                <a:ext cx="1323975" cy="1352550"/>
              </a:xfrm>
              <a:prstGeom prst="line">
                <a:avLst/>
              </a:prstGeom>
              <a:ln w="25400">
                <a:head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552950" y="2703463"/>
                <a:ext cx="521493" cy="307777"/>
              </a:xfrm>
              <a:prstGeom prst="rect">
                <a:avLst/>
              </a:prstGeom>
              <a:noFill/>
            </p:spPr>
            <p:txBody>
              <a:bodyPr wrap="square" rtlCol="0">
                <a:spAutoFit/>
              </a:bodyPr>
              <a:lstStyle/>
              <a:p>
                <a:r>
                  <a:rPr lang="en-US" sz="1400" dirty="0" smtClean="0">
                    <a:latin typeface="Calibri" panose="020F0502020204030204" pitchFamily="34" charset="0"/>
                  </a:rPr>
                  <a:t>385</a:t>
                </a:r>
                <a:endParaRPr lang="en-US" sz="1400" dirty="0">
                  <a:latin typeface="Calibri" panose="020F0502020204030204" pitchFamily="34" charset="0"/>
                </a:endParaRPr>
              </a:p>
            </p:txBody>
          </p:sp>
          <p:sp>
            <p:nvSpPr>
              <p:cNvPr id="38" name="TextBox 37"/>
              <p:cNvSpPr txBox="1"/>
              <p:nvPr/>
            </p:nvSpPr>
            <p:spPr>
              <a:xfrm>
                <a:off x="4552950" y="1828800"/>
                <a:ext cx="628650" cy="307777"/>
              </a:xfrm>
              <a:prstGeom prst="rect">
                <a:avLst/>
              </a:prstGeom>
              <a:noFill/>
            </p:spPr>
            <p:txBody>
              <a:bodyPr wrap="square" rtlCol="0">
                <a:spAutoFit/>
              </a:bodyPr>
              <a:lstStyle/>
              <a:p>
                <a:r>
                  <a:rPr lang="en-US" sz="1400" dirty="0" smtClean="0">
                    <a:latin typeface="Calibri" panose="020F0502020204030204" pitchFamily="34" charset="0"/>
                  </a:rPr>
                  <a:t>454</a:t>
                </a:r>
                <a:endParaRPr lang="en-US" sz="1400" dirty="0">
                  <a:latin typeface="Calibri" panose="020F0502020204030204" pitchFamily="34" charset="0"/>
                </a:endParaRPr>
              </a:p>
            </p:txBody>
          </p:sp>
          <p:sp>
            <p:nvSpPr>
              <p:cNvPr id="39" name="TextBox 38"/>
              <p:cNvSpPr txBox="1"/>
              <p:nvPr/>
            </p:nvSpPr>
            <p:spPr>
              <a:xfrm>
                <a:off x="4573189" y="4799111"/>
                <a:ext cx="533400" cy="307777"/>
              </a:xfrm>
              <a:prstGeom prst="rect">
                <a:avLst/>
              </a:prstGeom>
              <a:noFill/>
            </p:spPr>
            <p:txBody>
              <a:bodyPr wrap="square" rtlCol="0">
                <a:spAutoFit/>
              </a:bodyPr>
              <a:lstStyle/>
              <a:p>
                <a:r>
                  <a:rPr lang="en-US" sz="1400" dirty="0" smtClean="0">
                    <a:latin typeface="Calibri" panose="020F0502020204030204" pitchFamily="34" charset="0"/>
                  </a:rPr>
                  <a:t>352</a:t>
                </a:r>
                <a:endParaRPr lang="en-US" sz="1400" dirty="0">
                  <a:latin typeface="Calibri" panose="020F0502020204030204" pitchFamily="34" charset="0"/>
                </a:endParaRPr>
              </a:p>
            </p:txBody>
          </p:sp>
        </p:grpSp>
        <p:sp>
          <p:nvSpPr>
            <p:cNvPr id="12" name="TextBox 11"/>
            <p:cNvSpPr txBox="1"/>
            <p:nvPr/>
          </p:nvSpPr>
          <p:spPr>
            <a:xfrm>
              <a:off x="4729162" y="2611130"/>
              <a:ext cx="913211" cy="523220"/>
            </a:xfrm>
            <a:prstGeom prst="rect">
              <a:avLst/>
            </a:prstGeom>
            <a:noFill/>
          </p:spPr>
          <p:txBody>
            <a:bodyPr wrap="square" rtlCol="0">
              <a:spAutoFit/>
            </a:bodyPr>
            <a:lstStyle/>
            <a:p>
              <a:pPr algn="ctr"/>
              <a:r>
                <a:rPr lang="en-US" sz="1400" b="1" dirty="0" smtClean="0">
                  <a:latin typeface="Calibri" panose="020F0502020204030204" pitchFamily="34" charset="0"/>
                </a:rPr>
                <a:t>Anthony</a:t>
              </a:r>
            </a:p>
            <a:p>
              <a:pPr algn="ctr"/>
              <a:r>
                <a:rPr lang="en-US" sz="1400" b="1" dirty="0" smtClean="0">
                  <a:latin typeface="Calibri" panose="020F0502020204030204" pitchFamily="34" charset="0"/>
                </a:rPr>
                <a:t>SGP: 75</a:t>
              </a:r>
              <a:endParaRPr lang="en-US" sz="1400" b="1" dirty="0">
                <a:latin typeface="Calibri" panose="020F0502020204030204" pitchFamily="34" charset="0"/>
              </a:endParaRPr>
            </a:p>
          </p:txBody>
        </p:sp>
      </p:grpSp>
      <p:pic>
        <p:nvPicPr>
          <p:cNvPr id="40" name="Pictur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3226117"/>
            <a:ext cx="1238250" cy="1381125"/>
          </a:xfrm>
          <a:prstGeom prst="rect">
            <a:avLst/>
          </a:prstGeom>
        </p:spPr>
      </p:pic>
      <p:pic>
        <p:nvPicPr>
          <p:cNvPr id="1026" name="Picture 2" descr="R:\Individual Folders\Krissy.Johnson\SGP\Communication\Images\boys2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108" y="3241581"/>
            <a:ext cx="582053" cy="1326868"/>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3425428" y="1867458"/>
            <a:ext cx="3075384" cy="4283651"/>
            <a:chOff x="3150990" y="1846102"/>
            <a:chExt cx="3075384" cy="4283651"/>
          </a:xfrm>
        </p:grpSpPr>
        <p:sp>
          <p:nvSpPr>
            <p:cNvPr id="2" name="Rectangle 1"/>
            <p:cNvSpPr/>
            <p:nvPr/>
          </p:nvSpPr>
          <p:spPr>
            <a:xfrm>
              <a:off x="3150990" y="1846102"/>
              <a:ext cx="3075384" cy="3505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001691" y="5791199"/>
              <a:ext cx="1060845"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267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362200" y="457200"/>
            <a:ext cx="6400800" cy="2209800"/>
            <a:chOff x="1371600" y="1145567"/>
            <a:chExt cx="6400800" cy="2209800"/>
          </a:xfrm>
        </p:grpSpPr>
        <p:cxnSp>
          <p:nvCxnSpPr>
            <p:cNvPr id="25" name="Straight Connector 24"/>
            <p:cNvCxnSpPr/>
            <p:nvPr/>
          </p:nvCxnSpPr>
          <p:spPr>
            <a:xfrm>
              <a:off x="1371600" y="3352800"/>
              <a:ext cx="64008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1378893" y="1145567"/>
              <a:ext cx="6385887" cy="2209800"/>
              <a:chOff x="1378893" y="1145567"/>
              <a:chExt cx="6385887" cy="2209800"/>
            </a:xfrm>
          </p:grpSpPr>
          <p:cxnSp>
            <p:nvCxnSpPr>
              <p:cNvPr id="27" name="Straight Connector 26"/>
              <p:cNvCxnSpPr/>
              <p:nvPr/>
            </p:nvCxnSpPr>
            <p:spPr>
              <a:xfrm>
                <a:off x="3276600" y="1856311"/>
                <a:ext cx="0" cy="1499056"/>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8" name="Freeform 27"/>
              <p:cNvSpPr/>
              <p:nvPr/>
            </p:nvSpPr>
            <p:spPr>
              <a:xfrm>
                <a:off x="1378893" y="1145567"/>
                <a:ext cx="6385887" cy="2209800"/>
              </a:xfrm>
              <a:custGeom>
                <a:avLst/>
                <a:gdLst>
                  <a:gd name="connsiteX0" fmla="*/ 6385887 w 6385887"/>
                  <a:gd name="connsiteY0" fmla="*/ 2212367 h 2212367"/>
                  <a:gd name="connsiteX1" fmla="*/ 6058227 w 6385887"/>
                  <a:gd name="connsiteY1" fmla="*/ 2136167 h 2212367"/>
                  <a:gd name="connsiteX2" fmla="*/ 5700087 w 6385887"/>
                  <a:gd name="connsiteY2" fmla="*/ 1976147 h 2212367"/>
                  <a:gd name="connsiteX3" fmla="*/ 5441007 w 6385887"/>
                  <a:gd name="connsiteY3" fmla="*/ 1800887 h 2212367"/>
                  <a:gd name="connsiteX4" fmla="*/ 5258127 w 6385887"/>
                  <a:gd name="connsiteY4" fmla="*/ 1610387 h 2212367"/>
                  <a:gd name="connsiteX5" fmla="*/ 4907607 w 6385887"/>
                  <a:gd name="connsiteY5" fmla="*/ 1259867 h 2212367"/>
                  <a:gd name="connsiteX6" fmla="*/ 4557087 w 6385887"/>
                  <a:gd name="connsiteY6" fmla="*/ 833147 h 2212367"/>
                  <a:gd name="connsiteX7" fmla="*/ 4107507 w 6385887"/>
                  <a:gd name="connsiteY7" fmla="*/ 391187 h 2212367"/>
                  <a:gd name="connsiteX8" fmla="*/ 3848427 w 6385887"/>
                  <a:gd name="connsiteY8" fmla="*/ 200687 h 2212367"/>
                  <a:gd name="connsiteX9" fmla="*/ 3665547 w 6385887"/>
                  <a:gd name="connsiteY9" fmla="*/ 101627 h 2212367"/>
                  <a:gd name="connsiteX10" fmla="*/ 3375987 w 6385887"/>
                  <a:gd name="connsiteY10" fmla="*/ 33047 h 2212367"/>
                  <a:gd name="connsiteX11" fmla="*/ 3185487 w 6385887"/>
                  <a:gd name="connsiteY11" fmla="*/ 2567 h 2212367"/>
                  <a:gd name="connsiteX12" fmla="*/ 3101667 w 6385887"/>
                  <a:gd name="connsiteY12" fmla="*/ 2567 h 2212367"/>
                  <a:gd name="connsiteX13" fmla="*/ 2987367 w 6385887"/>
                  <a:gd name="connsiteY13" fmla="*/ 10187 h 2212367"/>
                  <a:gd name="connsiteX14" fmla="*/ 2834967 w 6385887"/>
                  <a:gd name="connsiteY14" fmla="*/ 55907 h 2212367"/>
                  <a:gd name="connsiteX15" fmla="*/ 2674947 w 6385887"/>
                  <a:gd name="connsiteY15" fmla="*/ 109247 h 2212367"/>
                  <a:gd name="connsiteX16" fmla="*/ 2553027 w 6385887"/>
                  <a:gd name="connsiteY16" fmla="*/ 170207 h 2212367"/>
                  <a:gd name="connsiteX17" fmla="*/ 2377767 w 6385887"/>
                  <a:gd name="connsiteY17" fmla="*/ 276887 h 2212367"/>
                  <a:gd name="connsiteX18" fmla="*/ 2210127 w 6385887"/>
                  <a:gd name="connsiteY18" fmla="*/ 398807 h 2212367"/>
                  <a:gd name="connsiteX19" fmla="*/ 2050107 w 6385887"/>
                  <a:gd name="connsiteY19" fmla="*/ 543587 h 2212367"/>
                  <a:gd name="connsiteX20" fmla="*/ 1851987 w 6385887"/>
                  <a:gd name="connsiteY20" fmla="*/ 734087 h 2212367"/>
                  <a:gd name="connsiteX21" fmla="*/ 1646247 w 6385887"/>
                  <a:gd name="connsiteY21" fmla="*/ 962687 h 2212367"/>
                  <a:gd name="connsiteX22" fmla="*/ 1448127 w 6385887"/>
                  <a:gd name="connsiteY22" fmla="*/ 1160807 h 2212367"/>
                  <a:gd name="connsiteX23" fmla="*/ 1234767 w 6385887"/>
                  <a:gd name="connsiteY23" fmla="*/ 1366547 h 2212367"/>
                  <a:gd name="connsiteX24" fmla="*/ 1029027 w 6385887"/>
                  <a:gd name="connsiteY24" fmla="*/ 1534187 h 2212367"/>
                  <a:gd name="connsiteX25" fmla="*/ 785187 w 6385887"/>
                  <a:gd name="connsiteY25" fmla="*/ 1717067 h 2212367"/>
                  <a:gd name="connsiteX26" fmla="*/ 640407 w 6385887"/>
                  <a:gd name="connsiteY26" fmla="*/ 1823747 h 2212367"/>
                  <a:gd name="connsiteX27" fmla="*/ 411807 w 6385887"/>
                  <a:gd name="connsiteY27" fmla="*/ 2006627 h 2212367"/>
                  <a:gd name="connsiteX28" fmla="*/ 274647 w 6385887"/>
                  <a:gd name="connsiteY28" fmla="*/ 2098067 h 2212367"/>
                  <a:gd name="connsiteX29" fmla="*/ 53667 w 6385887"/>
                  <a:gd name="connsiteY29" fmla="*/ 2174267 h 2212367"/>
                  <a:gd name="connsiteX30" fmla="*/ 7947 w 6385887"/>
                  <a:gd name="connsiteY30" fmla="*/ 2181887 h 2212367"/>
                  <a:gd name="connsiteX31" fmla="*/ 327 w 6385887"/>
                  <a:gd name="connsiteY31" fmla="*/ 2197127 h 2212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385887" h="2212367">
                    <a:moveTo>
                      <a:pt x="6385887" y="2212367"/>
                    </a:moveTo>
                    <a:cubicBezTo>
                      <a:pt x="6279207" y="2193952"/>
                      <a:pt x="6172527" y="2175537"/>
                      <a:pt x="6058227" y="2136167"/>
                    </a:cubicBezTo>
                    <a:cubicBezTo>
                      <a:pt x="5943927" y="2096797"/>
                      <a:pt x="5802957" y="2032027"/>
                      <a:pt x="5700087" y="1976147"/>
                    </a:cubicBezTo>
                    <a:cubicBezTo>
                      <a:pt x="5597217" y="1920267"/>
                      <a:pt x="5514667" y="1861847"/>
                      <a:pt x="5441007" y="1800887"/>
                    </a:cubicBezTo>
                    <a:cubicBezTo>
                      <a:pt x="5367347" y="1739927"/>
                      <a:pt x="5347027" y="1700557"/>
                      <a:pt x="5258127" y="1610387"/>
                    </a:cubicBezTo>
                    <a:cubicBezTo>
                      <a:pt x="5169227" y="1520217"/>
                      <a:pt x="5024447" y="1389407"/>
                      <a:pt x="4907607" y="1259867"/>
                    </a:cubicBezTo>
                    <a:cubicBezTo>
                      <a:pt x="4790767" y="1130327"/>
                      <a:pt x="4690437" y="977927"/>
                      <a:pt x="4557087" y="833147"/>
                    </a:cubicBezTo>
                    <a:cubicBezTo>
                      <a:pt x="4423737" y="688367"/>
                      <a:pt x="4225617" y="496597"/>
                      <a:pt x="4107507" y="391187"/>
                    </a:cubicBezTo>
                    <a:cubicBezTo>
                      <a:pt x="3989397" y="285777"/>
                      <a:pt x="3922087" y="248947"/>
                      <a:pt x="3848427" y="200687"/>
                    </a:cubicBezTo>
                    <a:cubicBezTo>
                      <a:pt x="3774767" y="152427"/>
                      <a:pt x="3744287" y="129567"/>
                      <a:pt x="3665547" y="101627"/>
                    </a:cubicBezTo>
                    <a:cubicBezTo>
                      <a:pt x="3586807" y="73687"/>
                      <a:pt x="3455997" y="49557"/>
                      <a:pt x="3375987" y="33047"/>
                    </a:cubicBezTo>
                    <a:cubicBezTo>
                      <a:pt x="3295977" y="16537"/>
                      <a:pt x="3231207" y="7647"/>
                      <a:pt x="3185487" y="2567"/>
                    </a:cubicBezTo>
                    <a:cubicBezTo>
                      <a:pt x="3139767" y="-2513"/>
                      <a:pt x="3134687" y="1297"/>
                      <a:pt x="3101667" y="2567"/>
                    </a:cubicBezTo>
                    <a:cubicBezTo>
                      <a:pt x="3068647" y="3837"/>
                      <a:pt x="3031817" y="1297"/>
                      <a:pt x="2987367" y="10187"/>
                    </a:cubicBezTo>
                    <a:cubicBezTo>
                      <a:pt x="2942917" y="19077"/>
                      <a:pt x="2887037" y="39397"/>
                      <a:pt x="2834967" y="55907"/>
                    </a:cubicBezTo>
                    <a:cubicBezTo>
                      <a:pt x="2782897" y="72417"/>
                      <a:pt x="2721937" y="90197"/>
                      <a:pt x="2674947" y="109247"/>
                    </a:cubicBezTo>
                    <a:cubicBezTo>
                      <a:pt x="2627957" y="128297"/>
                      <a:pt x="2602557" y="142267"/>
                      <a:pt x="2553027" y="170207"/>
                    </a:cubicBezTo>
                    <a:cubicBezTo>
                      <a:pt x="2503497" y="198147"/>
                      <a:pt x="2434917" y="238787"/>
                      <a:pt x="2377767" y="276887"/>
                    </a:cubicBezTo>
                    <a:cubicBezTo>
                      <a:pt x="2320617" y="314987"/>
                      <a:pt x="2264737" y="354357"/>
                      <a:pt x="2210127" y="398807"/>
                    </a:cubicBezTo>
                    <a:cubicBezTo>
                      <a:pt x="2155517" y="443257"/>
                      <a:pt x="2109797" y="487707"/>
                      <a:pt x="2050107" y="543587"/>
                    </a:cubicBezTo>
                    <a:cubicBezTo>
                      <a:pt x="1990417" y="599467"/>
                      <a:pt x="1919297" y="664237"/>
                      <a:pt x="1851987" y="734087"/>
                    </a:cubicBezTo>
                    <a:cubicBezTo>
                      <a:pt x="1784677" y="803937"/>
                      <a:pt x="1713557" y="891567"/>
                      <a:pt x="1646247" y="962687"/>
                    </a:cubicBezTo>
                    <a:cubicBezTo>
                      <a:pt x="1578937" y="1033807"/>
                      <a:pt x="1516707" y="1093497"/>
                      <a:pt x="1448127" y="1160807"/>
                    </a:cubicBezTo>
                    <a:cubicBezTo>
                      <a:pt x="1379547" y="1228117"/>
                      <a:pt x="1304617" y="1304317"/>
                      <a:pt x="1234767" y="1366547"/>
                    </a:cubicBezTo>
                    <a:cubicBezTo>
                      <a:pt x="1164917" y="1428777"/>
                      <a:pt x="1103957" y="1475767"/>
                      <a:pt x="1029027" y="1534187"/>
                    </a:cubicBezTo>
                    <a:cubicBezTo>
                      <a:pt x="954097" y="1592607"/>
                      <a:pt x="785187" y="1717067"/>
                      <a:pt x="785187" y="1717067"/>
                    </a:cubicBezTo>
                    <a:cubicBezTo>
                      <a:pt x="720417" y="1765327"/>
                      <a:pt x="702637" y="1775487"/>
                      <a:pt x="640407" y="1823747"/>
                    </a:cubicBezTo>
                    <a:cubicBezTo>
                      <a:pt x="578177" y="1872007"/>
                      <a:pt x="472767" y="1960907"/>
                      <a:pt x="411807" y="2006627"/>
                    </a:cubicBezTo>
                    <a:cubicBezTo>
                      <a:pt x="350847" y="2052347"/>
                      <a:pt x="334337" y="2070127"/>
                      <a:pt x="274647" y="2098067"/>
                    </a:cubicBezTo>
                    <a:cubicBezTo>
                      <a:pt x="214957" y="2126007"/>
                      <a:pt x="98117" y="2160297"/>
                      <a:pt x="53667" y="2174267"/>
                    </a:cubicBezTo>
                    <a:cubicBezTo>
                      <a:pt x="9217" y="2188237"/>
                      <a:pt x="16837" y="2178077"/>
                      <a:pt x="7947" y="2181887"/>
                    </a:cubicBezTo>
                    <a:cubicBezTo>
                      <a:pt x="-943" y="2185697"/>
                      <a:pt x="-308" y="2191412"/>
                      <a:pt x="327" y="21971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stCxn id="28" idx="12"/>
              </p:cNvCxnSpPr>
              <p:nvPr/>
            </p:nvCxnSpPr>
            <p:spPr>
              <a:xfrm>
                <a:off x="4480560" y="1148131"/>
                <a:ext cx="0" cy="218951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715000" y="1752600"/>
                <a:ext cx="15076" cy="1585043"/>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286000" y="2709036"/>
                <a:ext cx="780535" cy="646331"/>
              </a:xfrm>
              <a:prstGeom prst="rect">
                <a:avLst/>
              </a:prstGeom>
              <a:noFill/>
            </p:spPr>
            <p:txBody>
              <a:bodyPr wrap="none" rtlCol="0">
                <a:spAutoFit/>
              </a:bodyPr>
              <a:lstStyle/>
              <a:p>
                <a:r>
                  <a:rPr lang="en-US" b="1" dirty="0" smtClean="0">
                    <a:solidFill>
                      <a:srgbClr val="FF0000"/>
                    </a:solidFill>
                  </a:rPr>
                  <a:t>Below</a:t>
                </a:r>
              </a:p>
              <a:p>
                <a:r>
                  <a:rPr lang="en-US" b="1" dirty="0" smtClean="0">
                    <a:solidFill>
                      <a:srgbClr val="FF0000"/>
                    </a:solidFill>
                  </a:rPr>
                  <a:t>Basic</a:t>
                </a:r>
                <a:endParaRPr lang="en-US" b="1" dirty="0">
                  <a:solidFill>
                    <a:srgbClr val="FF0000"/>
                  </a:solidFill>
                </a:endParaRPr>
              </a:p>
            </p:txBody>
          </p:sp>
          <p:sp>
            <p:nvSpPr>
              <p:cNvPr id="33" name="TextBox 32"/>
              <p:cNvSpPr txBox="1"/>
              <p:nvPr/>
            </p:nvSpPr>
            <p:spPr>
              <a:xfrm>
                <a:off x="3432670" y="2339704"/>
                <a:ext cx="671979" cy="369332"/>
              </a:xfrm>
              <a:prstGeom prst="rect">
                <a:avLst/>
              </a:prstGeom>
              <a:noFill/>
            </p:spPr>
            <p:txBody>
              <a:bodyPr wrap="none" rtlCol="0">
                <a:spAutoFit/>
              </a:bodyPr>
              <a:lstStyle/>
              <a:p>
                <a:r>
                  <a:rPr lang="en-US" b="1" dirty="0" smtClean="0">
                    <a:solidFill>
                      <a:srgbClr val="FF9900"/>
                    </a:solidFill>
                  </a:rPr>
                  <a:t>Basic</a:t>
                </a:r>
                <a:endParaRPr lang="en-US" b="1" dirty="0">
                  <a:solidFill>
                    <a:srgbClr val="FF9900"/>
                  </a:solidFill>
                </a:endParaRPr>
              </a:p>
            </p:txBody>
          </p:sp>
          <p:sp>
            <p:nvSpPr>
              <p:cNvPr id="34" name="TextBox 33"/>
              <p:cNvSpPr txBox="1"/>
              <p:nvPr/>
            </p:nvSpPr>
            <p:spPr>
              <a:xfrm>
                <a:off x="4496534" y="2339704"/>
                <a:ext cx="1109471" cy="369332"/>
              </a:xfrm>
              <a:prstGeom prst="rect">
                <a:avLst/>
              </a:prstGeom>
              <a:noFill/>
            </p:spPr>
            <p:txBody>
              <a:bodyPr wrap="none" rtlCol="0">
                <a:spAutoFit/>
              </a:bodyPr>
              <a:lstStyle/>
              <a:p>
                <a:r>
                  <a:rPr lang="en-US" b="1" dirty="0" smtClean="0">
                    <a:solidFill>
                      <a:srgbClr val="00B050"/>
                    </a:solidFill>
                  </a:rPr>
                  <a:t>Proficient</a:t>
                </a:r>
                <a:endParaRPr lang="en-US" b="1" dirty="0">
                  <a:solidFill>
                    <a:srgbClr val="00B050"/>
                  </a:solidFill>
                </a:endParaRPr>
              </a:p>
            </p:txBody>
          </p:sp>
          <p:sp>
            <p:nvSpPr>
              <p:cNvPr id="35" name="TextBox 34"/>
              <p:cNvSpPr txBox="1"/>
              <p:nvPr/>
            </p:nvSpPr>
            <p:spPr>
              <a:xfrm>
                <a:off x="5643725" y="2925164"/>
                <a:ext cx="1125436" cy="369332"/>
              </a:xfrm>
              <a:prstGeom prst="rect">
                <a:avLst/>
              </a:prstGeom>
              <a:noFill/>
            </p:spPr>
            <p:txBody>
              <a:bodyPr wrap="none" rtlCol="0">
                <a:spAutoFit/>
              </a:bodyPr>
              <a:lstStyle/>
              <a:p>
                <a:r>
                  <a:rPr lang="en-US" b="1" dirty="0" smtClean="0">
                    <a:solidFill>
                      <a:schemeClr val="tx2">
                        <a:lumMod val="60000"/>
                        <a:lumOff val="40000"/>
                      </a:schemeClr>
                    </a:solidFill>
                  </a:rPr>
                  <a:t>Advanced</a:t>
                </a:r>
                <a:endParaRPr lang="en-US" b="1" dirty="0">
                  <a:solidFill>
                    <a:schemeClr val="tx2">
                      <a:lumMod val="60000"/>
                      <a:lumOff val="40000"/>
                    </a:schemeClr>
                  </a:solidFill>
                </a:endParaRPr>
              </a:p>
            </p:txBody>
          </p:sp>
        </p:gr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6867" y="3968665"/>
            <a:ext cx="1238250" cy="1381125"/>
          </a:xfrm>
          <a:prstGeom prst="rect">
            <a:avLst/>
          </a:prstGeom>
        </p:spPr>
      </p:pic>
      <p:cxnSp>
        <p:nvCxnSpPr>
          <p:cNvPr id="18" name="Straight Connector 17"/>
          <p:cNvCxnSpPr/>
          <p:nvPr/>
        </p:nvCxnSpPr>
        <p:spPr>
          <a:xfrm flipH="1">
            <a:off x="4865579" y="2727409"/>
            <a:ext cx="1176291" cy="124125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389546" y="2707356"/>
            <a:ext cx="1277321" cy="126130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865579" y="2667000"/>
            <a:ext cx="526106" cy="338554"/>
          </a:xfrm>
          <a:prstGeom prst="rect">
            <a:avLst/>
          </a:prstGeom>
          <a:noFill/>
        </p:spPr>
        <p:txBody>
          <a:bodyPr wrap="none" rtlCol="0">
            <a:spAutoFit/>
          </a:bodyPr>
          <a:lstStyle/>
          <a:p>
            <a:r>
              <a:rPr lang="en-US" sz="1600" dirty="0" smtClean="0"/>
              <a:t>385</a:t>
            </a:r>
            <a:endParaRPr lang="en-US" sz="1600" dirty="0"/>
          </a:p>
        </p:txBody>
      </p:sp>
      <p:sp>
        <p:nvSpPr>
          <p:cNvPr id="17" name="Freeform 16"/>
          <p:cNvSpPr/>
          <p:nvPr/>
        </p:nvSpPr>
        <p:spPr>
          <a:xfrm>
            <a:off x="2331204" y="1143000"/>
            <a:ext cx="3764796" cy="1483359"/>
          </a:xfrm>
          <a:custGeom>
            <a:avLst/>
            <a:gdLst>
              <a:gd name="connsiteX0" fmla="*/ 0 w 6828311"/>
              <a:gd name="connsiteY0" fmla="*/ 1840833 h 1852708"/>
              <a:gd name="connsiteX1" fmla="*/ 629392 w 6828311"/>
              <a:gd name="connsiteY1" fmla="*/ 1781456 h 1852708"/>
              <a:gd name="connsiteX2" fmla="*/ 1223158 w 6828311"/>
              <a:gd name="connsiteY2" fmla="*/ 1603326 h 1852708"/>
              <a:gd name="connsiteX3" fmla="*/ 1710046 w 6828311"/>
              <a:gd name="connsiteY3" fmla="*/ 1116438 h 1852708"/>
              <a:gd name="connsiteX4" fmla="*/ 2196935 w 6828311"/>
              <a:gd name="connsiteY4" fmla="*/ 439544 h 1852708"/>
              <a:gd name="connsiteX5" fmla="*/ 2683823 w 6828311"/>
              <a:gd name="connsiteY5" fmla="*/ 107035 h 1852708"/>
              <a:gd name="connsiteX6" fmla="*/ 3301340 w 6828311"/>
              <a:gd name="connsiteY6" fmla="*/ 157 h 1852708"/>
              <a:gd name="connsiteX7" fmla="*/ 3859480 w 6828311"/>
              <a:gd name="connsiteY7" fmla="*/ 95160 h 1852708"/>
              <a:gd name="connsiteX8" fmla="*/ 4263241 w 6828311"/>
              <a:gd name="connsiteY8" fmla="*/ 487046 h 1852708"/>
              <a:gd name="connsiteX9" fmla="*/ 4536374 w 6828311"/>
              <a:gd name="connsiteY9" fmla="*/ 867056 h 1852708"/>
              <a:gd name="connsiteX10" fmla="*/ 5070763 w 6828311"/>
              <a:gd name="connsiteY10" fmla="*/ 1330194 h 1852708"/>
              <a:gd name="connsiteX11" fmla="*/ 5628903 w 6828311"/>
              <a:gd name="connsiteY11" fmla="*/ 1674578 h 1852708"/>
              <a:gd name="connsiteX12" fmla="*/ 6270171 w 6828311"/>
              <a:gd name="connsiteY12" fmla="*/ 1817082 h 1852708"/>
              <a:gd name="connsiteX13" fmla="*/ 6828311 w 6828311"/>
              <a:gd name="connsiteY13" fmla="*/ 1852708 h 1852708"/>
              <a:gd name="connsiteX0" fmla="*/ 0 w 6828311"/>
              <a:gd name="connsiteY0" fmla="*/ 1840833 h 1852708"/>
              <a:gd name="connsiteX1" fmla="*/ 629392 w 6828311"/>
              <a:gd name="connsiteY1" fmla="*/ 1781456 h 1852708"/>
              <a:gd name="connsiteX2" fmla="*/ 1223158 w 6828311"/>
              <a:gd name="connsiteY2" fmla="*/ 1603326 h 1852708"/>
              <a:gd name="connsiteX3" fmla="*/ 1710046 w 6828311"/>
              <a:gd name="connsiteY3" fmla="*/ 1116438 h 1852708"/>
              <a:gd name="connsiteX4" fmla="*/ 2161309 w 6828311"/>
              <a:gd name="connsiteY4" fmla="*/ 392042 h 1852708"/>
              <a:gd name="connsiteX5" fmla="*/ 2683823 w 6828311"/>
              <a:gd name="connsiteY5" fmla="*/ 107035 h 1852708"/>
              <a:gd name="connsiteX6" fmla="*/ 3301340 w 6828311"/>
              <a:gd name="connsiteY6" fmla="*/ 157 h 1852708"/>
              <a:gd name="connsiteX7" fmla="*/ 3859480 w 6828311"/>
              <a:gd name="connsiteY7" fmla="*/ 95160 h 1852708"/>
              <a:gd name="connsiteX8" fmla="*/ 4263241 w 6828311"/>
              <a:gd name="connsiteY8" fmla="*/ 487046 h 1852708"/>
              <a:gd name="connsiteX9" fmla="*/ 4536374 w 6828311"/>
              <a:gd name="connsiteY9" fmla="*/ 867056 h 1852708"/>
              <a:gd name="connsiteX10" fmla="*/ 5070763 w 6828311"/>
              <a:gd name="connsiteY10" fmla="*/ 1330194 h 1852708"/>
              <a:gd name="connsiteX11" fmla="*/ 5628903 w 6828311"/>
              <a:gd name="connsiteY11" fmla="*/ 1674578 h 1852708"/>
              <a:gd name="connsiteX12" fmla="*/ 6270171 w 6828311"/>
              <a:gd name="connsiteY12" fmla="*/ 1817082 h 1852708"/>
              <a:gd name="connsiteX13" fmla="*/ 6828311 w 6828311"/>
              <a:gd name="connsiteY13" fmla="*/ 1852708 h 1852708"/>
              <a:gd name="connsiteX0" fmla="*/ 0 w 6828311"/>
              <a:gd name="connsiteY0" fmla="*/ 1840833 h 1852708"/>
              <a:gd name="connsiteX1" fmla="*/ 629392 w 6828311"/>
              <a:gd name="connsiteY1" fmla="*/ 1781456 h 1852708"/>
              <a:gd name="connsiteX2" fmla="*/ 1223158 w 6828311"/>
              <a:gd name="connsiteY2" fmla="*/ 1603326 h 1852708"/>
              <a:gd name="connsiteX3" fmla="*/ 1710046 w 6828311"/>
              <a:gd name="connsiteY3" fmla="*/ 1116438 h 1852708"/>
              <a:gd name="connsiteX4" fmla="*/ 2161309 w 6828311"/>
              <a:gd name="connsiteY4" fmla="*/ 392042 h 1852708"/>
              <a:gd name="connsiteX5" fmla="*/ 2683823 w 6828311"/>
              <a:gd name="connsiteY5" fmla="*/ 107035 h 1852708"/>
              <a:gd name="connsiteX6" fmla="*/ 3301340 w 6828311"/>
              <a:gd name="connsiteY6" fmla="*/ 157 h 1852708"/>
              <a:gd name="connsiteX7" fmla="*/ 3859480 w 6828311"/>
              <a:gd name="connsiteY7" fmla="*/ 95160 h 1852708"/>
              <a:gd name="connsiteX8" fmla="*/ 4263241 w 6828311"/>
              <a:gd name="connsiteY8" fmla="*/ 487046 h 1852708"/>
              <a:gd name="connsiteX9" fmla="*/ 4536374 w 6828311"/>
              <a:gd name="connsiteY9" fmla="*/ 867056 h 1852708"/>
              <a:gd name="connsiteX10" fmla="*/ 4940134 w 6828311"/>
              <a:gd name="connsiteY10" fmla="*/ 1425196 h 1852708"/>
              <a:gd name="connsiteX11" fmla="*/ 5628903 w 6828311"/>
              <a:gd name="connsiteY11" fmla="*/ 1674578 h 1852708"/>
              <a:gd name="connsiteX12" fmla="*/ 6270171 w 6828311"/>
              <a:gd name="connsiteY12" fmla="*/ 1817082 h 1852708"/>
              <a:gd name="connsiteX13" fmla="*/ 6828311 w 6828311"/>
              <a:gd name="connsiteY13" fmla="*/ 1852708 h 1852708"/>
              <a:gd name="connsiteX0" fmla="*/ 0 w 6828311"/>
              <a:gd name="connsiteY0" fmla="*/ 1851394 h 1863269"/>
              <a:gd name="connsiteX1" fmla="*/ 629392 w 6828311"/>
              <a:gd name="connsiteY1" fmla="*/ 1792017 h 1863269"/>
              <a:gd name="connsiteX2" fmla="*/ 1223158 w 6828311"/>
              <a:gd name="connsiteY2" fmla="*/ 1613887 h 1863269"/>
              <a:gd name="connsiteX3" fmla="*/ 1710046 w 6828311"/>
              <a:gd name="connsiteY3" fmla="*/ 1126999 h 1863269"/>
              <a:gd name="connsiteX4" fmla="*/ 2161309 w 6828311"/>
              <a:gd name="connsiteY4" fmla="*/ 402603 h 1863269"/>
              <a:gd name="connsiteX5" fmla="*/ 2660073 w 6828311"/>
              <a:gd name="connsiteY5" fmla="*/ 46344 h 1863269"/>
              <a:gd name="connsiteX6" fmla="*/ 3301340 w 6828311"/>
              <a:gd name="connsiteY6" fmla="*/ 10718 h 1863269"/>
              <a:gd name="connsiteX7" fmla="*/ 3859480 w 6828311"/>
              <a:gd name="connsiteY7" fmla="*/ 105721 h 1863269"/>
              <a:gd name="connsiteX8" fmla="*/ 4263241 w 6828311"/>
              <a:gd name="connsiteY8" fmla="*/ 497607 h 1863269"/>
              <a:gd name="connsiteX9" fmla="*/ 4536374 w 6828311"/>
              <a:gd name="connsiteY9" fmla="*/ 877617 h 1863269"/>
              <a:gd name="connsiteX10" fmla="*/ 4940134 w 6828311"/>
              <a:gd name="connsiteY10" fmla="*/ 1435757 h 1863269"/>
              <a:gd name="connsiteX11" fmla="*/ 5628903 w 6828311"/>
              <a:gd name="connsiteY11" fmla="*/ 1685139 h 1863269"/>
              <a:gd name="connsiteX12" fmla="*/ 6270171 w 6828311"/>
              <a:gd name="connsiteY12" fmla="*/ 1827643 h 1863269"/>
              <a:gd name="connsiteX13" fmla="*/ 6828311 w 6828311"/>
              <a:gd name="connsiteY13" fmla="*/ 1863269 h 1863269"/>
              <a:gd name="connsiteX0" fmla="*/ 0 w 6828311"/>
              <a:gd name="connsiteY0" fmla="*/ 1862365 h 1874240"/>
              <a:gd name="connsiteX1" fmla="*/ 629392 w 6828311"/>
              <a:gd name="connsiteY1" fmla="*/ 1802988 h 1874240"/>
              <a:gd name="connsiteX2" fmla="*/ 1223158 w 6828311"/>
              <a:gd name="connsiteY2" fmla="*/ 1624858 h 1874240"/>
              <a:gd name="connsiteX3" fmla="*/ 1710046 w 6828311"/>
              <a:gd name="connsiteY3" fmla="*/ 1137970 h 1874240"/>
              <a:gd name="connsiteX4" fmla="*/ 2137559 w 6828311"/>
              <a:gd name="connsiteY4" fmla="*/ 591704 h 1874240"/>
              <a:gd name="connsiteX5" fmla="*/ 2660073 w 6828311"/>
              <a:gd name="connsiteY5" fmla="*/ 57315 h 1874240"/>
              <a:gd name="connsiteX6" fmla="*/ 3301340 w 6828311"/>
              <a:gd name="connsiteY6" fmla="*/ 21689 h 1874240"/>
              <a:gd name="connsiteX7" fmla="*/ 3859480 w 6828311"/>
              <a:gd name="connsiteY7" fmla="*/ 116692 h 1874240"/>
              <a:gd name="connsiteX8" fmla="*/ 4263241 w 6828311"/>
              <a:gd name="connsiteY8" fmla="*/ 508578 h 1874240"/>
              <a:gd name="connsiteX9" fmla="*/ 4536374 w 6828311"/>
              <a:gd name="connsiteY9" fmla="*/ 888588 h 1874240"/>
              <a:gd name="connsiteX10" fmla="*/ 4940134 w 6828311"/>
              <a:gd name="connsiteY10" fmla="*/ 1446728 h 1874240"/>
              <a:gd name="connsiteX11" fmla="*/ 5628903 w 6828311"/>
              <a:gd name="connsiteY11" fmla="*/ 1696110 h 1874240"/>
              <a:gd name="connsiteX12" fmla="*/ 6270171 w 6828311"/>
              <a:gd name="connsiteY12" fmla="*/ 1838614 h 1874240"/>
              <a:gd name="connsiteX13" fmla="*/ 6828311 w 6828311"/>
              <a:gd name="connsiteY13" fmla="*/ 1874240 h 1874240"/>
              <a:gd name="connsiteX0" fmla="*/ 0 w 6828311"/>
              <a:gd name="connsiteY0" fmla="*/ 1960662 h 1972537"/>
              <a:gd name="connsiteX1" fmla="*/ 629392 w 6828311"/>
              <a:gd name="connsiteY1" fmla="*/ 1901285 h 1972537"/>
              <a:gd name="connsiteX2" fmla="*/ 1223158 w 6828311"/>
              <a:gd name="connsiteY2" fmla="*/ 1723155 h 1972537"/>
              <a:gd name="connsiteX3" fmla="*/ 1710046 w 6828311"/>
              <a:gd name="connsiteY3" fmla="*/ 1236267 h 1972537"/>
              <a:gd name="connsiteX4" fmla="*/ 2137559 w 6828311"/>
              <a:gd name="connsiteY4" fmla="*/ 690001 h 1972537"/>
              <a:gd name="connsiteX5" fmla="*/ 2660073 w 6828311"/>
              <a:gd name="connsiteY5" fmla="*/ 155612 h 1972537"/>
              <a:gd name="connsiteX6" fmla="*/ 3313215 w 6828311"/>
              <a:gd name="connsiteY6" fmla="*/ 1233 h 1972537"/>
              <a:gd name="connsiteX7" fmla="*/ 3859480 w 6828311"/>
              <a:gd name="connsiteY7" fmla="*/ 214989 h 1972537"/>
              <a:gd name="connsiteX8" fmla="*/ 4263241 w 6828311"/>
              <a:gd name="connsiteY8" fmla="*/ 606875 h 1972537"/>
              <a:gd name="connsiteX9" fmla="*/ 4536374 w 6828311"/>
              <a:gd name="connsiteY9" fmla="*/ 986885 h 1972537"/>
              <a:gd name="connsiteX10" fmla="*/ 4940134 w 6828311"/>
              <a:gd name="connsiteY10" fmla="*/ 1545025 h 1972537"/>
              <a:gd name="connsiteX11" fmla="*/ 5628903 w 6828311"/>
              <a:gd name="connsiteY11" fmla="*/ 1794407 h 1972537"/>
              <a:gd name="connsiteX12" fmla="*/ 6270171 w 6828311"/>
              <a:gd name="connsiteY12" fmla="*/ 1936911 h 1972537"/>
              <a:gd name="connsiteX13" fmla="*/ 6828311 w 6828311"/>
              <a:gd name="connsiteY13" fmla="*/ 1972537 h 1972537"/>
              <a:gd name="connsiteX0" fmla="*/ 0 w 6828311"/>
              <a:gd name="connsiteY0" fmla="*/ 2043133 h 2055008"/>
              <a:gd name="connsiteX1" fmla="*/ 629392 w 6828311"/>
              <a:gd name="connsiteY1" fmla="*/ 1983756 h 2055008"/>
              <a:gd name="connsiteX2" fmla="*/ 1223158 w 6828311"/>
              <a:gd name="connsiteY2" fmla="*/ 1805626 h 2055008"/>
              <a:gd name="connsiteX3" fmla="*/ 1710046 w 6828311"/>
              <a:gd name="connsiteY3" fmla="*/ 1318738 h 2055008"/>
              <a:gd name="connsiteX4" fmla="*/ 2137559 w 6828311"/>
              <a:gd name="connsiteY4" fmla="*/ 772472 h 2055008"/>
              <a:gd name="connsiteX5" fmla="*/ 2660073 w 6828311"/>
              <a:gd name="connsiteY5" fmla="*/ 238083 h 2055008"/>
              <a:gd name="connsiteX6" fmla="*/ 3336966 w 6828311"/>
              <a:gd name="connsiteY6" fmla="*/ 577 h 2055008"/>
              <a:gd name="connsiteX7" fmla="*/ 3859480 w 6828311"/>
              <a:gd name="connsiteY7" fmla="*/ 297460 h 2055008"/>
              <a:gd name="connsiteX8" fmla="*/ 4263241 w 6828311"/>
              <a:gd name="connsiteY8" fmla="*/ 689346 h 2055008"/>
              <a:gd name="connsiteX9" fmla="*/ 4536374 w 6828311"/>
              <a:gd name="connsiteY9" fmla="*/ 1069356 h 2055008"/>
              <a:gd name="connsiteX10" fmla="*/ 4940134 w 6828311"/>
              <a:gd name="connsiteY10" fmla="*/ 1627496 h 2055008"/>
              <a:gd name="connsiteX11" fmla="*/ 5628903 w 6828311"/>
              <a:gd name="connsiteY11" fmla="*/ 1876878 h 2055008"/>
              <a:gd name="connsiteX12" fmla="*/ 6270171 w 6828311"/>
              <a:gd name="connsiteY12" fmla="*/ 2019382 h 2055008"/>
              <a:gd name="connsiteX13" fmla="*/ 6828311 w 6828311"/>
              <a:gd name="connsiteY13" fmla="*/ 2055008 h 2055008"/>
              <a:gd name="connsiteX0" fmla="*/ 0 w 6828311"/>
              <a:gd name="connsiteY0" fmla="*/ 2043365 h 2055240"/>
              <a:gd name="connsiteX1" fmla="*/ 629392 w 6828311"/>
              <a:gd name="connsiteY1" fmla="*/ 1983988 h 2055240"/>
              <a:gd name="connsiteX2" fmla="*/ 1223158 w 6828311"/>
              <a:gd name="connsiteY2" fmla="*/ 1805858 h 2055240"/>
              <a:gd name="connsiteX3" fmla="*/ 1710046 w 6828311"/>
              <a:gd name="connsiteY3" fmla="*/ 1318970 h 2055240"/>
              <a:gd name="connsiteX4" fmla="*/ 2137559 w 6828311"/>
              <a:gd name="connsiteY4" fmla="*/ 772704 h 2055240"/>
              <a:gd name="connsiteX5" fmla="*/ 2660073 w 6828311"/>
              <a:gd name="connsiteY5" fmla="*/ 238315 h 2055240"/>
              <a:gd name="connsiteX6" fmla="*/ 3336966 w 6828311"/>
              <a:gd name="connsiteY6" fmla="*/ 809 h 2055240"/>
              <a:gd name="connsiteX7" fmla="*/ 3871356 w 6828311"/>
              <a:gd name="connsiteY7" fmla="*/ 309567 h 2055240"/>
              <a:gd name="connsiteX8" fmla="*/ 4263241 w 6828311"/>
              <a:gd name="connsiteY8" fmla="*/ 689578 h 2055240"/>
              <a:gd name="connsiteX9" fmla="*/ 4536374 w 6828311"/>
              <a:gd name="connsiteY9" fmla="*/ 1069588 h 2055240"/>
              <a:gd name="connsiteX10" fmla="*/ 4940134 w 6828311"/>
              <a:gd name="connsiteY10" fmla="*/ 1627728 h 2055240"/>
              <a:gd name="connsiteX11" fmla="*/ 5628903 w 6828311"/>
              <a:gd name="connsiteY11" fmla="*/ 1877110 h 2055240"/>
              <a:gd name="connsiteX12" fmla="*/ 6270171 w 6828311"/>
              <a:gd name="connsiteY12" fmla="*/ 2019614 h 2055240"/>
              <a:gd name="connsiteX13" fmla="*/ 6828311 w 6828311"/>
              <a:gd name="connsiteY13" fmla="*/ 2055240 h 2055240"/>
              <a:gd name="connsiteX0" fmla="*/ 0 w 6828311"/>
              <a:gd name="connsiteY0" fmla="*/ 2042556 h 2054431"/>
              <a:gd name="connsiteX1" fmla="*/ 629392 w 6828311"/>
              <a:gd name="connsiteY1" fmla="*/ 1983179 h 2054431"/>
              <a:gd name="connsiteX2" fmla="*/ 1223158 w 6828311"/>
              <a:gd name="connsiteY2" fmla="*/ 1805049 h 2054431"/>
              <a:gd name="connsiteX3" fmla="*/ 1710046 w 6828311"/>
              <a:gd name="connsiteY3" fmla="*/ 1318161 h 2054431"/>
              <a:gd name="connsiteX4" fmla="*/ 2137559 w 6828311"/>
              <a:gd name="connsiteY4" fmla="*/ 771895 h 2054431"/>
              <a:gd name="connsiteX5" fmla="*/ 2660073 w 6828311"/>
              <a:gd name="connsiteY5" fmla="*/ 308758 h 2054431"/>
              <a:gd name="connsiteX6" fmla="*/ 3336966 w 6828311"/>
              <a:gd name="connsiteY6" fmla="*/ 0 h 2054431"/>
              <a:gd name="connsiteX7" fmla="*/ 3871356 w 6828311"/>
              <a:gd name="connsiteY7" fmla="*/ 308758 h 2054431"/>
              <a:gd name="connsiteX8" fmla="*/ 4263241 w 6828311"/>
              <a:gd name="connsiteY8" fmla="*/ 688769 h 2054431"/>
              <a:gd name="connsiteX9" fmla="*/ 4536374 w 6828311"/>
              <a:gd name="connsiteY9" fmla="*/ 1068779 h 2054431"/>
              <a:gd name="connsiteX10" fmla="*/ 4940134 w 6828311"/>
              <a:gd name="connsiteY10" fmla="*/ 1626919 h 2054431"/>
              <a:gd name="connsiteX11" fmla="*/ 5628903 w 6828311"/>
              <a:gd name="connsiteY11" fmla="*/ 1876301 h 2054431"/>
              <a:gd name="connsiteX12" fmla="*/ 6270171 w 6828311"/>
              <a:gd name="connsiteY12" fmla="*/ 2018805 h 2054431"/>
              <a:gd name="connsiteX13" fmla="*/ 6828311 w 6828311"/>
              <a:gd name="connsiteY13" fmla="*/ 2054431 h 2054431"/>
              <a:gd name="connsiteX0" fmla="*/ 0 w 6828311"/>
              <a:gd name="connsiteY0" fmla="*/ 1983180 h 1995055"/>
              <a:gd name="connsiteX1" fmla="*/ 629392 w 6828311"/>
              <a:gd name="connsiteY1" fmla="*/ 1923803 h 1995055"/>
              <a:gd name="connsiteX2" fmla="*/ 1223158 w 6828311"/>
              <a:gd name="connsiteY2" fmla="*/ 1745673 h 1995055"/>
              <a:gd name="connsiteX3" fmla="*/ 1710046 w 6828311"/>
              <a:gd name="connsiteY3" fmla="*/ 1258785 h 1995055"/>
              <a:gd name="connsiteX4" fmla="*/ 2137559 w 6828311"/>
              <a:gd name="connsiteY4" fmla="*/ 712519 h 1995055"/>
              <a:gd name="connsiteX5" fmla="*/ 2660073 w 6828311"/>
              <a:gd name="connsiteY5" fmla="*/ 249382 h 1995055"/>
              <a:gd name="connsiteX6" fmla="*/ 3241963 w 6828311"/>
              <a:gd name="connsiteY6" fmla="*/ 0 h 1995055"/>
              <a:gd name="connsiteX7" fmla="*/ 3871356 w 6828311"/>
              <a:gd name="connsiteY7" fmla="*/ 249382 h 1995055"/>
              <a:gd name="connsiteX8" fmla="*/ 4263241 w 6828311"/>
              <a:gd name="connsiteY8" fmla="*/ 629393 h 1995055"/>
              <a:gd name="connsiteX9" fmla="*/ 4536374 w 6828311"/>
              <a:gd name="connsiteY9" fmla="*/ 1009403 h 1995055"/>
              <a:gd name="connsiteX10" fmla="*/ 4940134 w 6828311"/>
              <a:gd name="connsiteY10" fmla="*/ 1567543 h 1995055"/>
              <a:gd name="connsiteX11" fmla="*/ 5628903 w 6828311"/>
              <a:gd name="connsiteY11" fmla="*/ 1816925 h 1995055"/>
              <a:gd name="connsiteX12" fmla="*/ 6270171 w 6828311"/>
              <a:gd name="connsiteY12" fmla="*/ 1959429 h 1995055"/>
              <a:gd name="connsiteX13" fmla="*/ 6828311 w 6828311"/>
              <a:gd name="connsiteY13" fmla="*/ 1995055 h 1995055"/>
              <a:gd name="connsiteX0" fmla="*/ 0 w 6828311"/>
              <a:gd name="connsiteY0" fmla="*/ 1984361 h 1996236"/>
              <a:gd name="connsiteX1" fmla="*/ 629392 w 6828311"/>
              <a:gd name="connsiteY1" fmla="*/ 1924984 h 1996236"/>
              <a:gd name="connsiteX2" fmla="*/ 1223158 w 6828311"/>
              <a:gd name="connsiteY2" fmla="*/ 1746854 h 1996236"/>
              <a:gd name="connsiteX3" fmla="*/ 1710046 w 6828311"/>
              <a:gd name="connsiteY3" fmla="*/ 1259966 h 1996236"/>
              <a:gd name="connsiteX4" fmla="*/ 2137559 w 6828311"/>
              <a:gd name="connsiteY4" fmla="*/ 713700 h 1996236"/>
              <a:gd name="connsiteX5" fmla="*/ 2660073 w 6828311"/>
              <a:gd name="connsiteY5" fmla="*/ 250563 h 1996236"/>
              <a:gd name="connsiteX6" fmla="*/ 3241963 w 6828311"/>
              <a:gd name="connsiteY6" fmla="*/ 1181 h 1996236"/>
              <a:gd name="connsiteX7" fmla="*/ 3871356 w 6828311"/>
              <a:gd name="connsiteY7" fmla="*/ 345565 h 1996236"/>
              <a:gd name="connsiteX8" fmla="*/ 4263241 w 6828311"/>
              <a:gd name="connsiteY8" fmla="*/ 630574 h 1996236"/>
              <a:gd name="connsiteX9" fmla="*/ 4536374 w 6828311"/>
              <a:gd name="connsiteY9" fmla="*/ 1010584 h 1996236"/>
              <a:gd name="connsiteX10" fmla="*/ 4940134 w 6828311"/>
              <a:gd name="connsiteY10" fmla="*/ 1568724 h 1996236"/>
              <a:gd name="connsiteX11" fmla="*/ 5628903 w 6828311"/>
              <a:gd name="connsiteY11" fmla="*/ 1818106 h 1996236"/>
              <a:gd name="connsiteX12" fmla="*/ 6270171 w 6828311"/>
              <a:gd name="connsiteY12" fmla="*/ 1960610 h 1996236"/>
              <a:gd name="connsiteX13" fmla="*/ 6828311 w 6828311"/>
              <a:gd name="connsiteY13" fmla="*/ 1996236 h 1996236"/>
              <a:gd name="connsiteX0" fmla="*/ 0 w 6828311"/>
              <a:gd name="connsiteY0" fmla="*/ 1984361 h 1996236"/>
              <a:gd name="connsiteX1" fmla="*/ 629392 w 6828311"/>
              <a:gd name="connsiteY1" fmla="*/ 1924984 h 1996236"/>
              <a:gd name="connsiteX2" fmla="*/ 1223158 w 6828311"/>
              <a:gd name="connsiteY2" fmla="*/ 1746854 h 1996236"/>
              <a:gd name="connsiteX3" fmla="*/ 1710046 w 6828311"/>
              <a:gd name="connsiteY3" fmla="*/ 1259966 h 1996236"/>
              <a:gd name="connsiteX4" fmla="*/ 2137559 w 6828311"/>
              <a:gd name="connsiteY4" fmla="*/ 713700 h 1996236"/>
              <a:gd name="connsiteX5" fmla="*/ 2660073 w 6828311"/>
              <a:gd name="connsiteY5" fmla="*/ 250563 h 1996236"/>
              <a:gd name="connsiteX6" fmla="*/ 3241963 w 6828311"/>
              <a:gd name="connsiteY6" fmla="*/ 1181 h 1996236"/>
              <a:gd name="connsiteX7" fmla="*/ 3871356 w 6828311"/>
              <a:gd name="connsiteY7" fmla="*/ 345565 h 1996236"/>
              <a:gd name="connsiteX8" fmla="*/ 4191989 w 6828311"/>
              <a:gd name="connsiteY8" fmla="*/ 749327 h 1996236"/>
              <a:gd name="connsiteX9" fmla="*/ 4536374 w 6828311"/>
              <a:gd name="connsiteY9" fmla="*/ 1010584 h 1996236"/>
              <a:gd name="connsiteX10" fmla="*/ 4940134 w 6828311"/>
              <a:gd name="connsiteY10" fmla="*/ 1568724 h 1996236"/>
              <a:gd name="connsiteX11" fmla="*/ 5628903 w 6828311"/>
              <a:gd name="connsiteY11" fmla="*/ 1818106 h 1996236"/>
              <a:gd name="connsiteX12" fmla="*/ 6270171 w 6828311"/>
              <a:gd name="connsiteY12" fmla="*/ 1960610 h 1996236"/>
              <a:gd name="connsiteX13" fmla="*/ 6828311 w 6828311"/>
              <a:gd name="connsiteY13" fmla="*/ 1996236 h 1996236"/>
              <a:gd name="connsiteX0" fmla="*/ 0 w 6828311"/>
              <a:gd name="connsiteY0" fmla="*/ 1984361 h 1996236"/>
              <a:gd name="connsiteX1" fmla="*/ 629392 w 6828311"/>
              <a:gd name="connsiteY1" fmla="*/ 1924984 h 1996236"/>
              <a:gd name="connsiteX2" fmla="*/ 1223158 w 6828311"/>
              <a:gd name="connsiteY2" fmla="*/ 1746854 h 1996236"/>
              <a:gd name="connsiteX3" fmla="*/ 1710046 w 6828311"/>
              <a:gd name="connsiteY3" fmla="*/ 1259966 h 1996236"/>
              <a:gd name="connsiteX4" fmla="*/ 2137559 w 6828311"/>
              <a:gd name="connsiteY4" fmla="*/ 713700 h 1996236"/>
              <a:gd name="connsiteX5" fmla="*/ 2660073 w 6828311"/>
              <a:gd name="connsiteY5" fmla="*/ 250563 h 1996236"/>
              <a:gd name="connsiteX6" fmla="*/ 3241963 w 6828311"/>
              <a:gd name="connsiteY6" fmla="*/ 1181 h 1996236"/>
              <a:gd name="connsiteX7" fmla="*/ 3871356 w 6828311"/>
              <a:gd name="connsiteY7" fmla="*/ 345565 h 1996236"/>
              <a:gd name="connsiteX8" fmla="*/ 4191989 w 6828311"/>
              <a:gd name="connsiteY8" fmla="*/ 749327 h 1996236"/>
              <a:gd name="connsiteX9" fmla="*/ 4453247 w 6828311"/>
              <a:gd name="connsiteY9" fmla="*/ 1212464 h 1996236"/>
              <a:gd name="connsiteX10" fmla="*/ 4940134 w 6828311"/>
              <a:gd name="connsiteY10" fmla="*/ 1568724 h 1996236"/>
              <a:gd name="connsiteX11" fmla="*/ 5628903 w 6828311"/>
              <a:gd name="connsiteY11" fmla="*/ 1818106 h 1996236"/>
              <a:gd name="connsiteX12" fmla="*/ 6270171 w 6828311"/>
              <a:gd name="connsiteY12" fmla="*/ 1960610 h 1996236"/>
              <a:gd name="connsiteX13" fmla="*/ 6828311 w 6828311"/>
              <a:gd name="connsiteY13" fmla="*/ 1996236 h 1996236"/>
              <a:gd name="connsiteX0" fmla="*/ 0 w 6828311"/>
              <a:gd name="connsiteY0" fmla="*/ 1983675 h 1995550"/>
              <a:gd name="connsiteX1" fmla="*/ 629392 w 6828311"/>
              <a:gd name="connsiteY1" fmla="*/ 1924298 h 1995550"/>
              <a:gd name="connsiteX2" fmla="*/ 1223158 w 6828311"/>
              <a:gd name="connsiteY2" fmla="*/ 1746168 h 1995550"/>
              <a:gd name="connsiteX3" fmla="*/ 1710046 w 6828311"/>
              <a:gd name="connsiteY3" fmla="*/ 1259280 h 1995550"/>
              <a:gd name="connsiteX4" fmla="*/ 2137559 w 6828311"/>
              <a:gd name="connsiteY4" fmla="*/ 713014 h 1995550"/>
              <a:gd name="connsiteX5" fmla="*/ 2660073 w 6828311"/>
              <a:gd name="connsiteY5" fmla="*/ 249877 h 1995550"/>
              <a:gd name="connsiteX6" fmla="*/ 3241963 w 6828311"/>
              <a:gd name="connsiteY6" fmla="*/ 495 h 1995550"/>
              <a:gd name="connsiteX7" fmla="*/ 3752603 w 6828311"/>
              <a:gd name="connsiteY7" fmla="*/ 309253 h 1995550"/>
              <a:gd name="connsiteX8" fmla="*/ 4191989 w 6828311"/>
              <a:gd name="connsiteY8" fmla="*/ 748641 h 1995550"/>
              <a:gd name="connsiteX9" fmla="*/ 4453247 w 6828311"/>
              <a:gd name="connsiteY9" fmla="*/ 1211778 h 1995550"/>
              <a:gd name="connsiteX10" fmla="*/ 4940134 w 6828311"/>
              <a:gd name="connsiteY10" fmla="*/ 1568038 h 1995550"/>
              <a:gd name="connsiteX11" fmla="*/ 5628903 w 6828311"/>
              <a:gd name="connsiteY11" fmla="*/ 1817420 h 1995550"/>
              <a:gd name="connsiteX12" fmla="*/ 6270171 w 6828311"/>
              <a:gd name="connsiteY12" fmla="*/ 1959924 h 1995550"/>
              <a:gd name="connsiteX13" fmla="*/ 6828311 w 6828311"/>
              <a:gd name="connsiteY13" fmla="*/ 1995550 h 1995550"/>
              <a:gd name="connsiteX0" fmla="*/ 0 w 6828311"/>
              <a:gd name="connsiteY0" fmla="*/ 1985274 h 1997149"/>
              <a:gd name="connsiteX1" fmla="*/ 629392 w 6828311"/>
              <a:gd name="connsiteY1" fmla="*/ 1925897 h 1997149"/>
              <a:gd name="connsiteX2" fmla="*/ 1223158 w 6828311"/>
              <a:gd name="connsiteY2" fmla="*/ 1747767 h 1997149"/>
              <a:gd name="connsiteX3" fmla="*/ 1710046 w 6828311"/>
              <a:gd name="connsiteY3" fmla="*/ 1260879 h 1997149"/>
              <a:gd name="connsiteX4" fmla="*/ 2137559 w 6828311"/>
              <a:gd name="connsiteY4" fmla="*/ 714613 h 1997149"/>
              <a:gd name="connsiteX5" fmla="*/ 2660073 w 6828311"/>
              <a:gd name="connsiteY5" fmla="*/ 251476 h 1997149"/>
              <a:gd name="connsiteX6" fmla="*/ 3241963 w 6828311"/>
              <a:gd name="connsiteY6" fmla="*/ 2094 h 1997149"/>
              <a:gd name="connsiteX7" fmla="*/ 3859481 w 6828311"/>
              <a:gd name="connsiteY7" fmla="*/ 382104 h 1997149"/>
              <a:gd name="connsiteX8" fmla="*/ 4191989 w 6828311"/>
              <a:gd name="connsiteY8" fmla="*/ 750240 h 1997149"/>
              <a:gd name="connsiteX9" fmla="*/ 4453247 w 6828311"/>
              <a:gd name="connsiteY9" fmla="*/ 1213377 h 1997149"/>
              <a:gd name="connsiteX10" fmla="*/ 4940134 w 6828311"/>
              <a:gd name="connsiteY10" fmla="*/ 1569637 h 1997149"/>
              <a:gd name="connsiteX11" fmla="*/ 5628903 w 6828311"/>
              <a:gd name="connsiteY11" fmla="*/ 1819019 h 1997149"/>
              <a:gd name="connsiteX12" fmla="*/ 6270171 w 6828311"/>
              <a:gd name="connsiteY12" fmla="*/ 1961523 h 1997149"/>
              <a:gd name="connsiteX13" fmla="*/ 6828311 w 6828311"/>
              <a:gd name="connsiteY13" fmla="*/ 1997149 h 1997149"/>
              <a:gd name="connsiteX0" fmla="*/ 0 w 6828311"/>
              <a:gd name="connsiteY0" fmla="*/ 1985274 h 1997149"/>
              <a:gd name="connsiteX1" fmla="*/ 629392 w 6828311"/>
              <a:gd name="connsiteY1" fmla="*/ 1925897 h 1997149"/>
              <a:gd name="connsiteX2" fmla="*/ 1223158 w 6828311"/>
              <a:gd name="connsiteY2" fmla="*/ 1747767 h 1997149"/>
              <a:gd name="connsiteX3" fmla="*/ 1710046 w 6828311"/>
              <a:gd name="connsiteY3" fmla="*/ 1260879 h 1997149"/>
              <a:gd name="connsiteX4" fmla="*/ 2137559 w 6828311"/>
              <a:gd name="connsiteY4" fmla="*/ 714613 h 1997149"/>
              <a:gd name="connsiteX5" fmla="*/ 2660073 w 6828311"/>
              <a:gd name="connsiteY5" fmla="*/ 251476 h 1997149"/>
              <a:gd name="connsiteX6" fmla="*/ 3241963 w 6828311"/>
              <a:gd name="connsiteY6" fmla="*/ 2094 h 1997149"/>
              <a:gd name="connsiteX7" fmla="*/ 3859481 w 6828311"/>
              <a:gd name="connsiteY7" fmla="*/ 382104 h 1997149"/>
              <a:gd name="connsiteX8" fmla="*/ 4191989 w 6828311"/>
              <a:gd name="connsiteY8" fmla="*/ 750240 h 1997149"/>
              <a:gd name="connsiteX9" fmla="*/ 4453247 w 6828311"/>
              <a:gd name="connsiteY9" fmla="*/ 1213377 h 1997149"/>
              <a:gd name="connsiteX10" fmla="*/ 4940134 w 6828311"/>
              <a:gd name="connsiteY10" fmla="*/ 1569637 h 1997149"/>
              <a:gd name="connsiteX11" fmla="*/ 5628903 w 6828311"/>
              <a:gd name="connsiteY11" fmla="*/ 1819019 h 1997149"/>
              <a:gd name="connsiteX12" fmla="*/ 6270171 w 6828311"/>
              <a:gd name="connsiteY12" fmla="*/ 1961523 h 1997149"/>
              <a:gd name="connsiteX13" fmla="*/ 6828311 w 6828311"/>
              <a:gd name="connsiteY13" fmla="*/ 1997149 h 1997149"/>
              <a:gd name="connsiteX0" fmla="*/ 0 w 6828311"/>
              <a:gd name="connsiteY0" fmla="*/ 1985274 h 1997149"/>
              <a:gd name="connsiteX1" fmla="*/ 629392 w 6828311"/>
              <a:gd name="connsiteY1" fmla="*/ 1925897 h 1997149"/>
              <a:gd name="connsiteX2" fmla="*/ 1223158 w 6828311"/>
              <a:gd name="connsiteY2" fmla="*/ 1747767 h 1997149"/>
              <a:gd name="connsiteX3" fmla="*/ 1710046 w 6828311"/>
              <a:gd name="connsiteY3" fmla="*/ 1260879 h 1997149"/>
              <a:gd name="connsiteX4" fmla="*/ 2137559 w 6828311"/>
              <a:gd name="connsiteY4" fmla="*/ 714613 h 1997149"/>
              <a:gd name="connsiteX5" fmla="*/ 2660073 w 6828311"/>
              <a:gd name="connsiteY5" fmla="*/ 251476 h 1997149"/>
              <a:gd name="connsiteX6" fmla="*/ 3241963 w 6828311"/>
              <a:gd name="connsiteY6" fmla="*/ 2094 h 1997149"/>
              <a:gd name="connsiteX7" fmla="*/ 3859481 w 6828311"/>
              <a:gd name="connsiteY7" fmla="*/ 382104 h 1997149"/>
              <a:gd name="connsiteX8" fmla="*/ 4168238 w 6828311"/>
              <a:gd name="connsiteY8" fmla="*/ 845243 h 1997149"/>
              <a:gd name="connsiteX9" fmla="*/ 4453247 w 6828311"/>
              <a:gd name="connsiteY9" fmla="*/ 1213377 h 1997149"/>
              <a:gd name="connsiteX10" fmla="*/ 4940134 w 6828311"/>
              <a:gd name="connsiteY10" fmla="*/ 1569637 h 1997149"/>
              <a:gd name="connsiteX11" fmla="*/ 5628903 w 6828311"/>
              <a:gd name="connsiteY11" fmla="*/ 1819019 h 1997149"/>
              <a:gd name="connsiteX12" fmla="*/ 6270171 w 6828311"/>
              <a:gd name="connsiteY12" fmla="*/ 1961523 h 1997149"/>
              <a:gd name="connsiteX13" fmla="*/ 6828311 w 6828311"/>
              <a:gd name="connsiteY13" fmla="*/ 1997149 h 1997149"/>
              <a:gd name="connsiteX0" fmla="*/ 0 w 6828311"/>
              <a:gd name="connsiteY0" fmla="*/ 2162430 h 2174305"/>
              <a:gd name="connsiteX1" fmla="*/ 629392 w 6828311"/>
              <a:gd name="connsiteY1" fmla="*/ 2103053 h 2174305"/>
              <a:gd name="connsiteX2" fmla="*/ 1223158 w 6828311"/>
              <a:gd name="connsiteY2" fmla="*/ 1924923 h 2174305"/>
              <a:gd name="connsiteX3" fmla="*/ 1710046 w 6828311"/>
              <a:gd name="connsiteY3" fmla="*/ 1438035 h 2174305"/>
              <a:gd name="connsiteX4" fmla="*/ 2137559 w 6828311"/>
              <a:gd name="connsiteY4" fmla="*/ 891769 h 2174305"/>
              <a:gd name="connsiteX5" fmla="*/ 2660073 w 6828311"/>
              <a:gd name="connsiteY5" fmla="*/ 428632 h 2174305"/>
              <a:gd name="connsiteX6" fmla="*/ 3230088 w 6828311"/>
              <a:gd name="connsiteY6" fmla="*/ 1120 h 2174305"/>
              <a:gd name="connsiteX7" fmla="*/ 3859481 w 6828311"/>
              <a:gd name="connsiteY7" fmla="*/ 559260 h 2174305"/>
              <a:gd name="connsiteX8" fmla="*/ 4168238 w 6828311"/>
              <a:gd name="connsiteY8" fmla="*/ 1022399 h 2174305"/>
              <a:gd name="connsiteX9" fmla="*/ 4453247 w 6828311"/>
              <a:gd name="connsiteY9" fmla="*/ 1390533 h 2174305"/>
              <a:gd name="connsiteX10" fmla="*/ 4940134 w 6828311"/>
              <a:gd name="connsiteY10" fmla="*/ 1746793 h 2174305"/>
              <a:gd name="connsiteX11" fmla="*/ 5628903 w 6828311"/>
              <a:gd name="connsiteY11" fmla="*/ 1996175 h 2174305"/>
              <a:gd name="connsiteX12" fmla="*/ 6270171 w 6828311"/>
              <a:gd name="connsiteY12" fmla="*/ 2138679 h 2174305"/>
              <a:gd name="connsiteX13" fmla="*/ 6828311 w 6828311"/>
              <a:gd name="connsiteY13" fmla="*/ 2174305 h 2174305"/>
              <a:gd name="connsiteX0" fmla="*/ 0 w 6828311"/>
              <a:gd name="connsiteY0" fmla="*/ 2164039 h 2175914"/>
              <a:gd name="connsiteX1" fmla="*/ 629392 w 6828311"/>
              <a:gd name="connsiteY1" fmla="*/ 2104662 h 2175914"/>
              <a:gd name="connsiteX2" fmla="*/ 1223158 w 6828311"/>
              <a:gd name="connsiteY2" fmla="*/ 1926532 h 2175914"/>
              <a:gd name="connsiteX3" fmla="*/ 1710046 w 6828311"/>
              <a:gd name="connsiteY3" fmla="*/ 1439644 h 2175914"/>
              <a:gd name="connsiteX4" fmla="*/ 2137559 w 6828311"/>
              <a:gd name="connsiteY4" fmla="*/ 893378 h 2175914"/>
              <a:gd name="connsiteX5" fmla="*/ 2612571 w 6828311"/>
              <a:gd name="connsiteY5" fmla="*/ 370864 h 2175914"/>
              <a:gd name="connsiteX6" fmla="*/ 3230088 w 6828311"/>
              <a:gd name="connsiteY6" fmla="*/ 2729 h 2175914"/>
              <a:gd name="connsiteX7" fmla="*/ 3859481 w 6828311"/>
              <a:gd name="connsiteY7" fmla="*/ 560869 h 2175914"/>
              <a:gd name="connsiteX8" fmla="*/ 4168238 w 6828311"/>
              <a:gd name="connsiteY8" fmla="*/ 1024008 h 2175914"/>
              <a:gd name="connsiteX9" fmla="*/ 4453247 w 6828311"/>
              <a:gd name="connsiteY9" fmla="*/ 1392142 h 2175914"/>
              <a:gd name="connsiteX10" fmla="*/ 4940134 w 6828311"/>
              <a:gd name="connsiteY10" fmla="*/ 1748402 h 2175914"/>
              <a:gd name="connsiteX11" fmla="*/ 5628903 w 6828311"/>
              <a:gd name="connsiteY11" fmla="*/ 1997784 h 2175914"/>
              <a:gd name="connsiteX12" fmla="*/ 6270171 w 6828311"/>
              <a:gd name="connsiteY12" fmla="*/ 2140288 h 2175914"/>
              <a:gd name="connsiteX13" fmla="*/ 6828311 w 6828311"/>
              <a:gd name="connsiteY13" fmla="*/ 2175914 h 2175914"/>
              <a:gd name="connsiteX0" fmla="*/ 0 w 6828311"/>
              <a:gd name="connsiteY0" fmla="*/ 2164352 h 2176227"/>
              <a:gd name="connsiteX1" fmla="*/ 629392 w 6828311"/>
              <a:gd name="connsiteY1" fmla="*/ 2104975 h 2176227"/>
              <a:gd name="connsiteX2" fmla="*/ 1223158 w 6828311"/>
              <a:gd name="connsiteY2" fmla="*/ 1926845 h 2176227"/>
              <a:gd name="connsiteX3" fmla="*/ 1710046 w 6828311"/>
              <a:gd name="connsiteY3" fmla="*/ 1439957 h 2176227"/>
              <a:gd name="connsiteX4" fmla="*/ 2137559 w 6828311"/>
              <a:gd name="connsiteY4" fmla="*/ 893691 h 2176227"/>
              <a:gd name="connsiteX5" fmla="*/ 2612571 w 6828311"/>
              <a:gd name="connsiteY5" fmla="*/ 371177 h 2176227"/>
              <a:gd name="connsiteX6" fmla="*/ 3230088 w 6828311"/>
              <a:gd name="connsiteY6" fmla="*/ 3042 h 2176227"/>
              <a:gd name="connsiteX7" fmla="*/ 3800104 w 6828311"/>
              <a:gd name="connsiteY7" fmla="*/ 573057 h 2176227"/>
              <a:gd name="connsiteX8" fmla="*/ 4168238 w 6828311"/>
              <a:gd name="connsiteY8" fmla="*/ 1024321 h 2176227"/>
              <a:gd name="connsiteX9" fmla="*/ 4453247 w 6828311"/>
              <a:gd name="connsiteY9" fmla="*/ 1392455 h 2176227"/>
              <a:gd name="connsiteX10" fmla="*/ 4940134 w 6828311"/>
              <a:gd name="connsiteY10" fmla="*/ 1748715 h 2176227"/>
              <a:gd name="connsiteX11" fmla="*/ 5628903 w 6828311"/>
              <a:gd name="connsiteY11" fmla="*/ 1998097 h 2176227"/>
              <a:gd name="connsiteX12" fmla="*/ 6270171 w 6828311"/>
              <a:gd name="connsiteY12" fmla="*/ 2140601 h 2176227"/>
              <a:gd name="connsiteX13" fmla="*/ 6828311 w 6828311"/>
              <a:gd name="connsiteY13" fmla="*/ 2176227 h 2176227"/>
              <a:gd name="connsiteX0" fmla="*/ 0 w 6828311"/>
              <a:gd name="connsiteY0" fmla="*/ 2164352 h 2176227"/>
              <a:gd name="connsiteX1" fmla="*/ 629392 w 6828311"/>
              <a:gd name="connsiteY1" fmla="*/ 2104975 h 2176227"/>
              <a:gd name="connsiteX2" fmla="*/ 1223158 w 6828311"/>
              <a:gd name="connsiteY2" fmla="*/ 1926845 h 2176227"/>
              <a:gd name="connsiteX3" fmla="*/ 1710046 w 6828311"/>
              <a:gd name="connsiteY3" fmla="*/ 1439957 h 2176227"/>
              <a:gd name="connsiteX4" fmla="*/ 2137559 w 6828311"/>
              <a:gd name="connsiteY4" fmla="*/ 893691 h 2176227"/>
              <a:gd name="connsiteX5" fmla="*/ 2612571 w 6828311"/>
              <a:gd name="connsiteY5" fmla="*/ 371177 h 2176227"/>
              <a:gd name="connsiteX6" fmla="*/ 3230088 w 6828311"/>
              <a:gd name="connsiteY6" fmla="*/ 3042 h 2176227"/>
              <a:gd name="connsiteX7" fmla="*/ 3800104 w 6828311"/>
              <a:gd name="connsiteY7" fmla="*/ 573057 h 2176227"/>
              <a:gd name="connsiteX8" fmla="*/ 4168238 w 6828311"/>
              <a:gd name="connsiteY8" fmla="*/ 1024321 h 2176227"/>
              <a:gd name="connsiteX9" fmla="*/ 4417621 w 6828311"/>
              <a:gd name="connsiteY9" fmla="*/ 1463707 h 2176227"/>
              <a:gd name="connsiteX10" fmla="*/ 4940134 w 6828311"/>
              <a:gd name="connsiteY10" fmla="*/ 1748715 h 2176227"/>
              <a:gd name="connsiteX11" fmla="*/ 5628903 w 6828311"/>
              <a:gd name="connsiteY11" fmla="*/ 1998097 h 2176227"/>
              <a:gd name="connsiteX12" fmla="*/ 6270171 w 6828311"/>
              <a:gd name="connsiteY12" fmla="*/ 2140601 h 2176227"/>
              <a:gd name="connsiteX13" fmla="*/ 6828311 w 6828311"/>
              <a:gd name="connsiteY13" fmla="*/ 2176227 h 2176227"/>
              <a:gd name="connsiteX0" fmla="*/ 0 w 6828311"/>
              <a:gd name="connsiteY0" fmla="*/ 2164352 h 2176227"/>
              <a:gd name="connsiteX1" fmla="*/ 629392 w 6828311"/>
              <a:gd name="connsiteY1" fmla="*/ 2104975 h 2176227"/>
              <a:gd name="connsiteX2" fmla="*/ 1223158 w 6828311"/>
              <a:gd name="connsiteY2" fmla="*/ 1926845 h 2176227"/>
              <a:gd name="connsiteX3" fmla="*/ 1710046 w 6828311"/>
              <a:gd name="connsiteY3" fmla="*/ 1439957 h 2176227"/>
              <a:gd name="connsiteX4" fmla="*/ 2137559 w 6828311"/>
              <a:gd name="connsiteY4" fmla="*/ 893691 h 2176227"/>
              <a:gd name="connsiteX5" fmla="*/ 2612571 w 6828311"/>
              <a:gd name="connsiteY5" fmla="*/ 371177 h 2176227"/>
              <a:gd name="connsiteX6" fmla="*/ 3230088 w 6828311"/>
              <a:gd name="connsiteY6" fmla="*/ 3042 h 2176227"/>
              <a:gd name="connsiteX7" fmla="*/ 3800104 w 6828311"/>
              <a:gd name="connsiteY7" fmla="*/ 573057 h 2176227"/>
              <a:gd name="connsiteX8" fmla="*/ 4108861 w 6828311"/>
              <a:gd name="connsiteY8" fmla="*/ 1012446 h 2176227"/>
              <a:gd name="connsiteX9" fmla="*/ 4417621 w 6828311"/>
              <a:gd name="connsiteY9" fmla="*/ 1463707 h 2176227"/>
              <a:gd name="connsiteX10" fmla="*/ 4940134 w 6828311"/>
              <a:gd name="connsiteY10" fmla="*/ 1748715 h 2176227"/>
              <a:gd name="connsiteX11" fmla="*/ 5628903 w 6828311"/>
              <a:gd name="connsiteY11" fmla="*/ 1998097 h 2176227"/>
              <a:gd name="connsiteX12" fmla="*/ 6270171 w 6828311"/>
              <a:gd name="connsiteY12" fmla="*/ 2140601 h 2176227"/>
              <a:gd name="connsiteX13" fmla="*/ 6828311 w 6828311"/>
              <a:gd name="connsiteY13" fmla="*/ 2176227 h 2176227"/>
              <a:gd name="connsiteX0" fmla="*/ 0 w 6828311"/>
              <a:gd name="connsiteY0" fmla="*/ 2164352 h 2176227"/>
              <a:gd name="connsiteX1" fmla="*/ 629392 w 6828311"/>
              <a:gd name="connsiteY1" fmla="*/ 2104975 h 2176227"/>
              <a:gd name="connsiteX2" fmla="*/ 1223158 w 6828311"/>
              <a:gd name="connsiteY2" fmla="*/ 1926845 h 2176227"/>
              <a:gd name="connsiteX3" fmla="*/ 1710046 w 6828311"/>
              <a:gd name="connsiteY3" fmla="*/ 1439957 h 2176227"/>
              <a:gd name="connsiteX4" fmla="*/ 2137559 w 6828311"/>
              <a:gd name="connsiteY4" fmla="*/ 893691 h 2176227"/>
              <a:gd name="connsiteX5" fmla="*/ 2612571 w 6828311"/>
              <a:gd name="connsiteY5" fmla="*/ 371177 h 2176227"/>
              <a:gd name="connsiteX6" fmla="*/ 3230088 w 6828311"/>
              <a:gd name="connsiteY6" fmla="*/ 3042 h 2176227"/>
              <a:gd name="connsiteX7" fmla="*/ 3800104 w 6828311"/>
              <a:gd name="connsiteY7" fmla="*/ 573057 h 2176227"/>
              <a:gd name="connsiteX8" fmla="*/ 4108861 w 6828311"/>
              <a:gd name="connsiteY8" fmla="*/ 1012446 h 2176227"/>
              <a:gd name="connsiteX9" fmla="*/ 4417621 w 6828311"/>
              <a:gd name="connsiteY9" fmla="*/ 1463707 h 2176227"/>
              <a:gd name="connsiteX10" fmla="*/ 4928259 w 6828311"/>
              <a:gd name="connsiteY10" fmla="*/ 1855593 h 2176227"/>
              <a:gd name="connsiteX11" fmla="*/ 5628903 w 6828311"/>
              <a:gd name="connsiteY11" fmla="*/ 1998097 h 2176227"/>
              <a:gd name="connsiteX12" fmla="*/ 6270171 w 6828311"/>
              <a:gd name="connsiteY12" fmla="*/ 2140601 h 2176227"/>
              <a:gd name="connsiteX13" fmla="*/ 6828311 w 6828311"/>
              <a:gd name="connsiteY13" fmla="*/ 2176227 h 2176227"/>
              <a:gd name="connsiteX0" fmla="*/ 0 w 6828311"/>
              <a:gd name="connsiteY0" fmla="*/ 2164352 h 2176227"/>
              <a:gd name="connsiteX1" fmla="*/ 629392 w 6828311"/>
              <a:gd name="connsiteY1" fmla="*/ 2104975 h 2176227"/>
              <a:gd name="connsiteX2" fmla="*/ 1223158 w 6828311"/>
              <a:gd name="connsiteY2" fmla="*/ 1926845 h 2176227"/>
              <a:gd name="connsiteX3" fmla="*/ 1710046 w 6828311"/>
              <a:gd name="connsiteY3" fmla="*/ 1439957 h 2176227"/>
              <a:gd name="connsiteX4" fmla="*/ 2137559 w 6828311"/>
              <a:gd name="connsiteY4" fmla="*/ 893691 h 2176227"/>
              <a:gd name="connsiteX5" fmla="*/ 2612571 w 6828311"/>
              <a:gd name="connsiteY5" fmla="*/ 371177 h 2176227"/>
              <a:gd name="connsiteX6" fmla="*/ 3230088 w 6828311"/>
              <a:gd name="connsiteY6" fmla="*/ 3042 h 2176227"/>
              <a:gd name="connsiteX7" fmla="*/ 3800104 w 6828311"/>
              <a:gd name="connsiteY7" fmla="*/ 573057 h 2176227"/>
              <a:gd name="connsiteX8" fmla="*/ 4108861 w 6828311"/>
              <a:gd name="connsiteY8" fmla="*/ 1012446 h 2176227"/>
              <a:gd name="connsiteX9" fmla="*/ 4417621 w 6828311"/>
              <a:gd name="connsiteY9" fmla="*/ 1463707 h 2176227"/>
              <a:gd name="connsiteX10" fmla="*/ 4928259 w 6828311"/>
              <a:gd name="connsiteY10" fmla="*/ 1855593 h 2176227"/>
              <a:gd name="connsiteX11" fmla="*/ 5640778 w 6828311"/>
              <a:gd name="connsiteY11" fmla="*/ 2069349 h 2176227"/>
              <a:gd name="connsiteX12" fmla="*/ 6270171 w 6828311"/>
              <a:gd name="connsiteY12" fmla="*/ 2140601 h 2176227"/>
              <a:gd name="connsiteX13" fmla="*/ 6828311 w 6828311"/>
              <a:gd name="connsiteY13" fmla="*/ 2176227 h 2176227"/>
              <a:gd name="connsiteX0" fmla="*/ 0 w 6875812"/>
              <a:gd name="connsiteY0" fmla="*/ 2164352 h 2164352"/>
              <a:gd name="connsiteX1" fmla="*/ 629392 w 6875812"/>
              <a:gd name="connsiteY1" fmla="*/ 2104975 h 2164352"/>
              <a:gd name="connsiteX2" fmla="*/ 1223158 w 6875812"/>
              <a:gd name="connsiteY2" fmla="*/ 1926845 h 2164352"/>
              <a:gd name="connsiteX3" fmla="*/ 1710046 w 6875812"/>
              <a:gd name="connsiteY3" fmla="*/ 1439957 h 2164352"/>
              <a:gd name="connsiteX4" fmla="*/ 2137559 w 6875812"/>
              <a:gd name="connsiteY4" fmla="*/ 893691 h 2164352"/>
              <a:gd name="connsiteX5" fmla="*/ 2612571 w 6875812"/>
              <a:gd name="connsiteY5" fmla="*/ 371177 h 2164352"/>
              <a:gd name="connsiteX6" fmla="*/ 3230088 w 6875812"/>
              <a:gd name="connsiteY6" fmla="*/ 3042 h 2164352"/>
              <a:gd name="connsiteX7" fmla="*/ 3800104 w 6875812"/>
              <a:gd name="connsiteY7" fmla="*/ 573057 h 2164352"/>
              <a:gd name="connsiteX8" fmla="*/ 4108861 w 6875812"/>
              <a:gd name="connsiteY8" fmla="*/ 1012446 h 2164352"/>
              <a:gd name="connsiteX9" fmla="*/ 4417621 w 6875812"/>
              <a:gd name="connsiteY9" fmla="*/ 1463707 h 2164352"/>
              <a:gd name="connsiteX10" fmla="*/ 4928259 w 6875812"/>
              <a:gd name="connsiteY10" fmla="*/ 1855593 h 2164352"/>
              <a:gd name="connsiteX11" fmla="*/ 5640778 w 6875812"/>
              <a:gd name="connsiteY11" fmla="*/ 2069349 h 2164352"/>
              <a:gd name="connsiteX12" fmla="*/ 6270171 w 6875812"/>
              <a:gd name="connsiteY12" fmla="*/ 2140601 h 2164352"/>
              <a:gd name="connsiteX13" fmla="*/ 6875812 w 6875812"/>
              <a:gd name="connsiteY13" fmla="*/ 2140601 h 2164352"/>
              <a:gd name="connsiteX0" fmla="*/ 0 w 6875812"/>
              <a:gd name="connsiteY0" fmla="*/ 2161620 h 2161620"/>
              <a:gd name="connsiteX1" fmla="*/ 629392 w 6875812"/>
              <a:gd name="connsiteY1" fmla="*/ 2102243 h 2161620"/>
              <a:gd name="connsiteX2" fmla="*/ 1223158 w 6875812"/>
              <a:gd name="connsiteY2" fmla="*/ 1924113 h 2161620"/>
              <a:gd name="connsiteX3" fmla="*/ 1710046 w 6875812"/>
              <a:gd name="connsiteY3" fmla="*/ 1437225 h 2161620"/>
              <a:gd name="connsiteX4" fmla="*/ 2137559 w 6875812"/>
              <a:gd name="connsiteY4" fmla="*/ 890959 h 2161620"/>
              <a:gd name="connsiteX5" fmla="*/ 2612571 w 6875812"/>
              <a:gd name="connsiteY5" fmla="*/ 368445 h 2161620"/>
              <a:gd name="connsiteX6" fmla="*/ 3230088 w 6875812"/>
              <a:gd name="connsiteY6" fmla="*/ 310 h 2161620"/>
              <a:gd name="connsiteX7" fmla="*/ 3728852 w 6875812"/>
              <a:gd name="connsiteY7" fmla="*/ 427821 h 2161620"/>
              <a:gd name="connsiteX8" fmla="*/ 4108861 w 6875812"/>
              <a:gd name="connsiteY8" fmla="*/ 1009714 h 2161620"/>
              <a:gd name="connsiteX9" fmla="*/ 4417621 w 6875812"/>
              <a:gd name="connsiteY9" fmla="*/ 1460975 h 2161620"/>
              <a:gd name="connsiteX10" fmla="*/ 4928259 w 6875812"/>
              <a:gd name="connsiteY10" fmla="*/ 1852861 h 2161620"/>
              <a:gd name="connsiteX11" fmla="*/ 5640778 w 6875812"/>
              <a:gd name="connsiteY11" fmla="*/ 2066617 h 2161620"/>
              <a:gd name="connsiteX12" fmla="*/ 6270171 w 6875812"/>
              <a:gd name="connsiteY12" fmla="*/ 2137869 h 2161620"/>
              <a:gd name="connsiteX13" fmla="*/ 6875812 w 6875812"/>
              <a:gd name="connsiteY13" fmla="*/ 2137869 h 2161620"/>
              <a:gd name="connsiteX0" fmla="*/ 0 w 6875812"/>
              <a:gd name="connsiteY0" fmla="*/ 2161375 h 2161375"/>
              <a:gd name="connsiteX1" fmla="*/ 629392 w 6875812"/>
              <a:gd name="connsiteY1" fmla="*/ 2101998 h 2161375"/>
              <a:gd name="connsiteX2" fmla="*/ 1223158 w 6875812"/>
              <a:gd name="connsiteY2" fmla="*/ 1923868 h 2161375"/>
              <a:gd name="connsiteX3" fmla="*/ 1710046 w 6875812"/>
              <a:gd name="connsiteY3" fmla="*/ 1436980 h 2161375"/>
              <a:gd name="connsiteX4" fmla="*/ 2137559 w 6875812"/>
              <a:gd name="connsiteY4" fmla="*/ 890714 h 2161375"/>
              <a:gd name="connsiteX5" fmla="*/ 2612571 w 6875812"/>
              <a:gd name="connsiteY5" fmla="*/ 368200 h 2161375"/>
              <a:gd name="connsiteX6" fmla="*/ 3230088 w 6875812"/>
              <a:gd name="connsiteY6" fmla="*/ 65 h 2161375"/>
              <a:gd name="connsiteX7" fmla="*/ 3705101 w 6875812"/>
              <a:gd name="connsiteY7" fmla="*/ 344448 h 2161375"/>
              <a:gd name="connsiteX8" fmla="*/ 4108861 w 6875812"/>
              <a:gd name="connsiteY8" fmla="*/ 1009469 h 2161375"/>
              <a:gd name="connsiteX9" fmla="*/ 4417621 w 6875812"/>
              <a:gd name="connsiteY9" fmla="*/ 1460730 h 2161375"/>
              <a:gd name="connsiteX10" fmla="*/ 4928259 w 6875812"/>
              <a:gd name="connsiteY10" fmla="*/ 1852616 h 2161375"/>
              <a:gd name="connsiteX11" fmla="*/ 5640778 w 6875812"/>
              <a:gd name="connsiteY11" fmla="*/ 2066372 h 2161375"/>
              <a:gd name="connsiteX12" fmla="*/ 6270171 w 6875812"/>
              <a:gd name="connsiteY12" fmla="*/ 2137624 h 2161375"/>
              <a:gd name="connsiteX13" fmla="*/ 6875812 w 6875812"/>
              <a:gd name="connsiteY13" fmla="*/ 2137624 h 2161375"/>
              <a:gd name="connsiteX0" fmla="*/ 0 w 6875812"/>
              <a:gd name="connsiteY0" fmla="*/ 2161688 h 2161688"/>
              <a:gd name="connsiteX1" fmla="*/ 629392 w 6875812"/>
              <a:gd name="connsiteY1" fmla="*/ 2102311 h 2161688"/>
              <a:gd name="connsiteX2" fmla="*/ 1223158 w 6875812"/>
              <a:gd name="connsiteY2" fmla="*/ 1924181 h 2161688"/>
              <a:gd name="connsiteX3" fmla="*/ 1710046 w 6875812"/>
              <a:gd name="connsiteY3" fmla="*/ 1437293 h 2161688"/>
              <a:gd name="connsiteX4" fmla="*/ 2137559 w 6875812"/>
              <a:gd name="connsiteY4" fmla="*/ 891027 h 2161688"/>
              <a:gd name="connsiteX5" fmla="*/ 2612571 w 6875812"/>
              <a:gd name="connsiteY5" fmla="*/ 404139 h 2161688"/>
              <a:gd name="connsiteX6" fmla="*/ 3230088 w 6875812"/>
              <a:gd name="connsiteY6" fmla="*/ 378 h 2161688"/>
              <a:gd name="connsiteX7" fmla="*/ 3705101 w 6875812"/>
              <a:gd name="connsiteY7" fmla="*/ 344761 h 2161688"/>
              <a:gd name="connsiteX8" fmla="*/ 4108861 w 6875812"/>
              <a:gd name="connsiteY8" fmla="*/ 1009782 h 2161688"/>
              <a:gd name="connsiteX9" fmla="*/ 4417621 w 6875812"/>
              <a:gd name="connsiteY9" fmla="*/ 1461043 h 2161688"/>
              <a:gd name="connsiteX10" fmla="*/ 4928259 w 6875812"/>
              <a:gd name="connsiteY10" fmla="*/ 1852929 h 2161688"/>
              <a:gd name="connsiteX11" fmla="*/ 5640778 w 6875812"/>
              <a:gd name="connsiteY11" fmla="*/ 2066685 h 2161688"/>
              <a:gd name="connsiteX12" fmla="*/ 6270171 w 6875812"/>
              <a:gd name="connsiteY12" fmla="*/ 2137937 h 2161688"/>
              <a:gd name="connsiteX13" fmla="*/ 6875812 w 6875812"/>
              <a:gd name="connsiteY13" fmla="*/ 2137937 h 2161688"/>
              <a:gd name="connsiteX0" fmla="*/ 0 w 6875812"/>
              <a:gd name="connsiteY0" fmla="*/ 2161688 h 2161688"/>
              <a:gd name="connsiteX1" fmla="*/ 629392 w 6875812"/>
              <a:gd name="connsiteY1" fmla="*/ 2102311 h 2161688"/>
              <a:gd name="connsiteX2" fmla="*/ 1223158 w 6875812"/>
              <a:gd name="connsiteY2" fmla="*/ 1924181 h 2161688"/>
              <a:gd name="connsiteX3" fmla="*/ 1710046 w 6875812"/>
              <a:gd name="connsiteY3" fmla="*/ 1437293 h 2161688"/>
              <a:gd name="connsiteX4" fmla="*/ 2137559 w 6875812"/>
              <a:gd name="connsiteY4" fmla="*/ 974154 h 2161688"/>
              <a:gd name="connsiteX5" fmla="*/ 2612571 w 6875812"/>
              <a:gd name="connsiteY5" fmla="*/ 404139 h 2161688"/>
              <a:gd name="connsiteX6" fmla="*/ 3230088 w 6875812"/>
              <a:gd name="connsiteY6" fmla="*/ 378 h 2161688"/>
              <a:gd name="connsiteX7" fmla="*/ 3705101 w 6875812"/>
              <a:gd name="connsiteY7" fmla="*/ 344761 h 2161688"/>
              <a:gd name="connsiteX8" fmla="*/ 4108861 w 6875812"/>
              <a:gd name="connsiteY8" fmla="*/ 1009782 h 2161688"/>
              <a:gd name="connsiteX9" fmla="*/ 4417621 w 6875812"/>
              <a:gd name="connsiteY9" fmla="*/ 1461043 h 2161688"/>
              <a:gd name="connsiteX10" fmla="*/ 4928259 w 6875812"/>
              <a:gd name="connsiteY10" fmla="*/ 1852929 h 2161688"/>
              <a:gd name="connsiteX11" fmla="*/ 5640778 w 6875812"/>
              <a:gd name="connsiteY11" fmla="*/ 2066685 h 2161688"/>
              <a:gd name="connsiteX12" fmla="*/ 6270171 w 6875812"/>
              <a:gd name="connsiteY12" fmla="*/ 2137937 h 2161688"/>
              <a:gd name="connsiteX13" fmla="*/ 6875812 w 6875812"/>
              <a:gd name="connsiteY13" fmla="*/ 2137937 h 2161688"/>
              <a:gd name="connsiteX0" fmla="*/ 0 w 6875812"/>
              <a:gd name="connsiteY0" fmla="*/ 2161648 h 2161648"/>
              <a:gd name="connsiteX1" fmla="*/ 629392 w 6875812"/>
              <a:gd name="connsiteY1" fmla="*/ 2102271 h 2161648"/>
              <a:gd name="connsiteX2" fmla="*/ 1223158 w 6875812"/>
              <a:gd name="connsiteY2" fmla="*/ 1924141 h 2161648"/>
              <a:gd name="connsiteX3" fmla="*/ 1710046 w 6875812"/>
              <a:gd name="connsiteY3" fmla="*/ 1437253 h 2161648"/>
              <a:gd name="connsiteX4" fmla="*/ 2137559 w 6875812"/>
              <a:gd name="connsiteY4" fmla="*/ 974114 h 2161648"/>
              <a:gd name="connsiteX5" fmla="*/ 2612571 w 6875812"/>
              <a:gd name="connsiteY5" fmla="*/ 404099 h 2161648"/>
              <a:gd name="connsiteX6" fmla="*/ 3230088 w 6875812"/>
              <a:gd name="connsiteY6" fmla="*/ 338 h 2161648"/>
              <a:gd name="connsiteX7" fmla="*/ 3705101 w 6875812"/>
              <a:gd name="connsiteY7" fmla="*/ 344721 h 2161648"/>
              <a:gd name="connsiteX8" fmla="*/ 4156362 w 6875812"/>
              <a:gd name="connsiteY8" fmla="*/ 867238 h 2161648"/>
              <a:gd name="connsiteX9" fmla="*/ 4417621 w 6875812"/>
              <a:gd name="connsiteY9" fmla="*/ 1461003 h 2161648"/>
              <a:gd name="connsiteX10" fmla="*/ 4928259 w 6875812"/>
              <a:gd name="connsiteY10" fmla="*/ 1852889 h 2161648"/>
              <a:gd name="connsiteX11" fmla="*/ 5640778 w 6875812"/>
              <a:gd name="connsiteY11" fmla="*/ 2066645 h 2161648"/>
              <a:gd name="connsiteX12" fmla="*/ 6270171 w 6875812"/>
              <a:gd name="connsiteY12" fmla="*/ 2137897 h 2161648"/>
              <a:gd name="connsiteX13" fmla="*/ 6875812 w 6875812"/>
              <a:gd name="connsiteY13" fmla="*/ 2137897 h 2161648"/>
              <a:gd name="connsiteX0" fmla="*/ 0 w 6875812"/>
              <a:gd name="connsiteY0" fmla="*/ 2162975 h 2162975"/>
              <a:gd name="connsiteX1" fmla="*/ 629392 w 6875812"/>
              <a:gd name="connsiteY1" fmla="*/ 2103598 h 2162975"/>
              <a:gd name="connsiteX2" fmla="*/ 1223158 w 6875812"/>
              <a:gd name="connsiteY2" fmla="*/ 1925468 h 2162975"/>
              <a:gd name="connsiteX3" fmla="*/ 1710046 w 6875812"/>
              <a:gd name="connsiteY3" fmla="*/ 1438580 h 2162975"/>
              <a:gd name="connsiteX4" fmla="*/ 2137559 w 6875812"/>
              <a:gd name="connsiteY4" fmla="*/ 975441 h 2162975"/>
              <a:gd name="connsiteX5" fmla="*/ 2612571 w 6875812"/>
              <a:gd name="connsiteY5" fmla="*/ 405426 h 2162975"/>
              <a:gd name="connsiteX6" fmla="*/ 3230088 w 6875812"/>
              <a:gd name="connsiteY6" fmla="*/ 1665 h 2162975"/>
              <a:gd name="connsiteX7" fmla="*/ 3740727 w 6875812"/>
              <a:gd name="connsiteY7" fmla="*/ 286672 h 2162975"/>
              <a:gd name="connsiteX8" fmla="*/ 4156362 w 6875812"/>
              <a:gd name="connsiteY8" fmla="*/ 868565 h 2162975"/>
              <a:gd name="connsiteX9" fmla="*/ 4417621 w 6875812"/>
              <a:gd name="connsiteY9" fmla="*/ 1462330 h 2162975"/>
              <a:gd name="connsiteX10" fmla="*/ 4928259 w 6875812"/>
              <a:gd name="connsiteY10" fmla="*/ 1854216 h 2162975"/>
              <a:gd name="connsiteX11" fmla="*/ 5640778 w 6875812"/>
              <a:gd name="connsiteY11" fmla="*/ 2067972 h 2162975"/>
              <a:gd name="connsiteX12" fmla="*/ 6270171 w 6875812"/>
              <a:gd name="connsiteY12" fmla="*/ 2139224 h 2162975"/>
              <a:gd name="connsiteX13" fmla="*/ 6875812 w 6875812"/>
              <a:gd name="connsiteY13" fmla="*/ 2139224 h 2162975"/>
              <a:gd name="connsiteX0" fmla="*/ 0 w 6875812"/>
              <a:gd name="connsiteY0" fmla="*/ 2162975 h 2162975"/>
              <a:gd name="connsiteX1" fmla="*/ 629392 w 6875812"/>
              <a:gd name="connsiteY1" fmla="*/ 2103598 h 2162975"/>
              <a:gd name="connsiteX2" fmla="*/ 1223158 w 6875812"/>
              <a:gd name="connsiteY2" fmla="*/ 1925468 h 2162975"/>
              <a:gd name="connsiteX3" fmla="*/ 1710046 w 6875812"/>
              <a:gd name="connsiteY3" fmla="*/ 1438580 h 2162975"/>
              <a:gd name="connsiteX4" fmla="*/ 2137559 w 6875812"/>
              <a:gd name="connsiteY4" fmla="*/ 975441 h 2162975"/>
              <a:gd name="connsiteX5" fmla="*/ 2612571 w 6875812"/>
              <a:gd name="connsiteY5" fmla="*/ 405426 h 2162975"/>
              <a:gd name="connsiteX6" fmla="*/ 3230088 w 6875812"/>
              <a:gd name="connsiteY6" fmla="*/ 1665 h 2162975"/>
              <a:gd name="connsiteX7" fmla="*/ 3740727 w 6875812"/>
              <a:gd name="connsiteY7" fmla="*/ 286672 h 2162975"/>
              <a:gd name="connsiteX8" fmla="*/ 4156362 w 6875812"/>
              <a:gd name="connsiteY8" fmla="*/ 868565 h 2162975"/>
              <a:gd name="connsiteX9" fmla="*/ 4417621 w 6875812"/>
              <a:gd name="connsiteY9" fmla="*/ 1462330 h 2162975"/>
              <a:gd name="connsiteX10" fmla="*/ 4892633 w 6875812"/>
              <a:gd name="connsiteY10" fmla="*/ 1937343 h 2162975"/>
              <a:gd name="connsiteX11" fmla="*/ 5640778 w 6875812"/>
              <a:gd name="connsiteY11" fmla="*/ 2067972 h 2162975"/>
              <a:gd name="connsiteX12" fmla="*/ 6270171 w 6875812"/>
              <a:gd name="connsiteY12" fmla="*/ 2139224 h 2162975"/>
              <a:gd name="connsiteX13" fmla="*/ 6875812 w 6875812"/>
              <a:gd name="connsiteY13" fmla="*/ 2139224 h 2162975"/>
              <a:gd name="connsiteX0" fmla="*/ 0 w 6875812"/>
              <a:gd name="connsiteY0" fmla="*/ 2162975 h 2162975"/>
              <a:gd name="connsiteX1" fmla="*/ 629392 w 6875812"/>
              <a:gd name="connsiteY1" fmla="*/ 2103598 h 2162975"/>
              <a:gd name="connsiteX2" fmla="*/ 1223158 w 6875812"/>
              <a:gd name="connsiteY2" fmla="*/ 1925468 h 2162975"/>
              <a:gd name="connsiteX3" fmla="*/ 1710046 w 6875812"/>
              <a:gd name="connsiteY3" fmla="*/ 1438580 h 2162975"/>
              <a:gd name="connsiteX4" fmla="*/ 2137559 w 6875812"/>
              <a:gd name="connsiteY4" fmla="*/ 975441 h 2162975"/>
              <a:gd name="connsiteX5" fmla="*/ 2612571 w 6875812"/>
              <a:gd name="connsiteY5" fmla="*/ 405426 h 2162975"/>
              <a:gd name="connsiteX6" fmla="*/ 3230088 w 6875812"/>
              <a:gd name="connsiteY6" fmla="*/ 1665 h 2162975"/>
              <a:gd name="connsiteX7" fmla="*/ 3740727 w 6875812"/>
              <a:gd name="connsiteY7" fmla="*/ 286672 h 2162975"/>
              <a:gd name="connsiteX8" fmla="*/ 4156362 w 6875812"/>
              <a:gd name="connsiteY8" fmla="*/ 868565 h 2162975"/>
              <a:gd name="connsiteX9" fmla="*/ 4417621 w 6875812"/>
              <a:gd name="connsiteY9" fmla="*/ 1462330 h 2162975"/>
              <a:gd name="connsiteX10" fmla="*/ 4892633 w 6875812"/>
              <a:gd name="connsiteY10" fmla="*/ 1937343 h 2162975"/>
              <a:gd name="connsiteX11" fmla="*/ 5557651 w 6875812"/>
              <a:gd name="connsiteY11" fmla="*/ 2115473 h 2162975"/>
              <a:gd name="connsiteX12" fmla="*/ 6270171 w 6875812"/>
              <a:gd name="connsiteY12" fmla="*/ 2139224 h 2162975"/>
              <a:gd name="connsiteX13" fmla="*/ 6875812 w 6875812"/>
              <a:gd name="connsiteY13" fmla="*/ 2139224 h 2162975"/>
              <a:gd name="connsiteX0" fmla="*/ 0 w 6875812"/>
              <a:gd name="connsiteY0" fmla="*/ 2162975 h 2163328"/>
              <a:gd name="connsiteX1" fmla="*/ 629392 w 6875812"/>
              <a:gd name="connsiteY1" fmla="*/ 2103598 h 2163328"/>
              <a:gd name="connsiteX2" fmla="*/ 1223158 w 6875812"/>
              <a:gd name="connsiteY2" fmla="*/ 1925468 h 2163328"/>
              <a:gd name="connsiteX3" fmla="*/ 1710046 w 6875812"/>
              <a:gd name="connsiteY3" fmla="*/ 1438580 h 2163328"/>
              <a:gd name="connsiteX4" fmla="*/ 2137559 w 6875812"/>
              <a:gd name="connsiteY4" fmla="*/ 975441 h 2163328"/>
              <a:gd name="connsiteX5" fmla="*/ 2612571 w 6875812"/>
              <a:gd name="connsiteY5" fmla="*/ 405426 h 2163328"/>
              <a:gd name="connsiteX6" fmla="*/ 3230088 w 6875812"/>
              <a:gd name="connsiteY6" fmla="*/ 1665 h 2163328"/>
              <a:gd name="connsiteX7" fmla="*/ 3740727 w 6875812"/>
              <a:gd name="connsiteY7" fmla="*/ 286672 h 2163328"/>
              <a:gd name="connsiteX8" fmla="*/ 4156362 w 6875812"/>
              <a:gd name="connsiteY8" fmla="*/ 868565 h 2163328"/>
              <a:gd name="connsiteX9" fmla="*/ 4417621 w 6875812"/>
              <a:gd name="connsiteY9" fmla="*/ 1462330 h 2163328"/>
              <a:gd name="connsiteX10" fmla="*/ 4892633 w 6875812"/>
              <a:gd name="connsiteY10" fmla="*/ 1937343 h 2163328"/>
              <a:gd name="connsiteX11" fmla="*/ 5557651 w 6875812"/>
              <a:gd name="connsiteY11" fmla="*/ 2115473 h 2163328"/>
              <a:gd name="connsiteX12" fmla="*/ 6234545 w 6875812"/>
              <a:gd name="connsiteY12" fmla="*/ 2162975 h 2163328"/>
              <a:gd name="connsiteX13" fmla="*/ 6875812 w 6875812"/>
              <a:gd name="connsiteY13" fmla="*/ 2139224 h 2163328"/>
              <a:gd name="connsiteX0" fmla="*/ 0 w 6234545"/>
              <a:gd name="connsiteY0" fmla="*/ 2162975 h 2162975"/>
              <a:gd name="connsiteX1" fmla="*/ 629392 w 6234545"/>
              <a:gd name="connsiteY1" fmla="*/ 2103598 h 2162975"/>
              <a:gd name="connsiteX2" fmla="*/ 1223158 w 6234545"/>
              <a:gd name="connsiteY2" fmla="*/ 1925468 h 2162975"/>
              <a:gd name="connsiteX3" fmla="*/ 1710046 w 6234545"/>
              <a:gd name="connsiteY3" fmla="*/ 1438580 h 2162975"/>
              <a:gd name="connsiteX4" fmla="*/ 2137559 w 6234545"/>
              <a:gd name="connsiteY4" fmla="*/ 975441 h 2162975"/>
              <a:gd name="connsiteX5" fmla="*/ 2612571 w 6234545"/>
              <a:gd name="connsiteY5" fmla="*/ 405426 h 2162975"/>
              <a:gd name="connsiteX6" fmla="*/ 3230088 w 6234545"/>
              <a:gd name="connsiteY6" fmla="*/ 1665 h 2162975"/>
              <a:gd name="connsiteX7" fmla="*/ 3740727 w 6234545"/>
              <a:gd name="connsiteY7" fmla="*/ 286672 h 2162975"/>
              <a:gd name="connsiteX8" fmla="*/ 4156362 w 6234545"/>
              <a:gd name="connsiteY8" fmla="*/ 868565 h 2162975"/>
              <a:gd name="connsiteX9" fmla="*/ 4417621 w 6234545"/>
              <a:gd name="connsiteY9" fmla="*/ 1462330 h 2162975"/>
              <a:gd name="connsiteX10" fmla="*/ 4892633 w 6234545"/>
              <a:gd name="connsiteY10" fmla="*/ 1937343 h 2162975"/>
              <a:gd name="connsiteX11" fmla="*/ 5557651 w 6234545"/>
              <a:gd name="connsiteY11" fmla="*/ 2115473 h 2162975"/>
              <a:gd name="connsiteX12" fmla="*/ 6234545 w 6234545"/>
              <a:gd name="connsiteY12" fmla="*/ 2162975 h 2162975"/>
              <a:gd name="connsiteX0" fmla="*/ 0 w 6234545"/>
              <a:gd name="connsiteY0" fmla="*/ 2162975 h 2162975"/>
              <a:gd name="connsiteX1" fmla="*/ 629392 w 6234545"/>
              <a:gd name="connsiteY1" fmla="*/ 2103598 h 2162975"/>
              <a:gd name="connsiteX2" fmla="*/ 1223158 w 6234545"/>
              <a:gd name="connsiteY2" fmla="*/ 1925468 h 2162975"/>
              <a:gd name="connsiteX3" fmla="*/ 1710046 w 6234545"/>
              <a:gd name="connsiteY3" fmla="*/ 1438580 h 2162975"/>
              <a:gd name="connsiteX4" fmla="*/ 2137559 w 6234545"/>
              <a:gd name="connsiteY4" fmla="*/ 975441 h 2162975"/>
              <a:gd name="connsiteX5" fmla="*/ 2612571 w 6234545"/>
              <a:gd name="connsiteY5" fmla="*/ 405426 h 2162975"/>
              <a:gd name="connsiteX6" fmla="*/ 3230088 w 6234545"/>
              <a:gd name="connsiteY6" fmla="*/ 1665 h 2162975"/>
              <a:gd name="connsiteX7" fmla="*/ 3740727 w 6234545"/>
              <a:gd name="connsiteY7" fmla="*/ 286672 h 2162975"/>
              <a:gd name="connsiteX8" fmla="*/ 4156362 w 6234545"/>
              <a:gd name="connsiteY8" fmla="*/ 868565 h 2162975"/>
              <a:gd name="connsiteX9" fmla="*/ 4536374 w 6234545"/>
              <a:gd name="connsiteY9" fmla="*/ 1486081 h 2162975"/>
              <a:gd name="connsiteX10" fmla="*/ 4892633 w 6234545"/>
              <a:gd name="connsiteY10" fmla="*/ 1937343 h 2162975"/>
              <a:gd name="connsiteX11" fmla="*/ 5557651 w 6234545"/>
              <a:gd name="connsiteY11" fmla="*/ 2115473 h 2162975"/>
              <a:gd name="connsiteX12" fmla="*/ 6234545 w 6234545"/>
              <a:gd name="connsiteY12" fmla="*/ 2162975 h 2162975"/>
              <a:gd name="connsiteX0" fmla="*/ 0 w 6234545"/>
              <a:gd name="connsiteY0" fmla="*/ 2162975 h 2162975"/>
              <a:gd name="connsiteX1" fmla="*/ 629392 w 6234545"/>
              <a:gd name="connsiteY1" fmla="*/ 2103598 h 2162975"/>
              <a:gd name="connsiteX2" fmla="*/ 1223158 w 6234545"/>
              <a:gd name="connsiteY2" fmla="*/ 1925468 h 2162975"/>
              <a:gd name="connsiteX3" fmla="*/ 1710046 w 6234545"/>
              <a:gd name="connsiteY3" fmla="*/ 1497957 h 2162975"/>
              <a:gd name="connsiteX4" fmla="*/ 2137559 w 6234545"/>
              <a:gd name="connsiteY4" fmla="*/ 975441 h 2162975"/>
              <a:gd name="connsiteX5" fmla="*/ 2612571 w 6234545"/>
              <a:gd name="connsiteY5" fmla="*/ 405426 h 2162975"/>
              <a:gd name="connsiteX6" fmla="*/ 3230088 w 6234545"/>
              <a:gd name="connsiteY6" fmla="*/ 1665 h 2162975"/>
              <a:gd name="connsiteX7" fmla="*/ 3740727 w 6234545"/>
              <a:gd name="connsiteY7" fmla="*/ 286672 h 2162975"/>
              <a:gd name="connsiteX8" fmla="*/ 4156362 w 6234545"/>
              <a:gd name="connsiteY8" fmla="*/ 868565 h 2162975"/>
              <a:gd name="connsiteX9" fmla="*/ 4536374 w 6234545"/>
              <a:gd name="connsiteY9" fmla="*/ 1486081 h 2162975"/>
              <a:gd name="connsiteX10" fmla="*/ 4892633 w 6234545"/>
              <a:gd name="connsiteY10" fmla="*/ 1937343 h 2162975"/>
              <a:gd name="connsiteX11" fmla="*/ 5557651 w 6234545"/>
              <a:gd name="connsiteY11" fmla="*/ 2115473 h 2162975"/>
              <a:gd name="connsiteX12" fmla="*/ 6234545 w 6234545"/>
              <a:gd name="connsiteY12" fmla="*/ 2162975 h 2162975"/>
              <a:gd name="connsiteX0" fmla="*/ 0 w 6234545"/>
              <a:gd name="connsiteY0" fmla="*/ 2162975 h 2162975"/>
              <a:gd name="connsiteX1" fmla="*/ 629392 w 6234545"/>
              <a:gd name="connsiteY1" fmla="*/ 2103598 h 2162975"/>
              <a:gd name="connsiteX2" fmla="*/ 1223158 w 6234545"/>
              <a:gd name="connsiteY2" fmla="*/ 1925468 h 2162975"/>
              <a:gd name="connsiteX3" fmla="*/ 1710046 w 6234545"/>
              <a:gd name="connsiteY3" fmla="*/ 1497957 h 2162975"/>
              <a:gd name="connsiteX4" fmla="*/ 2137559 w 6234545"/>
              <a:gd name="connsiteY4" fmla="*/ 975441 h 2162975"/>
              <a:gd name="connsiteX5" fmla="*/ 2612571 w 6234545"/>
              <a:gd name="connsiteY5" fmla="*/ 405426 h 2162975"/>
              <a:gd name="connsiteX6" fmla="*/ 3230088 w 6234545"/>
              <a:gd name="connsiteY6" fmla="*/ 1665 h 2162975"/>
              <a:gd name="connsiteX7" fmla="*/ 3740727 w 6234545"/>
              <a:gd name="connsiteY7" fmla="*/ 286672 h 2162975"/>
              <a:gd name="connsiteX8" fmla="*/ 4156362 w 6234545"/>
              <a:gd name="connsiteY8" fmla="*/ 868565 h 2162975"/>
              <a:gd name="connsiteX9" fmla="*/ 4536374 w 6234545"/>
              <a:gd name="connsiteY9" fmla="*/ 1486081 h 2162975"/>
              <a:gd name="connsiteX10" fmla="*/ 4964763 w 6234545"/>
              <a:gd name="connsiteY10" fmla="*/ 1937343 h 2162975"/>
              <a:gd name="connsiteX11" fmla="*/ 5557651 w 6234545"/>
              <a:gd name="connsiteY11" fmla="*/ 2115473 h 2162975"/>
              <a:gd name="connsiteX12" fmla="*/ 6234545 w 6234545"/>
              <a:gd name="connsiteY12" fmla="*/ 2162975 h 2162975"/>
              <a:gd name="connsiteX0" fmla="*/ 0 w 6234545"/>
              <a:gd name="connsiteY0" fmla="*/ 2162975 h 2162975"/>
              <a:gd name="connsiteX1" fmla="*/ 629392 w 6234545"/>
              <a:gd name="connsiteY1" fmla="*/ 2103598 h 2162975"/>
              <a:gd name="connsiteX2" fmla="*/ 1237586 w 6234545"/>
              <a:gd name="connsiteY2" fmla="*/ 2011986 h 2162975"/>
              <a:gd name="connsiteX3" fmla="*/ 1710046 w 6234545"/>
              <a:gd name="connsiteY3" fmla="*/ 1497957 h 2162975"/>
              <a:gd name="connsiteX4" fmla="*/ 2137559 w 6234545"/>
              <a:gd name="connsiteY4" fmla="*/ 975441 h 2162975"/>
              <a:gd name="connsiteX5" fmla="*/ 2612571 w 6234545"/>
              <a:gd name="connsiteY5" fmla="*/ 405426 h 2162975"/>
              <a:gd name="connsiteX6" fmla="*/ 3230088 w 6234545"/>
              <a:gd name="connsiteY6" fmla="*/ 1665 h 2162975"/>
              <a:gd name="connsiteX7" fmla="*/ 3740727 w 6234545"/>
              <a:gd name="connsiteY7" fmla="*/ 286672 h 2162975"/>
              <a:gd name="connsiteX8" fmla="*/ 4156362 w 6234545"/>
              <a:gd name="connsiteY8" fmla="*/ 868565 h 2162975"/>
              <a:gd name="connsiteX9" fmla="*/ 4536374 w 6234545"/>
              <a:gd name="connsiteY9" fmla="*/ 1486081 h 2162975"/>
              <a:gd name="connsiteX10" fmla="*/ 4964763 w 6234545"/>
              <a:gd name="connsiteY10" fmla="*/ 1937343 h 2162975"/>
              <a:gd name="connsiteX11" fmla="*/ 5557651 w 6234545"/>
              <a:gd name="connsiteY11" fmla="*/ 2115473 h 2162975"/>
              <a:gd name="connsiteX12" fmla="*/ 6234545 w 6234545"/>
              <a:gd name="connsiteY12" fmla="*/ 2162975 h 2162975"/>
              <a:gd name="connsiteX0" fmla="*/ 0 w 6234545"/>
              <a:gd name="connsiteY0" fmla="*/ 2162975 h 2176854"/>
              <a:gd name="connsiteX1" fmla="*/ 629393 w 6234545"/>
              <a:gd name="connsiteY1" fmla="*/ 2168487 h 2176854"/>
              <a:gd name="connsiteX2" fmla="*/ 1237586 w 6234545"/>
              <a:gd name="connsiteY2" fmla="*/ 2011986 h 2176854"/>
              <a:gd name="connsiteX3" fmla="*/ 1710046 w 6234545"/>
              <a:gd name="connsiteY3" fmla="*/ 1497957 h 2176854"/>
              <a:gd name="connsiteX4" fmla="*/ 2137559 w 6234545"/>
              <a:gd name="connsiteY4" fmla="*/ 975441 h 2176854"/>
              <a:gd name="connsiteX5" fmla="*/ 2612571 w 6234545"/>
              <a:gd name="connsiteY5" fmla="*/ 405426 h 2176854"/>
              <a:gd name="connsiteX6" fmla="*/ 3230088 w 6234545"/>
              <a:gd name="connsiteY6" fmla="*/ 1665 h 2176854"/>
              <a:gd name="connsiteX7" fmla="*/ 3740727 w 6234545"/>
              <a:gd name="connsiteY7" fmla="*/ 286672 h 2176854"/>
              <a:gd name="connsiteX8" fmla="*/ 4156362 w 6234545"/>
              <a:gd name="connsiteY8" fmla="*/ 868565 h 2176854"/>
              <a:gd name="connsiteX9" fmla="*/ 4536374 w 6234545"/>
              <a:gd name="connsiteY9" fmla="*/ 1486081 h 2176854"/>
              <a:gd name="connsiteX10" fmla="*/ 4964763 w 6234545"/>
              <a:gd name="connsiteY10" fmla="*/ 1937343 h 2176854"/>
              <a:gd name="connsiteX11" fmla="*/ 5557651 w 6234545"/>
              <a:gd name="connsiteY11" fmla="*/ 2115473 h 2176854"/>
              <a:gd name="connsiteX12" fmla="*/ 6234545 w 6234545"/>
              <a:gd name="connsiteY12" fmla="*/ 2162975 h 2176854"/>
              <a:gd name="connsiteX0" fmla="*/ 0 w 5605152"/>
              <a:gd name="connsiteY0" fmla="*/ 2168487 h 2168486"/>
              <a:gd name="connsiteX1" fmla="*/ 608193 w 5605152"/>
              <a:gd name="connsiteY1" fmla="*/ 2011986 h 2168486"/>
              <a:gd name="connsiteX2" fmla="*/ 1080653 w 5605152"/>
              <a:gd name="connsiteY2" fmla="*/ 1497957 h 2168486"/>
              <a:gd name="connsiteX3" fmla="*/ 1508166 w 5605152"/>
              <a:gd name="connsiteY3" fmla="*/ 975441 h 2168486"/>
              <a:gd name="connsiteX4" fmla="*/ 1983178 w 5605152"/>
              <a:gd name="connsiteY4" fmla="*/ 405426 h 2168486"/>
              <a:gd name="connsiteX5" fmla="*/ 2600695 w 5605152"/>
              <a:gd name="connsiteY5" fmla="*/ 1665 h 2168486"/>
              <a:gd name="connsiteX6" fmla="*/ 3111334 w 5605152"/>
              <a:gd name="connsiteY6" fmla="*/ 286672 h 2168486"/>
              <a:gd name="connsiteX7" fmla="*/ 3526969 w 5605152"/>
              <a:gd name="connsiteY7" fmla="*/ 868565 h 2168486"/>
              <a:gd name="connsiteX8" fmla="*/ 3906981 w 5605152"/>
              <a:gd name="connsiteY8" fmla="*/ 1486081 h 2168486"/>
              <a:gd name="connsiteX9" fmla="*/ 4335370 w 5605152"/>
              <a:gd name="connsiteY9" fmla="*/ 1937343 h 2168486"/>
              <a:gd name="connsiteX10" fmla="*/ 4928258 w 5605152"/>
              <a:gd name="connsiteY10" fmla="*/ 2115473 h 2168486"/>
              <a:gd name="connsiteX11" fmla="*/ 5605152 w 5605152"/>
              <a:gd name="connsiteY11" fmla="*/ 2162975 h 2168486"/>
              <a:gd name="connsiteX0" fmla="*/ 0 w 5605152"/>
              <a:gd name="connsiteY0" fmla="*/ 2168487 h 2168488"/>
              <a:gd name="connsiteX1" fmla="*/ 608193 w 5605152"/>
              <a:gd name="connsiteY1" fmla="*/ 2011986 h 2168488"/>
              <a:gd name="connsiteX2" fmla="*/ 1080653 w 5605152"/>
              <a:gd name="connsiteY2" fmla="*/ 1497957 h 2168488"/>
              <a:gd name="connsiteX3" fmla="*/ 1508166 w 5605152"/>
              <a:gd name="connsiteY3" fmla="*/ 975441 h 2168488"/>
              <a:gd name="connsiteX4" fmla="*/ 1983178 w 5605152"/>
              <a:gd name="connsiteY4" fmla="*/ 405426 h 2168488"/>
              <a:gd name="connsiteX5" fmla="*/ 2600695 w 5605152"/>
              <a:gd name="connsiteY5" fmla="*/ 1665 h 2168488"/>
              <a:gd name="connsiteX6" fmla="*/ 3111334 w 5605152"/>
              <a:gd name="connsiteY6" fmla="*/ 286672 h 2168488"/>
              <a:gd name="connsiteX7" fmla="*/ 3526969 w 5605152"/>
              <a:gd name="connsiteY7" fmla="*/ 868565 h 2168488"/>
              <a:gd name="connsiteX8" fmla="*/ 3906981 w 5605152"/>
              <a:gd name="connsiteY8" fmla="*/ 1486081 h 2168488"/>
              <a:gd name="connsiteX9" fmla="*/ 4335370 w 5605152"/>
              <a:gd name="connsiteY9" fmla="*/ 2002232 h 2168488"/>
              <a:gd name="connsiteX10" fmla="*/ 4928258 w 5605152"/>
              <a:gd name="connsiteY10" fmla="*/ 2115473 h 2168488"/>
              <a:gd name="connsiteX11" fmla="*/ 5605152 w 5605152"/>
              <a:gd name="connsiteY11" fmla="*/ 2162975 h 2168488"/>
              <a:gd name="connsiteX0" fmla="*/ 0 w 5605152"/>
              <a:gd name="connsiteY0" fmla="*/ 2168487 h 2168486"/>
              <a:gd name="connsiteX1" fmla="*/ 608193 w 5605152"/>
              <a:gd name="connsiteY1" fmla="*/ 2011986 h 2168486"/>
              <a:gd name="connsiteX2" fmla="*/ 1080653 w 5605152"/>
              <a:gd name="connsiteY2" fmla="*/ 1497957 h 2168486"/>
              <a:gd name="connsiteX3" fmla="*/ 1508166 w 5605152"/>
              <a:gd name="connsiteY3" fmla="*/ 975441 h 2168486"/>
              <a:gd name="connsiteX4" fmla="*/ 1983178 w 5605152"/>
              <a:gd name="connsiteY4" fmla="*/ 405426 h 2168486"/>
              <a:gd name="connsiteX5" fmla="*/ 2600695 w 5605152"/>
              <a:gd name="connsiteY5" fmla="*/ 1665 h 2168486"/>
              <a:gd name="connsiteX6" fmla="*/ 3111334 w 5605152"/>
              <a:gd name="connsiteY6" fmla="*/ 286672 h 2168486"/>
              <a:gd name="connsiteX7" fmla="*/ 3526969 w 5605152"/>
              <a:gd name="connsiteY7" fmla="*/ 868565 h 2168486"/>
              <a:gd name="connsiteX8" fmla="*/ 3906981 w 5605152"/>
              <a:gd name="connsiteY8" fmla="*/ 1486081 h 2168486"/>
              <a:gd name="connsiteX9" fmla="*/ 4335370 w 5605152"/>
              <a:gd name="connsiteY9" fmla="*/ 2002232 h 2168486"/>
              <a:gd name="connsiteX10" fmla="*/ 4928258 w 5605152"/>
              <a:gd name="connsiteY10" fmla="*/ 2115473 h 2168486"/>
              <a:gd name="connsiteX11" fmla="*/ 4924714 w 5605152"/>
              <a:gd name="connsiteY11" fmla="*/ 2144950 h 2168486"/>
              <a:gd name="connsiteX12" fmla="*/ 5605152 w 5605152"/>
              <a:gd name="connsiteY12" fmla="*/ 2162975 h 2168486"/>
              <a:gd name="connsiteX0" fmla="*/ 0 w 4954783"/>
              <a:gd name="connsiteY0" fmla="*/ 2168487 h 2168488"/>
              <a:gd name="connsiteX1" fmla="*/ 608193 w 4954783"/>
              <a:gd name="connsiteY1" fmla="*/ 2011986 h 2168488"/>
              <a:gd name="connsiteX2" fmla="*/ 1080653 w 4954783"/>
              <a:gd name="connsiteY2" fmla="*/ 1497957 h 2168488"/>
              <a:gd name="connsiteX3" fmla="*/ 1508166 w 4954783"/>
              <a:gd name="connsiteY3" fmla="*/ 975441 h 2168488"/>
              <a:gd name="connsiteX4" fmla="*/ 1983178 w 4954783"/>
              <a:gd name="connsiteY4" fmla="*/ 405426 h 2168488"/>
              <a:gd name="connsiteX5" fmla="*/ 2600695 w 4954783"/>
              <a:gd name="connsiteY5" fmla="*/ 1665 h 2168488"/>
              <a:gd name="connsiteX6" fmla="*/ 3111334 w 4954783"/>
              <a:gd name="connsiteY6" fmla="*/ 286672 h 2168488"/>
              <a:gd name="connsiteX7" fmla="*/ 3526969 w 4954783"/>
              <a:gd name="connsiteY7" fmla="*/ 868565 h 2168488"/>
              <a:gd name="connsiteX8" fmla="*/ 3906981 w 4954783"/>
              <a:gd name="connsiteY8" fmla="*/ 1486081 h 2168488"/>
              <a:gd name="connsiteX9" fmla="*/ 4335370 w 4954783"/>
              <a:gd name="connsiteY9" fmla="*/ 2002232 h 2168488"/>
              <a:gd name="connsiteX10" fmla="*/ 4928258 w 4954783"/>
              <a:gd name="connsiteY10" fmla="*/ 2115473 h 2168488"/>
              <a:gd name="connsiteX11" fmla="*/ 4924714 w 4954783"/>
              <a:gd name="connsiteY11" fmla="*/ 2144950 h 2168488"/>
              <a:gd name="connsiteX0" fmla="*/ 0 w 5343075"/>
              <a:gd name="connsiteY0" fmla="*/ 2168487 h 2168486"/>
              <a:gd name="connsiteX1" fmla="*/ 608193 w 5343075"/>
              <a:gd name="connsiteY1" fmla="*/ 2011986 h 2168486"/>
              <a:gd name="connsiteX2" fmla="*/ 1080653 w 5343075"/>
              <a:gd name="connsiteY2" fmla="*/ 1497957 h 2168486"/>
              <a:gd name="connsiteX3" fmla="*/ 1508166 w 5343075"/>
              <a:gd name="connsiteY3" fmla="*/ 975441 h 2168486"/>
              <a:gd name="connsiteX4" fmla="*/ 1983178 w 5343075"/>
              <a:gd name="connsiteY4" fmla="*/ 405426 h 2168486"/>
              <a:gd name="connsiteX5" fmla="*/ 2600695 w 5343075"/>
              <a:gd name="connsiteY5" fmla="*/ 1665 h 2168486"/>
              <a:gd name="connsiteX6" fmla="*/ 3111334 w 5343075"/>
              <a:gd name="connsiteY6" fmla="*/ 286672 h 2168486"/>
              <a:gd name="connsiteX7" fmla="*/ 3526969 w 5343075"/>
              <a:gd name="connsiteY7" fmla="*/ 868565 h 2168486"/>
              <a:gd name="connsiteX8" fmla="*/ 3906981 w 5343075"/>
              <a:gd name="connsiteY8" fmla="*/ 1486081 h 2168486"/>
              <a:gd name="connsiteX9" fmla="*/ 4335370 w 5343075"/>
              <a:gd name="connsiteY9" fmla="*/ 2002232 h 2168486"/>
              <a:gd name="connsiteX10" fmla="*/ 4928258 w 5343075"/>
              <a:gd name="connsiteY10" fmla="*/ 2115473 h 2168486"/>
              <a:gd name="connsiteX11" fmla="*/ 5343075 w 5343075"/>
              <a:gd name="connsiteY11" fmla="*/ 2144950 h 2168486"/>
              <a:gd name="connsiteX0" fmla="*/ 0 w 5343075"/>
              <a:gd name="connsiteY0" fmla="*/ 2168487 h 2180025"/>
              <a:gd name="connsiteX1" fmla="*/ 608193 w 5343075"/>
              <a:gd name="connsiteY1" fmla="*/ 2011986 h 2180025"/>
              <a:gd name="connsiteX2" fmla="*/ 1080653 w 5343075"/>
              <a:gd name="connsiteY2" fmla="*/ 1497957 h 2180025"/>
              <a:gd name="connsiteX3" fmla="*/ 1508166 w 5343075"/>
              <a:gd name="connsiteY3" fmla="*/ 975441 h 2180025"/>
              <a:gd name="connsiteX4" fmla="*/ 1983178 w 5343075"/>
              <a:gd name="connsiteY4" fmla="*/ 405426 h 2180025"/>
              <a:gd name="connsiteX5" fmla="*/ 2600695 w 5343075"/>
              <a:gd name="connsiteY5" fmla="*/ 1665 h 2180025"/>
              <a:gd name="connsiteX6" fmla="*/ 3111334 w 5343075"/>
              <a:gd name="connsiteY6" fmla="*/ 286672 h 2180025"/>
              <a:gd name="connsiteX7" fmla="*/ 3526969 w 5343075"/>
              <a:gd name="connsiteY7" fmla="*/ 868565 h 2180025"/>
              <a:gd name="connsiteX8" fmla="*/ 3906981 w 5343075"/>
              <a:gd name="connsiteY8" fmla="*/ 1486081 h 2180025"/>
              <a:gd name="connsiteX9" fmla="*/ 4335370 w 5343075"/>
              <a:gd name="connsiteY9" fmla="*/ 2002232 h 2180025"/>
              <a:gd name="connsiteX10" fmla="*/ 4674069 w 5343075"/>
              <a:gd name="connsiteY10" fmla="*/ 2174505 h 2180025"/>
              <a:gd name="connsiteX11" fmla="*/ 5343075 w 5343075"/>
              <a:gd name="connsiteY11" fmla="*/ 2144950 h 2180025"/>
              <a:gd name="connsiteX0" fmla="*/ 0 w 4674069"/>
              <a:gd name="connsiteY0" fmla="*/ 2168487 h 2174505"/>
              <a:gd name="connsiteX1" fmla="*/ 608193 w 4674069"/>
              <a:gd name="connsiteY1" fmla="*/ 2011986 h 2174505"/>
              <a:gd name="connsiteX2" fmla="*/ 1080653 w 4674069"/>
              <a:gd name="connsiteY2" fmla="*/ 1497957 h 2174505"/>
              <a:gd name="connsiteX3" fmla="*/ 1508166 w 4674069"/>
              <a:gd name="connsiteY3" fmla="*/ 975441 h 2174505"/>
              <a:gd name="connsiteX4" fmla="*/ 1983178 w 4674069"/>
              <a:gd name="connsiteY4" fmla="*/ 405426 h 2174505"/>
              <a:gd name="connsiteX5" fmla="*/ 2600695 w 4674069"/>
              <a:gd name="connsiteY5" fmla="*/ 1665 h 2174505"/>
              <a:gd name="connsiteX6" fmla="*/ 3111334 w 4674069"/>
              <a:gd name="connsiteY6" fmla="*/ 286672 h 2174505"/>
              <a:gd name="connsiteX7" fmla="*/ 3526969 w 4674069"/>
              <a:gd name="connsiteY7" fmla="*/ 868565 h 2174505"/>
              <a:gd name="connsiteX8" fmla="*/ 3906981 w 4674069"/>
              <a:gd name="connsiteY8" fmla="*/ 1486081 h 2174505"/>
              <a:gd name="connsiteX9" fmla="*/ 4335370 w 4674069"/>
              <a:gd name="connsiteY9" fmla="*/ 2002232 h 2174505"/>
              <a:gd name="connsiteX10" fmla="*/ 4674069 w 4674069"/>
              <a:gd name="connsiteY10" fmla="*/ 2174505 h 2174505"/>
              <a:gd name="connsiteX0" fmla="*/ 0 w 4674069"/>
              <a:gd name="connsiteY0" fmla="*/ 2168487 h 2174505"/>
              <a:gd name="connsiteX1" fmla="*/ 608193 w 4674069"/>
              <a:gd name="connsiteY1" fmla="*/ 2011986 h 2174505"/>
              <a:gd name="connsiteX2" fmla="*/ 1098184 w 4674069"/>
              <a:gd name="connsiteY2" fmla="*/ 1545183 h 2174505"/>
              <a:gd name="connsiteX3" fmla="*/ 1508166 w 4674069"/>
              <a:gd name="connsiteY3" fmla="*/ 975441 h 2174505"/>
              <a:gd name="connsiteX4" fmla="*/ 1983178 w 4674069"/>
              <a:gd name="connsiteY4" fmla="*/ 405426 h 2174505"/>
              <a:gd name="connsiteX5" fmla="*/ 2600695 w 4674069"/>
              <a:gd name="connsiteY5" fmla="*/ 1665 h 2174505"/>
              <a:gd name="connsiteX6" fmla="*/ 3111334 w 4674069"/>
              <a:gd name="connsiteY6" fmla="*/ 286672 h 2174505"/>
              <a:gd name="connsiteX7" fmla="*/ 3526969 w 4674069"/>
              <a:gd name="connsiteY7" fmla="*/ 868565 h 2174505"/>
              <a:gd name="connsiteX8" fmla="*/ 3906981 w 4674069"/>
              <a:gd name="connsiteY8" fmla="*/ 1486081 h 2174505"/>
              <a:gd name="connsiteX9" fmla="*/ 4335370 w 4674069"/>
              <a:gd name="connsiteY9" fmla="*/ 2002232 h 2174505"/>
              <a:gd name="connsiteX10" fmla="*/ 4674069 w 4674069"/>
              <a:gd name="connsiteY10" fmla="*/ 2174505 h 2174505"/>
              <a:gd name="connsiteX0" fmla="*/ 0 w 4674069"/>
              <a:gd name="connsiteY0" fmla="*/ 2168487 h 2174505"/>
              <a:gd name="connsiteX1" fmla="*/ 608193 w 4674069"/>
              <a:gd name="connsiteY1" fmla="*/ 2011986 h 2174505"/>
              <a:gd name="connsiteX2" fmla="*/ 1098184 w 4674069"/>
              <a:gd name="connsiteY2" fmla="*/ 1545183 h 2174505"/>
              <a:gd name="connsiteX3" fmla="*/ 1525696 w 4674069"/>
              <a:gd name="connsiteY3" fmla="*/ 1010860 h 2174505"/>
              <a:gd name="connsiteX4" fmla="*/ 1983178 w 4674069"/>
              <a:gd name="connsiteY4" fmla="*/ 405426 h 2174505"/>
              <a:gd name="connsiteX5" fmla="*/ 2600695 w 4674069"/>
              <a:gd name="connsiteY5" fmla="*/ 1665 h 2174505"/>
              <a:gd name="connsiteX6" fmla="*/ 3111334 w 4674069"/>
              <a:gd name="connsiteY6" fmla="*/ 286672 h 2174505"/>
              <a:gd name="connsiteX7" fmla="*/ 3526969 w 4674069"/>
              <a:gd name="connsiteY7" fmla="*/ 868565 h 2174505"/>
              <a:gd name="connsiteX8" fmla="*/ 3906981 w 4674069"/>
              <a:gd name="connsiteY8" fmla="*/ 1486081 h 2174505"/>
              <a:gd name="connsiteX9" fmla="*/ 4335370 w 4674069"/>
              <a:gd name="connsiteY9" fmla="*/ 2002232 h 2174505"/>
              <a:gd name="connsiteX10" fmla="*/ 4674069 w 4674069"/>
              <a:gd name="connsiteY10" fmla="*/ 2174505 h 2174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4069" h="2174505">
                <a:moveTo>
                  <a:pt x="0" y="2168487"/>
                </a:moveTo>
                <a:cubicBezTo>
                  <a:pt x="206264" y="2143322"/>
                  <a:pt x="425162" y="2115870"/>
                  <a:pt x="608193" y="2011986"/>
                </a:cubicBezTo>
                <a:cubicBezTo>
                  <a:pt x="791224" y="1908102"/>
                  <a:pt x="945267" y="1712037"/>
                  <a:pt x="1098184" y="1545183"/>
                </a:cubicBezTo>
                <a:cubicBezTo>
                  <a:pt x="1251101" y="1378329"/>
                  <a:pt x="1378197" y="1200820"/>
                  <a:pt x="1525696" y="1010860"/>
                </a:cubicBezTo>
                <a:cubicBezTo>
                  <a:pt x="1673195" y="820901"/>
                  <a:pt x="1804012" y="573625"/>
                  <a:pt x="1983178" y="405426"/>
                </a:cubicBezTo>
                <a:cubicBezTo>
                  <a:pt x="2162344" y="237227"/>
                  <a:pt x="2412669" y="21457"/>
                  <a:pt x="2600695" y="1665"/>
                </a:cubicBezTo>
                <a:cubicBezTo>
                  <a:pt x="2788721" y="-18127"/>
                  <a:pt x="2956955" y="142189"/>
                  <a:pt x="3111334" y="286672"/>
                </a:cubicBezTo>
                <a:cubicBezTo>
                  <a:pt x="3265713" y="431155"/>
                  <a:pt x="3394361" y="668664"/>
                  <a:pt x="3526969" y="868565"/>
                </a:cubicBezTo>
                <a:cubicBezTo>
                  <a:pt x="3659577" y="1068467"/>
                  <a:pt x="3772248" y="1297137"/>
                  <a:pt x="3906981" y="1486081"/>
                </a:cubicBezTo>
                <a:cubicBezTo>
                  <a:pt x="4041714" y="1675025"/>
                  <a:pt x="4207522" y="1887495"/>
                  <a:pt x="4335370" y="2002232"/>
                </a:cubicBezTo>
                <a:cubicBezTo>
                  <a:pt x="4463218" y="2116969"/>
                  <a:pt x="4506118" y="2150719"/>
                  <a:pt x="4674069" y="2174505"/>
                </a:cubicBezTo>
              </a:path>
            </a:pathLst>
          </a:cu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5964120" y="6102184"/>
            <a:ext cx="2050561" cy="369332"/>
          </a:xfrm>
          <a:prstGeom prst="rect">
            <a:avLst/>
          </a:prstGeom>
          <a:noFill/>
        </p:spPr>
        <p:txBody>
          <a:bodyPr wrap="none" rtlCol="0">
            <a:spAutoFit/>
          </a:bodyPr>
          <a:lstStyle/>
          <a:p>
            <a:r>
              <a:rPr lang="en-US" dirty="0" smtClean="0"/>
              <a:t>Prior Score ~ 357 </a:t>
            </a:r>
            <a:endParaRPr lang="en-US" dirty="0"/>
          </a:p>
        </p:txBody>
      </p:sp>
      <p:pic>
        <p:nvPicPr>
          <p:cNvPr id="22" name="Picture 3" descr="C:\Users\bvgabele\AppData\Local\Microsoft\Windows\Temporary Internet Files\Content.IE5\5014V8M7\MC9004413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5959520"/>
            <a:ext cx="517480" cy="51748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286000" y="6015335"/>
            <a:ext cx="3208764" cy="461665"/>
          </a:xfrm>
          <a:prstGeom prst="rect">
            <a:avLst/>
          </a:prstGeom>
          <a:noFill/>
        </p:spPr>
        <p:txBody>
          <a:bodyPr wrap="none" rtlCol="0">
            <a:spAutoFit/>
          </a:bodyPr>
          <a:lstStyle/>
          <a:p>
            <a:r>
              <a:rPr lang="en-US" sz="2400" dirty="0" smtClean="0"/>
              <a:t>Anthony’s Peer Group</a:t>
            </a:r>
            <a:endParaRPr lang="en-US" sz="2400" dirty="0"/>
          </a:p>
        </p:txBody>
      </p:sp>
      <p:sp>
        <p:nvSpPr>
          <p:cNvPr id="3" name="Rounded Rectangle 2"/>
          <p:cNvSpPr/>
          <p:nvPr/>
        </p:nvSpPr>
        <p:spPr>
          <a:xfrm>
            <a:off x="1657885" y="432052"/>
            <a:ext cx="7467600" cy="2295357"/>
          </a:xfrm>
          <a:prstGeom prst="round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4"/>
          <p:cNvSpPr/>
          <p:nvPr/>
        </p:nvSpPr>
        <p:spPr>
          <a:xfrm>
            <a:off x="2404411" y="1146907"/>
            <a:ext cx="2802767" cy="1513764"/>
          </a:xfrm>
          <a:custGeom>
            <a:avLst/>
            <a:gdLst>
              <a:gd name="connsiteX0" fmla="*/ 0 w 2802767"/>
              <a:gd name="connsiteY0" fmla="*/ 1470032 h 1513764"/>
              <a:gd name="connsiteX1" fmla="*/ 151075 w 2802767"/>
              <a:gd name="connsiteY1" fmla="*/ 1450154 h 1513764"/>
              <a:gd name="connsiteX2" fmla="*/ 353833 w 2802767"/>
              <a:gd name="connsiteY2" fmla="*/ 1394495 h 1513764"/>
              <a:gd name="connsiteX3" fmla="*/ 560567 w 2802767"/>
              <a:gd name="connsiteY3" fmla="*/ 1275225 h 1513764"/>
              <a:gd name="connsiteX4" fmla="*/ 759350 w 2802767"/>
              <a:gd name="connsiteY4" fmla="*/ 1088370 h 1513764"/>
              <a:gd name="connsiteX5" fmla="*/ 970060 w 2802767"/>
              <a:gd name="connsiteY5" fmla="*/ 881636 h 1513764"/>
              <a:gd name="connsiteX6" fmla="*/ 1113183 w 2802767"/>
              <a:gd name="connsiteY6" fmla="*/ 722610 h 1513764"/>
              <a:gd name="connsiteX7" fmla="*/ 1248355 w 2802767"/>
              <a:gd name="connsiteY7" fmla="*/ 571535 h 1513764"/>
              <a:gd name="connsiteX8" fmla="*/ 1482919 w 2802767"/>
              <a:gd name="connsiteY8" fmla="*/ 301191 h 1513764"/>
              <a:gd name="connsiteX9" fmla="*/ 1669774 w 2802767"/>
              <a:gd name="connsiteY9" fmla="*/ 154091 h 1513764"/>
              <a:gd name="connsiteX10" fmla="*/ 1832776 w 2802767"/>
              <a:gd name="connsiteY10" fmla="*/ 66627 h 1513764"/>
              <a:gd name="connsiteX11" fmla="*/ 1971924 w 2802767"/>
              <a:gd name="connsiteY11" fmla="*/ 3017 h 1513764"/>
              <a:gd name="connsiteX12" fmla="*/ 2126974 w 2802767"/>
              <a:gd name="connsiteY12" fmla="*/ 18919 h 1513764"/>
              <a:gd name="connsiteX13" fmla="*/ 2278049 w 2802767"/>
              <a:gd name="connsiteY13" fmla="*/ 94457 h 1513764"/>
              <a:gd name="connsiteX14" fmla="*/ 2433100 w 2802767"/>
              <a:gd name="connsiteY14" fmla="*/ 213726 h 1513764"/>
              <a:gd name="connsiteX15" fmla="*/ 2615980 w 2802767"/>
              <a:gd name="connsiteY15" fmla="*/ 412509 h 1513764"/>
              <a:gd name="connsiteX16" fmla="*/ 2731273 w 2802767"/>
              <a:gd name="connsiteY16" fmla="*/ 567559 h 1513764"/>
              <a:gd name="connsiteX17" fmla="*/ 2782957 w 2802767"/>
              <a:gd name="connsiteY17" fmla="*/ 635145 h 1513764"/>
              <a:gd name="connsiteX18" fmla="*/ 2790908 w 2802767"/>
              <a:gd name="connsiteY18" fmla="*/ 702731 h 1513764"/>
              <a:gd name="connsiteX19" fmla="*/ 2790908 w 2802767"/>
              <a:gd name="connsiteY19" fmla="*/ 770318 h 1513764"/>
              <a:gd name="connsiteX20" fmla="*/ 2790908 w 2802767"/>
              <a:gd name="connsiteY20" fmla="*/ 806098 h 1513764"/>
              <a:gd name="connsiteX21" fmla="*/ 2790908 w 2802767"/>
              <a:gd name="connsiteY21" fmla="*/ 837904 h 1513764"/>
              <a:gd name="connsiteX22" fmla="*/ 2790908 w 2802767"/>
              <a:gd name="connsiteY22" fmla="*/ 885611 h 1513764"/>
              <a:gd name="connsiteX23" fmla="*/ 2790908 w 2802767"/>
              <a:gd name="connsiteY23" fmla="*/ 937295 h 1513764"/>
              <a:gd name="connsiteX24" fmla="*/ 2790908 w 2802767"/>
              <a:gd name="connsiteY24" fmla="*/ 1040662 h 1513764"/>
              <a:gd name="connsiteX25" fmla="*/ 2790908 w 2802767"/>
              <a:gd name="connsiteY25" fmla="*/ 1124151 h 1513764"/>
              <a:gd name="connsiteX26" fmla="*/ 2798860 w 2802767"/>
              <a:gd name="connsiteY26" fmla="*/ 1187761 h 1513764"/>
              <a:gd name="connsiteX27" fmla="*/ 2794884 w 2802767"/>
              <a:gd name="connsiteY27" fmla="*/ 1291128 h 1513764"/>
              <a:gd name="connsiteX28" fmla="*/ 2794884 w 2802767"/>
              <a:gd name="connsiteY28" fmla="*/ 1370641 h 1513764"/>
              <a:gd name="connsiteX29" fmla="*/ 2794884 w 2802767"/>
              <a:gd name="connsiteY29" fmla="*/ 1414373 h 1513764"/>
              <a:gd name="connsiteX30" fmla="*/ 2790908 w 2802767"/>
              <a:gd name="connsiteY30" fmla="*/ 1501838 h 1513764"/>
              <a:gd name="connsiteX31" fmla="*/ 2647785 w 2802767"/>
              <a:gd name="connsiteY31" fmla="*/ 1501838 h 1513764"/>
              <a:gd name="connsiteX32" fmla="*/ 2556345 w 2802767"/>
              <a:gd name="connsiteY32" fmla="*/ 1505813 h 1513764"/>
              <a:gd name="connsiteX33" fmla="*/ 2445026 w 2802767"/>
              <a:gd name="connsiteY33" fmla="*/ 1505813 h 1513764"/>
              <a:gd name="connsiteX34" fmla="*/ 2361538 w 2802767"/>
              <a:gd name="connsiteY34" fmla="*/ 1513764 h 1513764"/>
              <a:gd name="connsiteX35" fmla="*/ 2158780 w 2802767"/>
              <a:gd name="connsiteY35" fmla="*/ 1505813 h 1513764"/>
              <a:gd name="connsiteX36" fmla="*/ 0 w 2802767"/>
              <a:gd name="connsiteY36" fmla="*/ 1470032 h 1513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802767" h="1513764">
                <a:moveTo>
                  <a:pt x="0" y="1470032"/>
                </a:moveTo>
                <a:cubicBezTo>
                  <a:pt x="46051" y="1466387"/>
                  <a:pt x="92103" y="1462743"/>
                  <a:pt x="151075" y="1450154"/>
                </a:cubicBezTo>
                <a:cubicBezTo>
                  <a:pt x="210047" y="1437565"/>
                  <a:pt x="285584" y="1423650"/>
                  <a:pt x="353833" y="1394495"/>
                </a:cubicBezTo>
                <a:cubicBezTo>
                  <a:pt x="422082" y="1365340"/>
                  <a:pt x="492981" y="1326246"/>
                  <a:pt x="560567" y="1275225"/>
                </a:cubicBezTo>
                <a:cubicBezTo>
                  <a:pt x="628153" y="1224204"/>
                  <a:pt x="691101" y="1153968"/>
                  <a:pt x="759350" y="1088370"/>
                </a:cubicBezTo>
                <a:cubicBezTo>
                  <a:pt x="827599" y="1022772"/>
                  <a:pt x="911088" y="942596"/>
                  <a:pt x="970060" y="881636"/>
                </a:cubicBezTo>
                <a:cubicBezTo>
                  <a:pt x="1029032" y="820676"/>
                  <a:pt x="1113183" y="722610"/>
                  <a:pt x="1113183" y="722610"/>
                </a:cubicBezTo>
                <a:cubicBezTo>
                  <a:pt x="1159566" y="670926"/>
                  <a:pt x="1186732" y="641771"/>
                  <a:pt x="1248355" y="571535"/>
                </a:cubicBezTo>
                <a:cubicBezTo>
                  <a:pt x="1309978" y="501299"/>
                  <a:pt x="1412683" y="370765"/>
                  <a:pt x="1482919" y="301191"/>
                </a:cubicBezTo>
                <a:cubicBezTo>
                  <a:pt x="1553156" y="231617"/>
                  <a:pt x="1611465" y="193185"/>
                  <a:pt x="1669774" y="154091"/>
                </a:cubicBezTo>
                <a:cubicBezTo>
                  <a:pt x="1728084" y="114997"/>
                  <a:pt x="1782418" y="91806"/>
                  <a:pt x="1832776" y="66627"/>
                </a:cubicBezTo>
                <a:cubicBezTo>
                  <a:pt x="1883134" y="41448"/>
                  <a:pt x="1922891" y="10968"/>
                  <a:pt x="1971924" y="3017"/>
                </a:cubicBezTo>
                <a:cubicBezTo>
                  <a:pt x="2020957" y="-4934"/>
                  <a:pt x="2075953" y="3679"/>
                  <a:pt x="2126974" y="18919"/>
                </a:cubicBezTo>
                <a:cubicBezTo>
                  <a:pt x="2177995" y="34159"/>
                  <a:pt x="2227028" y="61989"/>
                  <a:pt x="2278049" y="94457"/>
                </a:cubicBezTo>
                <a:cubicBezTo>
                  <a:pt x="2329070" y="126925"/>
                  <a:pt x="2376778" y="160717"/>
                  <a:pt x="2433100" y="213726"/>
                </a:cubicBezTo>
                <a:cubicBezTo>
                  <a:pt x="2489422" y="266735"/>
                  <a:pt x="2566285" y="353537"/>
                  <a:pt x="2615980" y="412509"/>
                </a:cubicBezTo>
                <a:cubicBezTo>
                  <a:pt x="2665675" y="471481"/>
                  <a:pt x="2703444" y="530453"/>
                  <a:pt x="2731273" y="567559"/>
                </a:cubicBezTo>
                <a:cubicBezTo>
                  <a:pt x="2759103" y="604665"/>
                  <a:pt x="2773018" y="612616"/>
                  <a:pt x="2782957" y="635145"/>
                </a:cubicBezTo>
                <a:cubicBezTo>
                  <a:pt x="2792896" y="657674"/>
                  <a:pt x="2789583" y="680202"/>
                  <a:pt x="2790908" y="702731"/>
                </a:cubicBezTo>
                <a:cubicBezTo>
                  <a:pt x="2792233" y="725260"/>
                  <a:pt x="2790908" y="770318"/>
                  <a:pt x="2790908" y="770318"/>
                </a:cubicBezTo>
                <a:lnTo>
                  <a:pt x="2790908" y="806098"/>
                </a:lnTo>
                <a:lnTo>
                  <a:pt x="2790908" y="837904"/>
                </a:lnTo>
                <a:lnTo>
                  <a:pt x="2790908" y="885611"/>
                </a:lnTo>
                <a:lnTo>
                  <a:pt x="2790908" y="937295"/>
                </a:lnTo>
                <a:lnTo>
                  <a:pt x="2790908" y="1040662"/>
                </a:lnTo>
                <a:cubicBezTo>
                  <a:pt x="2790908" y="1071805"/>
                  <a:pt x="2789583" y="1099635"/>
                  <a:pt x="2790908" y="1124151"/>
                </a:cubicBezTo>
                <a:cubicBezTo>
                  <a:pt x="2792233" y="1148667"/>
                  <a:pt x="2798197" y="1159932"/>
                  <a:pt x="2798860" y="1187761"/>
                </a:cubicBezTo>
                <a:cubicBezTo>
                  <a:pt x="2799523" y="1215590"/>
                  <a:pt x="2795547" y="1260648"/>
                  <a:pt x="2794884" y="1291128"/>
                </a:cubicBezTo>
                <a:cubicBezTo>
                  <a:pt x="2794221" y="1321608"/>
                  <a:pt x="2794884" y="1370641"/>
                  <a:pt x="2794884" y="1370641"/>
                </a:cubicBezTo>
                <a:cubicBezTo>
                  <a:pt x="2794884" y="1391182"/>
                  <a:pt x="2795547" y="1392507"/>
                  <a:pt x="2794884" y="1414373"/>
                </a:cubicBezTo>
                <a:cubicBezTo>
                  <a:pt x="2794221" y="1436239"/>
                  <a:pt x="2815424" y="1487261"/>
                  <a:pt x="2790908" y="1501838"/>
                </a:cubicBezTo>
                <a:cubicBezTo>
                  <a:pt x="2766392" y="1516415"/>
                  <a:pt x="2686879" y="1501176"/>
                  <a:pt x="2647785" y="1501838"/>
                </a:cubicBezTo>
                <a:cubicBezTo>
                  <a:pt x="2608691" y="1502500"/>
                  <a:pt x="2590138" y="1505151"/>
                  <a:pt x="2556345" y="1505813"/>
                </a:cubicBezTo>
                <a:cubicBezTo>
                  <a:pt x="2522552" y="1506475"/>
                  <a:pt x="2477494" y="1504488"/>
                  <a:pt x="2445026" y="1505813"/>
                </a:cubicBezTo>
                <a:cubicBezTo>
                  <a:pt x="2412558" y="1507138"/>
                  <a:pt x="2409246" y="1513764"/>
                  <a:pt x="2361538" y="1513764"/>
                </a:cubicBezTo>
                <a:cubicBezTo>
                  <a:pt x="2313830" y="1513764"/>
                  <a:pt x="2158780" y="1505813"/>
                  <a:pt x="2158780" y="1505813"/>
                </a:cubicBezTo>
                <a:lnTo>
                  <a:pt x="0" y="1470032"/>
                </a:lnTo>
                <a:close/>
              </a:path>
            </a:pathLst>
          </a:custGeom>
          <a:gradFill flip="none" rotWithShape="1">
            <a:gsLst>
              <a:gs pos="97500">
                <a:srgbClr val="5B8D79"/>
              </a:gs>
              <a:gs pos="14000">
                <a:schemeClr val="tx2"/>
              </a:gs>
              <a:gs pos="61000">
                <a:srgbClr val="FFFF00"/>
              </a:gs>
              <a:gs pos="81000">
                <a:srgbClr val="47A176"/>
              </a:gs>
            </a:gsLst>
            <a:lin ang="0" scaled="0"/>
            <a:tileRect/>
          </a:gradFill>
          <a:ln>
            <a:noFill/>
          </a:ln>
          <a:effectLst>
            <a:glow rad="63500">
              <a:schemeClr val="tx1">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284816" y="901777"/>
            <a:ext cx="2915584" cy="954107"/>
          </a:xfrm>
          <a:prstGeom prst="rect">
            <a:avLst/>
          </a:prstGeom>
          <a:noFill/>
        </p:spPr>
        <p:txBody>
          <a:bodyPr wrap="square" rtlCol="0">
            <a:spAutoFit/>
          </a:bodyPr>
          <a:lstStyle/>
          <a:p>
            <a:r>
              <a:rPr lang="en-US" sz="2800" dirty="0" smtClean="0"/>
              <a:t>4</a:t>
            </a:r>
            <a:r>
              <a:rPr lang="en-US" sz="2800" baseline="30000" dirty="0" smtClean="0"/>
              <a:t>th</a:t>
            </a:r>
            <a:r>
              <a:rPr lang="en-US" sz="2800" dirty="0" smtClean="0"/>
              <a:t> Grade Score Distribution</a:t>
            </a:r>
            <a:endParaRPr lang="en-US" sz="2800" dirty="0"/>
          </a:p>
        </p:txBody>
      </p:sp>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7168" y="3038475"/>
            <a:ext cx="302928" cy="619125"/>
          </a:xfrm>
          <a:prstGeom prst="rect">
            <a:avLst/>
          </a:prstGeom>
        </p:spPr>
      </p:pic>
      <p:sp>
        <p:nvSpPr>
          <p:cNvPr id="12" name="TextBox 11"/>
          <p:cNvSpPr txBox="1"/>
          <p:nvPr/>
        </p:nvSpPr>
        <p:spPr>
          <a:xfrm>
            <a:off x="3754228" y="1342414"/>
            <a:ext cx="1374404" cy="1384995"/>
          </a:xfrm>
          <a:prstGeom prst="rect">
            <a:avLst/>
          </a:prstGeom>
          <a:noFill/>
        </p:spPr>
        <p:txBody>
          <a:bodyPr wrap="square" rtlCol="0">
            <a:spAutoFit/>
          </a:bodyPr>
          <a:lstStyle/>
          <a:p>
            <a:pPr algn="ctr"/>
            <a:r>
              <a:rPr lang="en-US" sz="1400" b="1" dirty="0" smtClean="0"/>
              <a:t>75% of students in Anthony’s academic peers scored below him</a:t>
            </a:r>
          </a:p>
        </p:txBody>
      </p:sp>
    </p:spTree>
    <p:extLst>
      <p:ext uri="{BB962C8B-B14F-4D97-AF65-F5344CB8AC3E}">
        <p14:creationId xmlns:p14="http://schemas.microsoft.com/office/powerpoint/2010/main" val="2032744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8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3000"/>
                                        <p:tgtEl>
                                          <p:spTgt spid="5"/>
                                        </p:tgtEl>
                                      </p:cBhvr>
                                    </p:animEffect>
                                  </p:childTnLst>
                                </p:cTn>
                              </p:par>
                            </p:childTnLst>
                          </p:cTn>
                        </p:par>
                        <p:par>
                          <p:cTn id="8" fill="hold">
                            <p:stCondLst>
                              <p:cond delay="3800"/>
                            </p:stCondLst>
                            <p:childTnLst>
                              <p:par>
                                <p:cTn id="9" presetID="10" presetClass="entr" presetSubtype="0" fill="hold" grpId="0" nodeType="afterEffect">
                                  <p:stCondLst>
                                    <p:cond delay="220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p:bld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Key Concepts</a:t>
            </a:r>
            <a:endParaRPr lang="en-US" dirty="0"/>
          </a:p>
        </p:txBody>
      </p:sp>
      <p:sp>
        <p:nvSpPr>
          <p:cNvPr id="3" name="Content Placeholder 2"/>
          <p:cNvSpPr>
            <a:spLocks noGrp="1"/>
          </p:cNvSpPr>
          <p:nvPr>
            <p:ph idx="1"/>
          </p:nvPr>
        </p:nvSpPr>
        <p:spPr/>
        <p:txBody>
          <a:bodyPr>
            <a:normAutofit/>
          </a:bodyPr>
          <a:lstStyle/>
          <a:p>
            <a:r>
              <a:rPr lang="en-US" sz="2000" dirty="0" smtClean="0"/>
              <a:t>Academic peers </a:t>
            </a:r>
            <a:r>
              <a:rPr lang="en-US" sz="2000" dirty="0"/>
              <a:t>are all students in Washington State in the same grade and assessment subject that </a:t>
            </a:r>
            <a:r>
              <a:rPr lang="en-US" sz="2000" dirty="0" smtClean="0"/>
              <a:t>scored similarly in </a:t>
            </a:r>
            <a:r>
              <a:rPr lang="en-US" sz="2000" dirty="0"/>
              <a:t>previous years. </a:t>
            </a:r>
            <a:endParaRPr lang="en-US" sz="2000" dirty="0" smtClean="0"/>
          </a:p>
          <a:p>
            <a:endParaRPr lang="en-US" sz="2000" dirty="0"/>
          </a:p>
          <a:p>
            <a:pPr lvl="0"/>
            <a:r>
              <a:rPr lang="en-US" sz="2000" dirty="0"/>
              <a:t>Students can have high growth if they are score low, and high scoring students can have low growth. </a:t>
            </a:r>
          </a:p>
          <a:p>
            <a:pPr lvl="0"/>
            <a:endParaRPr lang="en-US" sz="2000" dirty="0" smtClean="0"/>
          </a:p>
          <a:p>
            <a:pPr lvl="0"/>
            <a:r>
              <a:rPr lang="en-US" sz="2000" dirty="0" smtClean="0"/>
              <a:t>SGP </a:t>
            </a:r>
            <a:r>
              <a:rPr lang="en-US" sz="2000" dirty="0"/>
              <a:t>calculations require at least two years of consecutive </a:t>
            </a:r>
            <a:r>
              <a:rPr lang="en-US" sz="2000" dirty="0" smtClean="0"/>
              <a:t>scores; use as many consecutive scores available, back to 2005-06.  </a:t>
            </a:r>
          </a:p>
          <a:p>
            <a:pPr lvl="0"/>
            <a:endParaRPr lang="en-US" sz="2000" dirty="0"/>
          </a:p>
          <a:p>
            <a:pPr lvl="0"/>
            <a:r>
              <a:rPr lang="en-US" sz="2000" dirty="0"/>
              <a:t>This model only controls for prior score history; no other characteristics, such as income or ethnicity, are considered</a:t>
            </a:r>
            <a:r>
              <a:rPr lang="en-US" sz="2000" dirty="0" smtClean="0"/>
              <a:t>.</a:t>
            </a:r>
          </a:p>
          <a:p>
            <a:pPr lvl="0"/>
            <a:endParaRPr lang="en-US" sz="2000" dirty="0"/>
          </a:p>
          <a:p>
            <a:pPr lvl="0"/>
            <a:r>
              <a:rPr lang="en-US" sz="2000" dirty="0" smtClean="0"/>
              <a:t>Washington’s state assessments are not vertically scaled.  Therefore, we can’t subtract one year’s score from the next. </a:t>
            </a:r>
            <a:endParaRPr lang="en-US" sz="20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759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295400" y="2551093"/>
            <a:ext cx="6477000" cy="954107"/>
          </a:xfrm>
          <a:prstGeom prst="rect">
            <a:avLst/>
          </a:prstGeom>
          <a:noFill/>
          <a:ln>
            <a:noFill/>
          </a:ln>
        </p:spPr>
        <p:txBody>
          <a:bodyPr wrap="square" rtlCol="0">
            <a:spAutoFit/>
          </a:bodyPr>
          <a:lstStyle/>
          <a:p>
            <a:pPr algn="ctr"/>
            <a:r>
              <a:rPr lang="en-US" sz="2800" dirty="0" smtClean="0">
                <a:solidFill>
                  <a:srgbClr val="00B050"/>
                </a:solidFill>
                <a:latin typeface="+mj-lt"/>
              </a:rPr>
              <a:t>The Median Growth Percentile of this school is the middle student’s SGP</a:t>
            </a:r>
            <a:endParaRPr lang="en-US" sz="2800" dirty="0">
              <a:solidFill>
                <a:srgbClr val="00B050"/>
              </a:solidFill>
              <a:latin typeface="+mj-lt"/>
            </a:endParaRPr>
          </a:p>
        </p:txBody>
      </p:sp>
      <p:grpSp>
        <p:nvGrpSpPr>
          <p:cNvPr id="23" name="Group 22"/>
          <p:cNvGrpSpPr/>
          <p:nvPr/>
        </p:nvGrpSpPr>
        <p:grpSpPr>
          <a:xfrm>
            <a:off x="533399" y="1894740"/>
            <a:ext cx="762001" cy="1839060"/>
            <a:chOff x="914399" y="1838980"/>
            <a:chExt cx="762001" cy="183906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2306440"/>
              <a:ext cx="570075" cy="1371600"/>
            </a:xfrm>
            <a:prstGeom prst="rect">
              <a:avLst/>
            </a:prstGeom>
          </p:spPr>
        </p:pic>
        <p:sp>
          <p:nvSpPr>
            <p:cNvPr id="14" name="TextBox 13"/>
            <p:cNvSpPr txBox="1"/>
            <p:nvPr/>
          </p:nvSpPr>
          <p:spPr>
            <a:xfrm>
              <a:off x="914399" y="1838980"/>
              <a:ext cx="762001" cy="523220"/>
            </a:xfrm>
            <a:prstGeom prst="rect">
              <a:avLst/>
            </a:prstGeom>
            <a:noFill/>
          </p:spPr>
          <p:txBody>
            <a:bodyPr wrap="square" rtlCol="0">
              <a:spAutoFit/>
            </a:bodyPr>
            <a:lstStyle/>
            <a:p>
              <a:r>
                <a:rPr lang="en-US" sz="2800" b="1" dirty="0" smtClean="0">
                  <a:ln w="10541" cmpd="sng">
                    <a:solidFill>
                      <a:schemeClr val="accent1">
                        <a:shade val="88000"/>
                        <a:satMod val="110000"/>
                      </a:schemeClr>
                    </a:solidFill>
                    <a:prstDash val="solid"/>
                  </a:ln>
                  <a:solidFill>
                    <a:srgbClr val="00B050"/>
                  </a:solidFill>
                  <a:latin typeface="+mj-lt"/>
                  <a:cs typeface="Angsana New" pitchFamily="18" charset="-34"/>
                </a:rPr>
                <a:t>71</a:t>
              </a:r>
              <a:endParaRPr lang="en-US" sz="2800" dirty="0">
                <a:solidFill>
                  <a:srgbClr val="00B050"/>
                </a:solidFill>
                <a:latin typeface="+mj-lt"/>
              </a:endParaRPr>
            </a:p>
          </p:txBody>
        </p:sp>
      </p:grpSp>
      <p:grpSp>
        <p:nvGrpSpPr>
          <p:cNvPr id="24" name="Group 23"/>
          <p:cNvGrpSpPr/>
          <p:nvPr/>
        </p:nvGrpSpPr>
        <p:grpSpPr>
          <a:xfrm>
            <a:off x="1752600" y="1894740"/>
            <a:ext cx="685800" cy="1839060"/>
            <a:chOff x="2133600" y="1838980"/>
            <a:chExt cx="685800" cy="1839060"/>
          </a:xfrm>
        </p:grpSpPr>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728" y="2306440"/>
              <a:ext cx="551070" cy="1371600"/>
            </a:xfrm>
            <a:prstGeom prst="rect">
              <a:avLst/>
            </a:prstGeom>
          </p:spPr>
        </p:pic>
        <p:sp>
          <p:nvSpPr>
            <p:cNvPr id="15" name="TextBox 14"/>
            <p:cNvSpPr txBox="1"/>
            <p:nvPr/>
          </p:nvSpPr>
          <p:spPr>
            <a:xfrm>
              <a:off x="2133600" y="1838980"/>
              <a:ext cx="685800" cy="523220"/>
            </a:xfrm>
            <a:prstGeom prst="rect">
              <a:avLst/>
            </a:prstGeom>
            <a:noFill/>
          </p:spPr>
          <p:txBody>
            <a:bodyPr wrap="square" rtlCol="0">
              <a:spAutoFit/>
            </a:bodyPr>
            <a:lstStyle/>
            <a:p>
              <a:r>
                <a:rPr lang="en-US" sz="2800" b="1" dirty="0" smtClean="0">
                  <a:ln w="10541" cmpd="sng">
                    <a:solidFill>
                      <a:schemeClr val="accent1">
                        <a:shade val="88000"/>
                        <a:satMod val="110000"/>
                      </a:schemeClr>
                    </a:solidFill>
                    <a:prstDash val="solid"/>
                  </a:ln>
                  <a:solidFill>
                    <a:srgbClr val="00B050"/>
                  </a:solidFill>
                  <a:latin typeface="+mj-lt"/>
                  <a:cs typeface="Angsana New" pitchFamily="18" charset="-34"/>
                </a:rPr>
                <a:t>42</a:t>
              </a:r>
              <a:endParaRPr lang="en-US" sz="2800" dirty="0">
                <a:solidFill>
                  <a:srgbClr val="00B050"/>
                </a:solidFill>
                <a:latin typeface="+mj-lt"/>
              </a:endParaRPr>
            </a:p>
          </p:txBody>
        </p:sp>
      </p:grpSp>
      <p:grpSp>
        <p:nvGrpSpPr>
          <p:cNvPr id="25" name="Group 24"/>
          <p:cNvGrpSpPr/>
          <p:nvPr/>
        </p:nvGrpSpPr>
        <p:grpSpPr>
          <a:xfrm>
            <a:off x="3048000" y="1894740"/>
            <a:ext cx="685800" cy="1839060"/>
            <a:chOff x="3429000" y="1838980"/>
            <a:chExt cx="685800" cy="1839060"/>
          </a:xfrm>
        </p:grpSpPr>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86051" y="2306440"/>
              <a:ext cx="553965" cy="1371600"/>
            </a:xfrm>
            <a:prstGeom prst="rect">
              <a:avLst/>
            </a:prstGeom>
          </p:spPr>
        </p:pic>
        <p:sp>
          <p:nvSpPr>
            <p:cNvPr id="16" name="TextBox 15"/>
            <p:cNvSpPr txBox="1"/>
            <p:nvPr/>
          </p:nvSpPr>
          <p:spPr>
            <a:xfrm>
              <a:off x="3429000" y="1838980"/>
              <a:ext cx="685800" cy="523220"/>
            </a:xfrm>
            <a:prstGeom prst="rect">
              <a:avLst/>
            </a:prstGeom>
            <a:noFill/>
          </p:spPr>
          <p:txBody>
            <a:bodyPr wrap="square" rtlCol="0">
              <a:spAutoFit/>
            </a:bodyPr>
            <a:lstStyle/>
            <a:p>
              <a:r>
                <a:rPr lang="en-US" sz="2800" b="1" dirty="0" smtClean="0">
                  <a:ln w="10541" cmpd="sng">
                    <a:solidFill>
                      <a:schemeClr val="accent1">
                        <a:shade val="88000"/>
                        <a:satMod val="110000"/>
                      </a:schemeClr>
                    </a:solidFill>
                    <a:prstDash val="solid"/>
                  </a:ln>
                  <a:solidFill>
                    <a:srgbClr val="00B050"/>
                  </a:solidFill>
                  <a:latin typeface="+mj-lt"/>
                  <a:cs typeface="Angsana New" pitchFamily="18" charset="-34"/>
                </a:rPr>
                <a:t>20</a:t>
              </a:r>
              <a:endParaRPr lang="en-US" sz="2800" dirty="0">
                <a:solidFill>
                  <a:srgbClr val="00B050"/>
                </a:solidFill>
                <a:latin typeface="+mj-lt"/>
              </a:endParaRPr>
            </a:p>
          </p:txBody>
        </p:sp>
      </p:grpSp>
      <p:grpSp>
        <p:nvGrpSpPr>
          <p:cNvPr id="26" name="Group 25"/>
          <p:cNvGrpSpPr/>
          <p:nvPr/>
        </p:nvGrpSpPr>
        <p:grpSpPr>
          <a:xfrm>
            <a:off x="5335634" y="1915180"/>
            <a:ext cx="676246" cy="1818620"/>
            <a:chOff x="4690703" y="1859420"/>
            <a:chExt cx="676246" cy="1818620"/>
          </a:xfrm>
        </p:grpSpPr>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5269" y="2306440"/>
              <a:ext cx="601680" cy="1371600"/>
            </a:xfrm>
            <a:prstGeom prst="rect">
              <a:avLst/>
            </a:prstGeom>
          </p:spPr>
        </p:pic>
        <p:sp>
          <p:nvSpPr>
            <p:cNvPr id="17" name="TextBox 16"/>
            <p:cNvSpPr txBox="1"/>
            <p:nvPr/>
          </p:nvSpPr>
          <p:spPr>
            <a:xfrm>
              <a:off x="4690703" y="1859420"/>
              <a:ext cx="601680" cy="523220"/>
            </a:xfrm>
            <a:prstGeom prst="rect">
              <a:avLst/>
            </a:prstGeom>
            <a:noFill/>
          </p:spPr>
          <p:txBody>
            <a:bodyPr wrap="square" rtlCol="0">
              <a:spAutoFit/>
            </a:bodyPr>
            <a:lstStyle/>
            <a:p>
              <a:r>
                <a:rPr lang="en-US" sz="2800" b="1" dirty="0" smtClean="0">
                  <a:ln w="10541" cmpd="sng">
                    <a:solidFill>
                      <a:schemeClr val="accent1">
                        <a:shade val="88000"/>
                        <a:satMod val="110000"/>
                      </a:schemeClr>
                    </a:solidFill>
                    <a:prstDash val="solid"/>
                  </a:ln>
                  <a:solidFill>
                    <a:srgbClr val="00B050"/>
                  </a:solidFill>
                  <a:latin typeface="+mj-lt"/>
                  <a:cs typeface="Angsana New" pitchFamily="18" charset="-34"/>
                </a:rPr>
                <a:t>75</a:t>
              </a:r>
              <a:endParaRPr lang="en-US" sz="2800" dirty="0">
                <a:solidFill>
                  <a:srgbClr val="00B050"/>
                </a:solidFill>
                <a:latin typeface="+mj-lt"/>
              </a:endParaRPr>
            </a:p>
          </p:txBody>
        </p:sp>
      </p:grpSp>
      <p:grpSp>
        <p:nvGrpSpPr>
          <p:cNvPr id="27" name="Group 26"/>
          <p:cNvGrpSpPr/>
          <p:nvPr/>
        </p:nvGrpSpPr>
        <p:grpSpPr>
          <a:xfrm>
            <a:off x="7949558" y="1886035"/>
            <a:ext cx="661042" cy="1847765"/>
            <a:chOff x="7427572" y="1830275"/>
            <a:chExt cx="661042" cy="1847765"/>
          </a:xfrm>
        </p:grpSpPr>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29499" y="2306440"/>
              <a:ext cx="582915" cy="1371600"/>
            </a:xfrm>
            <a:prstGeom prst="rect">
              <a:avLst/>
            </a:prstGeom>
          </p:spPr>
        </p:pic>
        <p:sp>
          <p:nvSpPr>
            <p:cNvPr id="19" name="TextBox 18"/>
            <p:cNvSpPr txBox="1"/>
            <p:nvPr/>
          </p:nvSpPr>
          <p:spPr>
            <a:xfrm>
              <a:off x="7427572" y="1830275"/>
              <a:ext cx="661042" cy="523220"/>
            </a:xfrm>
            <a:prstGeom prst="rect">
              <a:avLst/>
            </a:prstGeom>
            <a:noFill/>
          </p:spPr>
          <p:txBody>
            <a:bodyPr wrap="square" rtlCol="0">
              <a:spAutoFit/>
            </a:bodyPr>
            <a:lstStyle/>
            <a:p>
              <a:r>
                <a:rPr lang="en-US" sz="2800" b="1" dirty="0" smtClean="0">
                  <a:ln w="10541" cmpd="sng">
                    <a:solidFill>
                      <a:schemeClr val="accent1">
                        <a:shade val="88000"/>
                        <a:satMod val="110000"/>
                      </a:schemeClr>
                    </a:solidFill>
                    <a:prstDash val="solid"/>
                  </a:ln>
                  <a:solidFill>
                    <a:srgbClr val="00B050"/>
                  </a:solidFill>
                  <a:latin typeface="+mj-lt"/>
                  <a:cs typeface="Angsana New" pitchFamily="18" charset="-34"/>
                </a:rPr>
                <a:t>27</a:t>
              </a:r>
              <a:endParaRPr lang="en-US" sz="2800" dirty="0">
                <a:solidFill>
                  <a:srgbClr val="00B050"/>
                </a:solidFill>
                <a:latin typeface="+mj-lt"/>
              </a:endParaRPr>
            </a:p>
          </p:txBody>
        </p:sp>
      </p:grpSp>
      <p:sp>
        <p:nvSpPr>
          <p:cNvPr id="18" name="TextBox 17"/>
          <p:cNvSpPr txBox="1"/>
          <p:nvPr/>
        </p:nvSpPr>
        <p:spPr>
          <a:xfrm>
            <a:off x="6629400" y="1894740"/>
            <a:ext cx="685800" cy="523220"/>
          </a:xfrm>
          <a:prstGeom prst="rect">
            <a:avLst/>
          </a:prstGeom>
          <a:noFill/>
        </p:spPr>
        <p:txBody>
          <a:bodyPr wrap="square" rtlCol="0">
            <a:spAutoFit/>
          </a:bodyPr>
          <a:lstStyle/>
          <a:p>
            <a:r>
              <a:rPr lang="en-US" sz="2800" b="1" dirty="0" smtClean="0">
                <a:ln w="10541" cmpd="sng">
                  <a:solidFill>
                    <a:schemeClr val="accent1">
                      <a:shade val="88000"/>
                      <a:satMod val="110000"/>
                    </a:schemeClr>
                  </a:solidFill>
                  <a:prstDash val="solid"/>
                </a:ln>
                <a:solidFill>
                  <a:srgbClr val="00B050"/>
                </a:solidFill>
                <a:latin typeface="+mj-lt"/>
                <a:cs typeface="Angsana New" pitchFamily="18" charset="-34"/>
              </a:rPr>
              <a:t>57</a:t>
            </a:r>
            <a:endParaRPr lang="en-US" sz="2800" dirty="0">
              <a:solidFill>
                <a:srgbClr val="00B050"/>
              </a:solidFill>
              <a:latin typeface="+mj-lt"/>
            </a:endParaRPr>
          </a:p>
        </p:txBody>
      </p:sp>
      <p:grpSp>
        <p:nvGrpSpPr>
          <p:cNvPr id="34" name="Group 33"/>
          <p:cNvGrpSpPr/>
          <p:nvPr/>
        </p:nvGrpSpPr>
        <p:grpSpPr>
          <a:xfrm>
            <a:off x="4283727" y="1915180"/>
            <a:ext cx="669273" cy="1818620"/>
            <a:chOff x="4283727" y="1915180"/>
            <a:chExt cx="669273" cy="1818620"/>
          </a:xfrm>
        </p:grpSpPr>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83727" y="2354424"/>
              <a:ext cx="579814" cy="1379376"/>
            </a:xfrm>
            <a:prstGeom prst="rect">
              <a:avLst/>
            </a:prstGeom>
          </p:spPr>
        </p:pic>
        <p:sp>
          <p:nvSpPr>
            <p:cNvPr id="31" name="TextBox 30"/>
            <p:cNvSpPr txBox="1"/>
            <p:nvPr/>
          </p:nvSpPr>
          <p:spPr>
            <a:xfrm>
              <a:off x="4283728" y="1915180"/>
              <a:ext cx="669272" cy="523220"/>
            </a:xfrm>
            <a:prstGeom prst="rect">
              <a:avLst/>
            </a:prstGeom>
            <a:noFill/>
          </p:spPr>
          <p:txBody>
            <a:bodyPr wrap="square" rtlCol="0">
              <a:spAutoFit/>
            </a:bodyPr>
            <a:lstStyle/>
            <a:p>
              <a:r>
                <a:rPr lang="en-US" sz="2800" b="1" dirty="0" smtClean="0">
                  <a:ln w="10541" cmpd="sng">
                    <a:solidFill>
                      <a:schemeClr val="accent1">
                        <a:shade val="88000"/>
                        <a:satMod val="110000"/>
                      </a:schemeClr>
                    </a:solidFill>
                    <a:prstDash val="solid"/>
                  </a:ln>
                  <a:solidFill>
                    <a:srgbClr val="00B050"/>
                  </a:solidFill>
                  <a:latin typeface="+mj-lt"/>
                  <a:cs typeface="Angsana New" pitchFamily="18" charset="-34"/>
                </a:rPr>
                <a:t>52</a:t>
              </a:r>
              <a:endParaRPr lang="en-US" sz="2800" dirty="0">
                <a:solidFill>
                  <a:srgbClr val="00B050"/>
                </a:solidFill>
                <a:latin typeface="+mj-lt"/>
              </a:endParaRPr>
            </a:p>
          </p:txBody>
        </p:sp>
      </p:grpSp>
      <p:pic>
        <p:nvPicPr>
          <p:cNvPr id="33" name="Content Placeholder 32"/>
          <p:cNvPicPr>
            <a:picLocks noGrp="1" noChangeAspect="1"/>
          </p:cNvPicPr>
          <p:nvPr>
            <p:ph idx="1"/>
          </p:nvPr>
        </p:nvPicPr>
        <p:blipFill>
          <a:blip r:embed="rId9" cstate="print">
            <a:extLst>
              <a:ext uri="{28A0092B-C50C-407E-A947-70E740481C1C}">
                <a14:useLocalDpi xmlns:a14="http://schemas.microsoft.com/office/drawing/2010/main" val="0"/>
              </a:ext>
            </a:extLst>
          </a:blip>
          <a:stretch>
            <a:fillRect/>
          </a:stretch>
        </p:blipFill>
        <p:spPr>
          <a:xfrm>
            <a:off x="6629400" y="2418586"/>
            <a:ext cx="625620" cy="1380744"/>
          </a:xfrm>
        </p:spPr>
      </p:pic>
      <p:sp>
        <p:nvSpPr>
          <p:cNvPr id="35" name="Right Arrow 34"/>
          <p:cNvSpPr/>
          <p:nvPr/>
        </p:nvSpPr>
        <p:spPr>
          <a:xfrm rot="5400000">
            <a:off x="4302333" y="3550920"/>
            <a:ext cx="457200" cy="365760"/>
          </a:xfrm>
          <a:prstGeom prst="rightArrow">
            <a:avLst/>
          </a:prstGeom>
          <a:solidFill>
            <a:srgbClr val="56CA64"/>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04800" y="4267200"/>
            <a:ext cx="3657600" cy="2286000"/>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029200" y="4125686"/>
            <a:ext cx="3657600" cy="2286000"/>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a:cs typeface="Angsana New" pitchFamily="18" charset="-34"/>
              </a:rPr>
              <a:t>Median Growth Percentiles</a:t>
            </a:r>
            <a:endParaRPr lang="en-US" dirty="0"/>
          </a:p>
        </p:txBody>
      </p:sp>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11634" y="1409544"/>
            <a:ext cx="1524000" cy="944880"/>
          </a:xfrm>
          <a:prstGeom prst="rect">
            <a:avLst/>
          </a:prstGeom>
        </p:spPr>
      </p:pic>
    </p:spTree>
    <p:extLst>
      <p:ext uri="{BB962C8B-B14F-4D97-AF65-F5344CB8AC3E}">
        <p14:creationId xmlns:p14="http://schemas.microsoft.com/office/powerpoint/2010/main" val="412706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17 3.33333E-6 C 0.00018 0.04398 0.00035 0.08796 0.00087 0.13217 C 0.00104 0.13865 0.00209 0.14537 0.00209 0.15185 C 0.00209 0.18217 0.00139 0.21273 0.00087 0.24305 C 0.0007 0.25115 -0.0026 0.29143 -0.00625 0.29722 C -0.01007 0.30347 -0.01302 0.31041 -0.01771 0.31504 C -0.03351 0.33287 -0.06371 0.34027 -0.08246 0.34514 C -0.14965 0.34375 -0.20573 0.34514 -0.26892 0.33634 C -0.27465 0.33449 -0.27153 0.33495 -0.27812 0.33495 " pathEditMode="relative" rAng="0" ptsTypes="ffffffffA">
                                      <p:cBhvr>
                                        <p:cTn id="6" dur="2000" fill="hold"/>
                                        <p:tgtEl>
                                          <p:spTgt spid="25"/>
                                        </p:tgtEl>
                                        <p:attrNameLst>
                                          <p:attrName>ppt_x</p:attrName>
                                          <p:attrName>ppt_y</p:attrName>
                                        </p:attrNameLst>
                                      </p:cBhvr>
                                      <p:rCtr x="-13785" y="17245"/>
                                    </p:animMotion>
                                  </p:childTnLst>
                                </p:cTn>
                              </p:par>
                              <p:par>
                                <p:cTn id="7" presetID="0" presetClass="path" presetSubtype="0" accel="50000" decel="50000" fill="hold" nodeType="withEffect">
                                  <p:stCondLst>
                                    <p:cond delay="0"/>
                                  </p:stCondLst>
                                  <p:childTnLst>
                                    <p:animMotion origin="layout" path="M -0.00017 -2.22222E-6 C 0.00052 0.01922 0.00139 0.03843 0.00278 0.0581 C 0.00417 0.11551 0.00538 0.17176 0.0059 0.2294 C 0.00538 0.2544 0.00937 0.30162 -0.00833 0.32014 C -0.02431 0.35371 -0.06337 0.35139 -0.08646 0.35371 C -0.10104 0.35533 -0.11597 0.35741 -0.13056 0.35834 C -0.14983 0.35972 -0.16875 0.36042 -0.18802 0.36134 C -0.19844 0.36181 -0.21875 0.36273 -0.21875 0.3632 C -0.24323 0.36551 -0.29184 0.36759 -0.29184 0.36806 C -0.36354 0.36667 -0.43004 0.36713 -0.5 0.35996 C -0.51129 0.35672 -0.52257 0.35509 -0.53403 0.35209 C -0.54653 0.34908 -0.55903 0.34236 -0.57188 0.34167 C -0.58611 0.34051 -0.6007 0.34028 -0.61493 0.33982 C -0.64392 0.33681 -0.63333 0.3375 -0.68056 0.33982 C -0.68195 0.33982 -0.68472 0.34167 -0.68472 0.3419 " pathEditMode="relative" rAng="0" ptsTypes="ffffffffffffffA">
                                      <p:cBhvr>
                                        <p:cTn id="8" dur="2000" fill="hold"/>
                                        <p:tgtEl>
                                          <p:spTgt spid="27"/>
                                        </p:tgtEl>
                                        <p:attrNameLst>
                                          <p:attrName>ppt_x</p:attrName>
                                          <p:attrName>ppt_y</p:attrName>
                                        </p:attrNameLst>
                                      </p:cBhvr>
                                      <p:rCtr x="-33750" y="18403"/>
                                    </p:animMotion>
                                  </p:childTnLst>
                                </p:cTn>
                              </p:par>
                              <p:par>
                                <p:cTn id="9" presetID="0" presetClass="path" presetSubtype="0" accel="50000" decel="50000" fill="hold" nodeType="withEffect">
                                  <p:stCondLst>
                                    <p:cond delay="0"/>
                                  </p:stCondLst>
                                  <p:childTnLst>
                                    <p:animMotion origin="layout" path="M -0.00017 3.33333E-6 C -0.00086 0.01389 -0.00225 0.02708 -0.00312 0.04074 C -0.00295 0.09051 -0.00277 0.14027 -0.00225 0.19004 C -0.00208 0.20578 -0.00173 0.22106 -0.00121 0.2368 C -0.00086 0.24768 -0.00034 0.24768 0.00191 0.25717 C 0.00625 0.27615 0.00764 0.30926 0.01962 0.32152 C 0.02275 0.33611 0.04046 0.34051 0.04931 0.34213 C 0.05625 0.34305 0.07014 0.34514 0.07014 0.34537 C 0.08455 0.34444 0.09931 0.34444 0.11372 0.34352 C 0.12153 0.34305 0.12848 0.33472 0.13664 0.33472 " pathEditMode="relative" rAng="0" ptsTypes="fffffffffA">
                                      <p:cBhvr>
                                        <p:cTn id="10" dur="2000" fill="hold"/>
                                        <p:tgtEl>
                                          <p:spTgt spid="24"/>
                                        </p:tgtEl>
                                        <p:attrNameLst>
                                          <p:attrName>ppt_x</p:attrName>
                                          <p:attrName>ppt_y</p:attrName>
                                        </p:attrNameLst>
                                      </p:cBhvr>
                                      <p:rCtr x="6684" y="17245"/>
                                    </p:animMotion>
                                  </p:childTnLst>
                                </p:cTn>
                              </p:par>
                              <p:par>
                                <p:cTn id="11" presetID="0" presetClass="path" presetSubtype="0" accel="50000" decel="50000" fill="hold" nodeType="withEffect">
                                  <p:stCondLst>
                                    <p:cond delay="0"/>
                                  </p:stCondLst>
                                  <p:childTnLst>
                                    <p:animMotion origin="layout" path="M -3.61111E-6 4.44444E-6 C -0.00225 0.11481 -0.0085 0.22754 -0.0085 0.34375 " pathEditMode="relative" rAng="0" ptsTypes="fA">
                                      <p:cBhvr>
                                        <p:cTn id="12" dur="2000" fill="hold"/>
                                        <p:tgtEl>
                                          <p:spTgt spid="34"/>
                                        </p:tgtEl>
                                        <p:attrNameLst>
                                          <p:attrName>ppt_x</p:attrName>
                                          <p:attrName>ppt_y</p:attrName>
                                        </p:attrNameLst>
                                      </p:cBhvr>
                                      <p:rCtr x="-434" y="17176"/>
                                    </p:animMotion>
                                  </p:childTnLst>
                                </p:cTn>
                              </p:par>
                              <p:par>
                                <p:cTn id="13" presetID="0" presetClass="path" presetSubtype="0" accel="50000" decel="50000" fill="hold" nodeType="withEffect">
                                  <p:stCondLst>
                                    <p:cond delay="0"/>
                                  </p:stCondLst>
                                  <p:childTnLst>
                                    <p:animMotion origin="layout" path="M -0.00017 -7.40741E-7 C 0.00052 0.0044 0.00191 0.01157 0.00191 0.01644 C 0.00191 0.07986 0.00156 0.14398 0.00087 0.20764 C 0.0007 0.23218 -0.00937 0.28125 -0.01944 0.30208 C -0.0316 0.32755 -0.05955 0.3294 -0.07795 0.33102 C -0.09392 0.33426 -0.10989 0.33565 -0.12587 0.33565 " pathEditMode="relative" rAng="0" ptsTypes="fffffA">
                                      <p:cBhvr>
                                        <p:cTn id="14" dur="2000" fill="hold"/>
                                        <p:tgtEl>
                                          <p:spTgt spid="33"/>
                                        </p:tgtEl>
                                        <p:attrNameLst>
                                          <p:attrName>ppt_x</p:attrName>
                                          <p:attrName>ppt_y</p:attrName>
                                        </p:attrNameLst>
                                      </p:cBhvr>
                                      <p:rCtr x="-6181" y="16782"/>
                                    </p:animMotion>
                                  </p:childTnLst>
                                </p:cTn>
                              </p:par>
                              <p:par>
                                <p:cTn id="15" presetID="0" presetClass="path" presetSubtype="0" accel="50000" decel="50000" fill="hold" grpId="0" nodeType="withEffect">
                                  <p:stCondLst>
                                    <p:cond delay="0"/>
                                  </p:stCondLst>
                                  <p:childTnLst>
                                    <p:animMotion origin="layout" path="M 0 -1.85185E-6 C 0.00069 0.0044 0.00191 0.01181 0.00191 0.01667 C 0.00191 0.08148 0.00174 0.1463 0.00104 0.21111 C 0.00087 0.23611 -0.00955 0.28611 -0.01979 0.30718 C -0.03247 0.3331 -0.06111 0.33472 -0.07986 0.33658 C -0.09635 0.33982 -0.11267 0.34121 -0.12917 0.34121 " pathEditMode="relative" rAng="0" ptsTypes="fffffA">
                                      <p:cBhvr>
                                        <p:cTn id="16" dur="2000" fill="hold"/>
                                        <p:tgtEl>
                                          <p:spTgt spid="18"/>
                                        </p:tgtEl>
                                        <p:attrNameLst>
                                          <p:attrName>ppt_x</p:attrName>
                                          <p:attrName>ppt_y</p:attrName>
                                        </p:attrNameLst>
                                      </p:cBhvr>
                                      <p:rCtr x="-6372" y="17060"/>
                                    </p:animMotion>
                                  </p:childTnLst>
                                </p:cTn>
                              </p:par>
                              <p:par>
                                <p:cTn id="17" presetID="0" presetClass="path" presetSubtype="0" accel="50000" decel="50000" fill="hold" nodeType="withEffect">
                                  <p:stCondLst>
                                    <p:cond delay="0"/>
                                  </p:stCondLst>
                                  <p:childTnLst>
                                    <p:animMotion origin="layout" path="M 8.33333E-7 -7.03704E-6 C 0.00035 0.04907 0.00035 0.09791 0.00104 0.14698 C 0.00139 0.17384 0.01701 0.2206 0.02969 0.24097 C 0.03472 0.24907 0.0368 0.25948 0.04392 0.26527 C 0.04757 0.27268 0.05295 0.27893 0.0592 0.28171 C 0.07604 0.30416 0.10746 0.30833 0.12969 0.31157 C 0.13576 0.31249 0.15642 0.31458 0.16528 0.31573 C 0.1691 0.3162 0.17656 0.31712 0.17656 0.31712 C 0.19219 0.32407 0.23264 0.32314 0.24184 0.32384 C 0.24861 0.3243 0.26233 0.32523 0.26233 0.32523 C 0.31944 0.3331 0.37726 0.33286 0.43472 0.33749 C 0.46614 0.34467 0.49983 0.34212 0.5316 0.34282 C 0.58108 0.34953 0.63229 0.34166 0.68055 0.34166 " pathEditMode="relative" ptsTypes="ffffffffffffA">
                                      <p:cBhvr>
                                        <p:cTn id="18" dur="2000" fill="hold"/>
                                        <p:tgtEl>
                                          <p:spTgt spid="23"/>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0033 4.44444E-6 C 0.00729 0.02083 0.00312 0.04884 0.00226 0.07106 C 0.00191 0.10694 0.00174 0.14282 0.00121 0.1787 C 0.00104 0.19513 0.00052 0.21157 0.00052 0.228 C 0.00052 0.26782 0.00191 0.32384 0.03767 0.33588 C 0.04462 0.34213 0.05521 0.34375 0.06354 0.34513 C 0.08455 0.35486 0.11753 0.35092 0.13889 0.35185 C 0.16753 0.35138 0.19583 0.35162 0.22448 0.35046 C 0.23403 0.35 0.24444 0.34305 0.25451 0.3412 C 0.26389 0.33703 0.27396 0.33588 0.28385 0.33588 " pathEditMode="relative" rAng="0" ptsTypes="fffffffffA">
                                      <p:cBhvr>
                                        <p:cTn id="20" dur="2000" fill="hold"/>
                                        <p:tgtEl>
                                          <p:spTgt spid="26"/>
                                        </p:tgtEl>
                                        <p:attrNameLst>
                                          <p:attrName>ppt_x</p:attrName>
                                          <p:attrName>ppt_y</p:attrName>
                                        </p:attrNameLst>
                                      </p:cBhvr>
                                      <p:rCtr x="13889" y="17731"/>
                                    </p:animMotion>
                                  </p:childTnLst>
                                </p:cTn>
                              </p:par>
                            </p:childTnLst>
                          </p:cTn>
                        </p:par>
                        <p:par>
                          <p:cTn id="21" fill="hold">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childTnLst>
                                </p:cTn>
                              </p:par>
                            </p:childTnLst>
                          </p:cTn>
                        </p:par>
                        <p:par>
                          <p:cTn id="30" fill="hold">
                            <p:stCondLst>
                              <p:cond delay="2000"/>
                            </p:stCondLst>
                            <p:childTnLst>
                              <p:par>
                                <p:cTn id="31" presetID="6" presetClass="emph" presetSubtype="0" fill="hold" nodeType="afterEffect">
                                  <p:stCondLst>
                                    <p:cond delay="0"/>
                                  </p:stCondLst>
                                  <p:childTnLst>
                                    <p:animScale>
                                      <p:cBhvr>
                                        <p:cTn id="32" dur="2000" fill="hold"/>
                                        <p:tgtEl>
                                          <p:spTgt spid="34"/>
                                        </p:tgtEl>
                                      </p:cBhvr>
                                      <p:by x="150000" y="150000"/>
                                    </p:animScale>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8" grpId="0"/>
      <p:bldP spid="35" grpId="0" animBg="1"/>
      <p:bldP spid="36" grpId="0" animBg="1"/>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1905000"/>
            <a:ext cx="5593379" cy="4781233"/>
          </a:xfrm>
          <a:prstGeom prst="rect">
            <a:avLst/>
          </a:prstGeom>
        </p:spPr>
      </p:pic>
      <p:pic>
        <p:nvPicPr>
          <p:cNvPr id="2050" name="Picture 2" descr="R:\Individual Folders\Krissy.Johnson\SGP\Communication\Images\girl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5183" y="2794323"/>
            <a:ext cx="420681" cy="104160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Why Growth?</a:t>
            </a:r>
            <a:endParaRPr lang="en-US" dirty="0"/>
          </a:p>
        </p:txBody>
      </p:sp>
      <p:cxnSp>
        <p:nvCxnSpPr>
          <p:cNvPr id="8" name="Straight Arrow Connector 7"/>
          <p:cNvCxnSpPr/>
          <p:nvPr/>
        </p:nvCxnSpPr>
        <p:spPr>
          <a:xfrm flipV="1">
            <a:off x="4800600" y="1752602"/>
            <a:ext cx="832592" cy="1295398"/>
          </a:xfrm>
          <a:prstGeom prst="straightConnector1">
            <a:avLst/>
          </a:prstGeom>
          <a:ln w="508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2" descr="R:\Individual Folders\Krissy.Johnson\SGP\Communication\Images\boys2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4258" y="5626065"/>
            <a:ext cx="454687" cy="1036520"/>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Arrow Connector 17"/>
          <p:cNvCxnSpPr/>
          <p:nvPr/>
        </p:nvCxnSpPr>
        <p:spPr>
          <a:xfrm flipV="1">
            <a:off x="3276600" y="2895600"/>
            <a:ext cx="1940296" cy="3248727"/>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08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0"/>
                                        <p:tgtEl>
                                          <p:spTgt spid="8"/>
                                        </p:tgtEl>
                                      </p:cBhvr>
                                    </p:animEffect>
                                  </p:childTnLst>
                                </p:cTn>
                              </p:par>
                              <p:par>
                                <p:cTn id="16" presetID="22" presetClass="entr" presetSubtype="4"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8937" y="2349410"/>
            <a:ext cx="4542663" cy="4390417"/>
          </a:xfrm>
          <a:prstGeom prst="rect">
            <a:avLst/>
          </a:prstGeom>
        </p:spPr>
      </p:pic>
      <p:sp>
        <p:nvSpPr>
          <p:cNvPr id="2" name="Title 1"/>
          <p:cNvSpPr>
            <a:spLocks noGrp="1"/>
          </p:cNvSpPr>
          <p:nvPr>
            <p:ph type="title"/>
          </p:nvPr>
        </p:nvSpPr>
        <p:spPr/>
        <p:txBody>
          <a:bodyPr/>
          <a:lstStyle/>
          <a:p>
            <a:r>
              <a:rPr lang="en-US" dirty="0"/>
              <a:t>Adequate Growth Percentiles</a:t>
            </a:r>
          </a:p>
        </p:txBody>
      </p:sp>
      <p:pic>
        <p:nvPicPr>
          <p:cNvPr id="5" name="Picture 2" descr="R:\Individual Folders\Krissy.Johnson\SGP\Communication\Images\girl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75" y="2794323"/>
            <a:ext cx="420681" cy="10416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Individual Folders\Krissy.Johnson\SGP\Communication\Images\boys2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5334000"/>
            <a:ext cx="454687" cy="103652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a:stCxn id="19" idx="6"/>
            <a:endCxn id="18" idx="0"/>
          </p:cNvCxnSpPr>
          <p:nvPr/>
        </p:nvCxnSpPr>
        <p:spPr>
          <a:xfrm flipV="1">
            <a:off x="868680" y="2349410"/>
            <a:ext cx="5851589" cy="942430"/>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64371" y="1520687"/>
            <a:ext cx="843180" cy="369332"/>
          </a:xfrm>
          <a:prstGeom prst="rect">
            <a:avLst/>
          </a:prstGeom>
          <a:noFill/>
        </p:spPr>
        <p:txBody>
          <a:bodyPr wrap="none" rtlCol="0">
            <a:spAutoFit/>
          </a:bodyPr>
          <a:lstStyle/>
          <a:p>
            <a:r>
              <a:rPr lang="en-US" dirty="0" smtClean="0"/>
              <a:t>Year 1</a:t>
            </a:r>
            <a:endParaRPr lang="en-US" dirty="0"/>
          </a:p>
        </p:txBody>
      </p:sp>
      <p:sp>
        <p:nvSpPr>
          <p:cNvPr id="11" name="TextBox 10"/>
          <p:cNvSpPr txBox="1"/>
          <p:nvPr/>
        </p:nvSpPr>
        <p:spPr>
          <a:xfrm>
            <a:off x="3257387" y="1520687"/>
            <a:ext cx="843180" cy="369332"/>
          </a:xfrm>
          <a:prstGeom prst="rect">
            <a:avLst/>
          </a:prstGeom>
          <a:noFill/>
        </p:spPr>
        <p:txBody>
          <a:bodyPr wrap="none" rtlCol="0">
            <a:spAutoFit/>
          </a:bodyPr>
          <a:lstStyle/>
          <a:p>
            <a:r>
              <a:rPr lang="en-US" dirty="0" smtClean="0"/>
              <a:t>Year 2</a:t>
            </a:r>
            <a:endParaRPr lang="en-US" dirty="0"/>
          </a:p>
        </p:txBody>
      </p:sp>
      <p:sp>
        <p:nvSpPr>
          <p:cNvPr id="12" name="TextBox 11"/>
          <p:cNvSpPr txBox="1"/>
          <p:nvPr/>
        </p:nvSpPr>
        <p:spPr>
          <a:xfrm>
            <a:off x="4750403" y="1520687"/>
            <a:ext cx="843180" cy="369332"/>
          </a:xfrm>
          <a:prstGeom prst="rect">
            <a:avLst/>
          </a:prstGeom>
          <a:noFill/>
        </p:spPr>
        <p:txBody>
          <a:bodyPr wrap="none" rtlCol="0">
            <a:spAutoFit/>
          </a:bodyPr>
          <a:lstStyle/>
          <a:p>
            <a:r>
              <a:rPr lang="en-US" dirty="0" smtClean="0"/>
              <a:t>Year 3</a:t>
            </a:r>
            <a:endParaRPr lang="en-US" dirty="0"/>
          </a:p>
        </p:txBody>
      </p:sp>
      <p:sp>
        <p:nvSpPr>
          <p:cNvPr id="14" name="TextBox 13"/>
          <p:cNvSpPr txBox="1"/>
          <p:nvPr/>
        </p:nvSpPr>
        <p:spPr>
          <a:xfrm>
            <a:off x="804933" y="3458978"/>
            <a:ext cx="1491832" cy="369332"/>
          </a:xfrm>
          <a:prstGeom prst="rect">
            <a:avLst/>
          </a:prstGeom>
          <a:noFill/>
        </p:spPr>
        <p:txBody>
          <a:bodyPr wrap="square" rtlCol="0">
            <a:spAutoFit/>
          </a:bodyPr>
          <a:lstStyle/>
          <a:p>
            <a:pPr algn="ctr"/>
            <a:r>
              <a:rPr lang="en-US" dirty="0" smtClean="0"/>
              <a:t>SGP = 56</a:t>
            </a:r>
            <a:endParaRPr lang="en-US" dirty="0"/>
          </a:p>
        </p:txBody>
      </p:sp>
      <p:cxnSp>
        <p:nvCxnSpPr>
          <p:cNvPr id="15" name="Straight Arrow Connector 14"/>
          <p:cNvCxnSpPr>
            <a:stCxn id="20" idx="7"/>
            <a:endCxn id="18" idx="0"/>
          </p:cNvCxnSpPr>
          <p:nvPr/>
        </p:nvCxnSpPr>
        <p:spPr>
          <a:xfrm flipV="1">
            <a:off x="883312" y="2349410"/>
            <a:ext cx="5836957" cy="3269733"/>
          </a:xfrm>
          <a:prstGeom prst="straightConnector1">
            <a:avLst/>
          </a:prstGeom>
          <a:ln w="508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685800" y="320040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066834" y="281940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086600" y="2347424"/>
            <a:ext cx="1783379" cy="369332"/>
          </a:xfrm>
          <a:prstGeom prst="rect">
            <a:avLst/>
          </a:prstGeom>
          <a:noFill/>
        </p:spPr>
        <p:txBody>
          <a:bodyPr wrap="square" rtlCol="0">
            <a:spAutoFit/>
          </a:bodyPr>
          <a:lstStyle/>
          <a:p>
            <a:r>
              <a:rPr lang="en-US" dirty="0" smtClean="0"/>
              <a:t>L3: Proficient</a:t>
            </a:r>
            <a:endParaRPr lang="en-US" dirty="0"/>
          </a:p>
        </p:txBody>
      </p:sp>
      <p:grpSp>
        <p:nvGrpSpPr>
          <p:cNvPr id="52" name="Group 51"/>
          <p:cNvGrpSpPr/>
          <p:nvPr/>
        </p:nvGrpSpPr>
        <p:grpSpPr>
          <a:xfrm>
            <a:off x="727214" y="5029200"/>
            <a:ext cx="1550187" cy="1131332"/>
            <a:chOff x="727214" y="5029200"/>
            <a:chExt cx="1550187" cy="1131332"/>
          </a:xfrm>
        </p:grpSpPr>
        <p:sp>
          <p:nvSpPr>
            <p:cNvPr id="17" name="TextBox 16"/>
            <p:cNvSpPr txBox="1"/>
            <p:nvPr/>
          </p:nvSpPr>
          <p:spPr>
            <a:xfrm>
              <a:off x="910094" y="5791200"/>
              <a:ext cx="1311484" cy="369332"/>
            </a:xfrm>
            <a:prstGeom prst="rect">
              <a:avLst/>
            </a:prstGeom>
            <a:noFill/>
          </p:spPr>
          <p:txBody>
            <a:bodyPr wrap="square" rtlCol="0">
              <a:spAutoFit/>
            </a:bodyPr>
            <a:lstStyle/>
            <a:p>
              <a:pPr algn="ctr"/>
              <a:r>
                <a:rPr lang="en-US" dirty="0" smtClean="0"/>
                <a:t>SGP = 75</a:t>
              </a:r>
              <a:endParaRPr lang="en-US" dirty="0"/>
            </a:p>
          </p:txBody>
        </p:sp>
        <p:sp>
          <p:nvSpPr>
            <p:cNvPr id="20" name="Oval 19"/>
            <p:cNvSpPr/>
            <p:nvPr/>
          </p:nvSpPr>
          <p:spPr>
            <a:xfrm>
              <a:off x="727214" y="559236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094521" y="502920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a:stCxn id="20" idx="6"/>
              <a:endCxn id="22" idx="2"/>
            </p:cNvCxnSpPr>
            <p:nvPr/>
          </p:nvCxnSpPr>
          <p:spPr>
            <a:xfrm flipV="1">
              <a:off x="910094" y="5120640"/>
              <a:ext cx="1184427" cy="563161"/>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cxnSp>
        <p:nvCxnSpPr>
          <p:cNvPr id="29" name="Straight Arrow Connector 28"/>
          <p:cNvCxnSpPr>
            <a:stCxn id="19" idx="6"/>
            <a:endCxn id="21" idx="2"/>
          </p:cNvCxnSpPr>
          <p:nvPr/>
        </p:nvCxnSpPr>
        <p:spPr>
          <a:xfrm flipV="1">
            <a:off x="868680" y="2910840"/>
            <a:ext cx="1198154" cy="3810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243420" y="1520687"/>
            <a:ext cx="843180" cy="369332"/>
          </a:xfrm>
          <a:prstGeom prst="rect">
            <a:avLst/>
          </a:prstGeom>
          <a:noFill/>
        </p:spPr>
        <p:txBody>
          <a:bodyPr wrap="none" rtlCol="0">
            <a:spAutoFit/>
          </a:bodyPr>
          <a:lstStyle/>
          <a:p>
            <a:r>
              <a:rPr lang="en-US" dirty="0" smtClean="0"/>
              <a:t>Year 4</a:t>
            </a:r>
            <a:endParaRPr lang="en-US" dirty="0"/>
          </a:p>
        </p:txBody>
      </p:sp>
      <p:sp>
        <p:nvSpPr>
          <p:cNvPr id="47" name="TextBox 46"/>
          <p:cNvSpPr txBox="1"/>
          <p:nvPr/>
        </p:nvSpPr>
        <p:spPr>
          <a:xfrm>
            <a:off x="184346" y="1520687"/>
            <a:ext cx="1154483" cy="369332"/>
          </a:xfrm>
          <a:prstGeom prst="rect">
            <a:avLst/>
          </a:prstGeom>
          <a:noFill/>
        </p:spPr>
        <p:txBody>
          <a:bodyPr wrap="none" rtlCol="0">
            <a:spAutoFit/>
          </a:bodyPr>
          <a:lstStyle/>
          <a:p>
            <a:r>
              <a:rPr lang="en-US" dirty="0" smtClean="0"/>
              <a:t>3</a:t>
            </a:r>
            <a:r>
              <a:rPr lang="en-US" baseline="30000" dirty="0" smtClean="0"/>
              <a:t>rd</a:t>
            </a:r>
            <a:r>
              <a:rPr lang="en-US" dirty="0" smtClean="0"/>
              <a:t> Grade</a:t>
            </a:r>
            <a:endParaRPr lang="en-US" dirty="0"/>
          </a:p>
        </p:txBody>
      </p:sp>
      <p:sp>
        <p:nvSpPr>
          <p:cNvPr id="48" name="TextBox 47"/>
          <p:cNvSpPr txBox="1"/>
          <p:nvPr/>
        </p:nvSpPr>
        <p:spPr>
          <a:xfrm>
            <a:off x="946416" y="4578876"/>
            <a:ext cx="1187184" cy="369332"/>
          </a:xfrm>
          <a:prstGeom prst="rect">
            <a:avLst/>
          </a:prstGeom>
          <a:noFill/>
        </p:spPr>
        <p:txBody>
          <a:bodyPr wrap="none" rtlCol="0">
            <a:spAutoFit/>
          </a:bodyPr>
          <a:lstStyle/>
          <a:p>
            <a:r>
              <a:rPr lang="en-US" dirty="0" smtClean="0"/>
              <a:t>AGP = 82</a:t>
            </a:r>
            <a:endParaRPr lang="en-US" dirty="0"/>
          </a:p>
        </p:txBody>
      </p:sp>
      <p:sp>
        <p:nvSpPr>
          <p:cNvPr id="53" name="TextBox 52"/>
          <p:cNvSpPr txBox="1"/>
          <p:nvPr/>
        </p:nvSpPr>
        <p:spPr>
          <a:xfrm>
            <a:off x="765323" y="2148802"/>
            <a:ext cx="1491832" cy="369332"/>
          </a:xfrm>
          <a:prstGeom prst="rect">
            <a:avLst/>
          </a:prstGeom>
          <a:noFill/>
        </p:spPr>
        <p:txBody>
          <a:bodyPr wrap="square" rtlCol="0">
            <a:spAutoFit/>
          </a:bodyPr>
          <a:lstStyle/>
          <a:p>
            <a:pPr algn="ctr"/>
            <a:r>
              <a:rPr lang="en-US" dirty="0"/>
              <a:t>A</a:t>
            </a:r>
            <a:r>
              <a:rPr lang="en-US" dirty="0" smtClean="0"/>
              <a:t>GP = 43</a:t>
            </a:r>
            <a:endParaRPr lang="en-US" dirty="0"/>
          </a:p>
        </p:txBody>
      </p:sp>
    </p:spTree>
    <p:extLst>
      <p:ext uri="{BB962C8B-B14F-4D97-AF65-F5344CB8AC3E}">
        <p14:creationId xmlns:p14="http://schemas.microsoft.com/office/powerpoint/2010/main" val="330194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9" grpId="0" animBg="1"/>
      <p:bldP spid="21" grpId="0" animBg="1"/>
      <p:bldP spid="4" grpId="0"/>
      <p:bldP spid="43" grpId="0"/>
      <p:bldP spid="47" grpId="0"/>
      <p:bldP spid="48" grpId="0"/>
      <p:bldP spid="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Catch-Up/Keep-Up Categories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65809621"/>
              </p:ext>
            </p:extLst>
          </p:nvPr>
        </p:nvGraphicFramePr>
        <p:xfrm>
          <a:off x="533399" y="1981200"/>
          <a:ext cx="8001000" cy="4419600"/>
        </p:xfrm>
        <a:graphic>
          <a:graphicData uri="http://schemas.openxmlformats.org/drawingml/2006/table">
            <a:tbl>
              <a:tblPr firstRow="1" bandRow="1">
                <a:tableStyleId>{5C22544A-7EE6-4342-B048-85BDC9FD1C3A}</a:tableStyleId>
              </a:tblPr>
              <a:tblGrid>
                <a:gridCol w="2209801"/>
                <a:gridCol w="3080117"/>
                <a:gridCol w="2711082"/>
              </a:tblGrid>
              <a:tr h="930702">
                <a:tc>
                  <a:txBody>
                    <a:bodyPr/>
                    <a:lstStyle/>
                    <a:p>
                      <a:pPr algn="ctr"/>
                      <a:r>
                        <a:rPr lang="en-US" sz="2000" dirty="0" smtClean="0"/>
                        <a:t>Category</a:t>
                      </a:r>
                      <a:endParaRPr lang="en-US" sz="2000" dirty="0"/>
                    </a:p>
                  </a:txBody>
                  <a:tcPr anchor="ctr"/>
                </a:tc>
                <a:tc>
                  <a:txBody>
                    <a:bodyPr/>
                    <a:lstStyle/>
                    <a:p>
                      <a:pPr algn="ctr"/>
                      <a:r>
                        <a:rPr lang="en-US" sz="2000" dirty="0" smtClean="0"/>
                        <a:t>Achievement Level in Previous</a:t>
                      </a:r>
                      <a:r>
                        <a:rPr lang="en-US" sz="2000" baseline="0" dirty="0" smtClean="0"/>
                        <a:t> Year</a:t>
                      </a:r>
                      <a:endParaRPr lang="en-US" sz="2000" dirty="0"/>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u="none" baseline="0" dirty="0" smtClean="0"/>
                        <a:t>Proficiency Goal</a:t>
                      </a:r>
                      <a:endParaRPr lang="en-US" sz="2000" u="none" dirty="0" smtClean="0"/>
                    </a:p>
                  </a:txBody>
                  <a:tcPr anchor="ctr"/>
                </a:tc>
              </a:tr>
              <a:tr h="882933">
                <a:tc>
                  <a:txBody>
                    <a:bodyPr/>
                    <a:lstStyle/>
                    <a:p>
                      <a:pPr algn="ctr"/>
                      <a:r>
                        <a:rPr lang="en-US" sz="2000" dirty="0" smtClean="0"/>
                        <a:t>Catching Up</a:t>
                      </a:r>
                      <a:endParaRPr lang="en-US" sz="2000" dirty="0"/>
                    </a:p>
                  </a:txBody>
                  <a:tcPr anchor="ctr"/>
                </a:tc>
                <a:tc>
                  <a:txBody>
                    <a:bodyPr/>
                    <a:lstStyle/>
                    <a:p>
                      <a:pPr algn="ctr"/>
                      <a:r>
                        <a:rPr lang="en-US" sz="2000" dirty="0" smtClean="0"/>
                        <a:t>L1 or L2:</a:t>
                      </a:r>
                    </a:p>
                    <a:p>
                      <a:pPr algn="ctr"/>
                      <a:r>
                        <a:rPr lang="en-US" sz="2000" dirty="0" smtClean="0"/>
                        <a:t>Below</a:t>
                      </a:r>
                      <a:r>
                        <a:rPr lang="en-US" sz="2000" baseline="0" dirty="0" smtClean="0"/>
                        <a:t> Basic or Basic</a:t>
                      </a:r>
                      <a:r>
                        <a:rPr lang="en-US" sz="2000" dirty="0" smtClean="0"/>
                        <a:t> </a:t>
                      </a:r>
                      <a:endParaRPr lang="en-US" sz="2000" dirty="0"/>
                    </a:p>
                  </a:txBody>
                  <a:tcPr anchor="ct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L3:</a:t>
                      </a:r>
                    </a:p>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Proficient</a:t>
                      </a:r>
                      <a:endParaRPr lang="en-US" sz="2000" dirty="0"/>
                    </a:p>
                  </a:txBody>
                  <a:tcPr anchor="ctr"/>
                </a:tc>
              </a:tr>
              <a:tr h="868655">
                <a:tc>
                  <a:txBody>
                    <a:bodyPr/>
                    <a:lstStyle/>
                    <a:p>
                      <a:pPr algn="ctr"/>
                      <a:r>
                        <a:rPr lang="en-US" sz="2000" dirty="0" smtClean="0"/>
                        <a:t>Keeping Up</a:t>
                      </a:r>
                      <a:endParaRPr lang="en-US" sz="2000" dirty="0"/>
                    </a:p>
                  </a:txBody>
                  <a:tcPr anchor="ctr"/>
                </a:tc>
                <a:tc>
                  <a:txBody>
                    <a:bodyPr/>
                    <a:lstStyle/>
                    <a:p>
                      <a:pPr algn="ctr"/>
                      <a:r>
                        <a:rPr lang="en-US" sz="2000" dirty="0" smtClean="0"/>
                        <a:t>L3 or L4:</a:t>
                      </a:r>
                    </a:p>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Proficient or Advanced</a:t>
                      </a:r>
                    </a:p>
                  </a:txBody>
                  <a:tcPr anchor="ctr"/>
                </a:tc>
                <a:tc>
                  <a:txBody>
                    <a:bodyPr/>
                    <a:lstStyle/>
                    <a:p>
                      <a:pPr algn="ctr"/>
                      <a:r>
                        <a:rPr lang="en-US" sz="2000" dirty="0" smtClean="0"/>
                        <a:t>L3:</a:t>
                      </a:r>
                    </a:p>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Proficient</a:t>
                      </a:r>
                    </a:p>
                  </a:txBody>
                  <a:tcPr anchor="ctr"/>
                </a:tc>
              </a:tr>
              <a:tr h="868655">
                <a:tc>
                  <a:txBody>
                    <a:bodyPr/>
                    <a:lstStyle/>
                    <a:p>
                      <a:pPr algn="ctr"/>
                      <a:r>
                        <a:rPr lang="en-US" sz="2000" dirty="0" smtClean="0"/>
                        <a:t>Moving Up </a:t>
                      </a:r>
                      <a:endParaRPr lang="en-US" sz="2000" dirty="0"/>
                    </a:p>
                  </a:txBody>
                  <a:tcPr anchor="ctr"/>
                </a:tc>
                <a:tc>
                  <a:txBody>
                    <a:bodyPr/>
                    <a:lstStyle/>
                    <a:p>
                      <a:pPr algn="ctr"/>
                      <a:r>
                        <a:rPr lang="en-US" sz="2000" dirty="0" smtClean="0"/>
                        <a:t>L3:</a:t>
                      </a:r>
                    </a:p>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Proficient</a:t>
                      </a:r>
                    </a:p>
                  </a:txBody>
                  <a:tcPr anchor="ct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L4:</a:t>
                      </a:r>
                    </a:p>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Advanced</a:t>
                      </a:r>
                    </a:p>
                  </a:txBody>
                  <a:tcPr anchor="ctr"/>
                </a:tc>
              </a:tr>
              <a:tr h="868655">
                <a:tc>
                  <a:txBody>
                    <a:bodyPr/>
                    <a:lstStyle/>
                    <a:p>
                      <a:pPr algn="ctr"/>
                      <a:r>
                        <a:rPr lang="en-US" sz="2000" dirty="0" smtClean="0"/>
                        <a:t>Staying Up</a:t>
                      </a:r>
                      <a:endParaRPr lang="en-US" sz="2000" dirty="0"/>
                    </a:p>
                  </a:txBody>
                  <a:tcPr anchor="ct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L4:</a:t>
                      </a:r>
                    </a:p>
                    <a:p>
                      <a:pPr algn="ctr"/>
                      <a:r>
                        <a:rPr lang="en-US" sz="2000" dirty="0" smtClean="0"/>
                        <a:t>Advanced</a:t>
                      </a:r>
                      <a:endParaRPr lang="en-US" sz="2000" dirty="0"/>
                    </a:p>
                  </a:txBody>
                  <a:tcPr anchor="ct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dirty="0" smtClean="0"/>
                        <a:t>L4:</a:t>
                      </a:r>
                    </a:p>
                    <a:p>
                      <a:pPr algn="ctr"/>
                      <a:r>
                        <a:rPr lang="en-US" sz="2000" dirty="0" smtClean="0"/>
                        <a:t>Advanced</a:t>
                      </a:r>
                      <a:endParaRPr lang="en-US" sz="2000" dirty="0"/>
                    </a:p>
                  </a:txBody>
                  <a:tcPr anchor="ctr"/>
                </a:tc>
              </a:tr>
            </a:tbl>
          </a:graphicData>
        </a:graphic>
      </p:graphicFrame>
      <p:sp>
        <p:nvSpPr>
          <p:cNvPr id="3" name="Rectangle 2"/>
          <p:cNvSpPr/>
          <p:nvPr/>
        </p:nvSpPr>
        <p:spPr>
          <a:xfrm>
            <a:off x="533400" y="4648200"/>
            <a:ext cx="8001000" cy="167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 y="2971800"/>
            <a:ext cx="8001000" cy="167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725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2287</Words>
  <Application>Microsoft Office PowerPoint</Application>
  <PresentationFormat>On-screen Show (4:3)</PresentationFormat>
  <Paragraphs>275</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PowerPoint Presentation</vt:lpstr>
      <vt:lpstr>Today’s Topics</vt:lpstr>
      <vt:lpstr>SGP Review: Anthony</vt:lpstr>
      <vt:lpstr>PowerPoint Presentation</vt:lpstr>
      <vt:lpstr>SGP Key Concepts</vt:lpstr>
      <vt:lpstr>Median Growth Percentiles</vt:lpstr>
      <vt:lpstr>Why Growth?</vt:lpstr>
      <vt:lpstr>Adequate Growth Percentiles</vt:lpstr>
      <vt:lpstr>Catch-Up/Keep-Up Categories</vt:lpstr>
      <vt:lpstr>School-Level Measures</vt:lpstr>
      <vt:lpstr>Timeline Changes the Trajectory</vt:lpstr>
      <vt:lpstr>Transition to  Smarter Balanced </vt:lpstr>
      <vt:lpstr>Availability of Data</vt:lpstr>
      <vt:lpstr>Student Growth Percentile (SGP) Transition to Smarter Balanced</vt:lpstr>
      <vt:lpstr>PowerPoint Presentation</vt:lpstr>
      <vt:lpstr>the transition to smarter balanced</vt:lpstr>
      <vt:lpstr>Thank You</vt:lpstr>
      <vt:lpstr>Extra Slides</vt:lpstr>
      <vt:lpstr>Why Growth?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Krissy Johnson</dc:creator>
  <cp:lastModifiedBy>Krissy Johnson</cp:lastModifiedBy>
  <cp:revision>66</cp:revision>
  <dcterms:created xsi:type="dcterms:W3CDTF">2014-06-18T22:14:19Z</dcterms:created>
  <dcterms:modified xsi:type="dcterms:W3CDTF">2014-06-20T15:19:22Z</dcterms:modified>
</cp:coreProperties>
</file>